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74" r:id="rId7"/>
    <p:sldId id="261" r:id="rId8"/>
    <p:sldId id="262" r:id="rId9"/>
    <p:sldId id="264" r:id="rId10"/>
    <p:sldId id="263" r:id="rId11"/>
    <p:sldId id="273" r:id="rId12"/>
    <p:sldId id="266" r:id="rId13"/>
    <p:sldId id="267" r:id="rId14"/>
    <p:sldId id="268" r:id="rId15"/>
    <p:sldId id="272" r:id="rId16"/>
    <p:sldId id="269" r:id="rId17"/>
    <p:sldId id="270" r:id="rId18"/>
    <p:sldId id="271" r:id="rId1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404" autoAdjust="0"/>
  </p:normalViewPr>
  <p:slideViewPr>
    <p:cSldViewPr snapToGrid="0" snapToObjects="1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Coded units</c:v>
                </c:pt>
              </c:strCache>
            </c:strRef>
          </c:tx>
          <c:spPr>
            <a:solidFill>
              <a:srgbClr val="2F6B4F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000000"/>
                    </a:solidFill>
                    <a:latin typeface="Apto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</c:f>
              <c:strCache>
                <c:ptCount val="9"/>
                <c:pt idx="0">
                  <c:v>M1
Intro</c:v>
                </c:pt>
                <c:pt idx="1">
                  <c:v>M2
Commit</c:v>
                </c:pt>
                <c:pt idx="2">
                  <c:v>M3
Credentials</c:v>
                </c:pt>
                <c:pt idx="3">
                  <c:v>M4
Assess</c:v>
                </c:pt>
                <c:pt idx="4">
                  <c:v>M5
Risks</c:v>
                </c:pt>
                <c:pt idx="5">
                  <c:v>M6
Actions</c:v>
                </c:pt>
                <c:pt idx="6">
                  <c:v>M7
Performance</c:v>
                </c:pt>
                <c:pt idx="7">
                  <c:v>M8
Engage</c:v>
                </c:pt>
                <c:pt idx="8">
                  <c:v>M9
Future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55</c:v>
                </c:pt>
                <c:pt idx="1">
                  <c:v>40</c:v>
                </c:pt>
                <c:pt idx="2">
                  <c:v>56</c:v>
                </c:pt>
                <c:pt idx="3">
                  <c:v>121</c:v>
                </c:pt>
                <c:pt idx="4">
                  <c:v>46</c:v>
                </c:pt>
                <c:pt idx="5">
                  <c:v>155</c:v>
                </c:pt>
                <c:pt idx="6">
                  <c:v>157</c:v>
                </c:pt>
                <c:pt idx="7">
                  <c:v>42</c:v>
                </c:pt>
                <c:pt idx="8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72-43EB-A57C-2C7700B3C6E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ptos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80"/>
          <c:min val="0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30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Coded units</c:v>
                </c:pt>
              </c:strCache>
            </c:strRef>
          </c:tx>
          <c:spPr>
            <a:solidFill>
              <a:srgbClr val="34699A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Forest &amp; biodiversity</c:v>
                </c:pt>
                <c:pt idx="1">
                  <c:v>Climate &amp; emissions</c:v>
                </c:pt>
                <c:pt idx="2">
                  <c:v>Water &amp; effluent</c:v>
                </c:pt>
                <c:pt idx="3">
                  <c:v>Fire prevention</c:v>
                </c:pt>
                <c:pt idx="4">
                  <c:v>Agricultural inputs</c:v>
                </c:pt>
                <c:pt idx="5">
                  <c:v>Waste &amp; circularity</c:v>
                </c:pt>
                <c:pt idx="6">
                  <c:v>Energy</c:v>
                </c:pt>
                <c:pt idx="7">
                  <c:v>Peatland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124</c:v>
                </c:pt>
                <c:pt idx="1">
                  <c:v>108</c:v>
                </c:pt>
                <c:pt idx="2">
                  <c:v>93</c:v>
                </c:pt>
                <c:pt idx="3">
                  <c:v>80</c:v>
                </c:pt>
                <c:pt idx="4">
                  <c:v>64</c:v>
                </c:pt>
                <c:pt idx="5">
                  <c:v>62</c:v>
                </c:pt>
                <c:pt idx="6">
                  <c:v>57</c:v>
                </c:pt>
                <c:pt idx="7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DC-4668-B76E-044A680623A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50" b="0" i="0" u="none" strike="noStrike">
                <a:solidFill>
                  <a:srgbClr val="000000"/>
                </a:solidFill>
                <a:latin typeface="Aptos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40"/>
          <c:min val="0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Visual units</c:v>
                </c:pt>
              </c:strCache>
            </c:strRef>
          </c:tx>
          <c:spPr>
            <a:solidFill>
              <a:srgbClr val="AE6E3B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M7
Performance</c:v>
                </c:pt>
                <c:pt idx="1">
                  <c:v>M4
Assessment</c:v>
                </c:pt>
                <c:pt idx="2">
                  <c:v>M6
Actions</c:v>
                </c:pt>
                <c:pt idx="3">
                  <c:v>M3
Credentials</c:v>
                </c:pt>
                <c:pt idx="4">
                  <c:v>M9
Future</c:v>
                </c:pt>
                <c:pt idx="5">
                  <c:v>M1/M8
Orientation &amp; Engagement</c:v>
                </c:pt>
                <c:pt idx="6">
                  <c:v>M5/M2
Risk &amp; Commitment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93</c:v>
                </c:pt>
                <c:pt idx="1">
                  <c:v>33</c:v>
                </c:pt>
                <c:pt idx="2">
                  <c:v>28</c:v>
                </c:pt>
                <c:pt idx="3">
                  <c:v>13</c:v>
                </c:pt>
                <c:pt idx="4">
                  <c:v>10</c:v>
                </c:pt>
                <c:pt idx="5">
                  <c:v>14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25-434E-A938-D0E90049AA8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50" b="0" i="0" u="none" strike="noStrike">
                <a:solidFill>
                  <a:srgbClr val="000000"/>
                </a:solidFill>
                <a:latin typeface="Aptos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7485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Opening: Introduce the study as a critical genre analysis of CSR environmental reporting. Emphasize that the focus is not only on what companies report, but how environmental responsibility is rhetorically constructed.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that the presentation will not cover all findings. It will focus on three findings requested: rhetorical move structure, communicative purposes, and multimodality.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this slide to frame the gap. The environmental section is not just a collection of activities; it is a specialized corporate genre.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that Swales provides the idea of move as a rhetorical unit, while Bhatia helps move toward professional practice and critical interpretation.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State the three main research questions. These align with the reduced findings focus for the conference.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59812-6E85-54D5-7865-D0CB6E852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F1AC3F-784B-3AA6-6DE3-89E65036DC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36A728-3CF9-AE2C-3DD4-B68636817A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distribution shows that reports emphasize strategies/actions, performance reporting, and assessment/monitoring. This supports the idea that environmental responsibility is presented as measurable and manageable.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5516CC-947D-9B1B-1CF7-7EE3C9F87D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0235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manual coding positively: because move identification requires interpreting communicative purpose. Excel was used as a coding matrix and the research assistant verified the categories.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important for genre analysis. Topic is not move. One paragraph may contain several rhetorical units and each unit is coded according to communicative function.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distribution shows that reports emphasize strategies/actions, performance reporting, and assessment/monitoring. This supports the idea that environmental responsibility is presented as measurable and manageable.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the nine moves. Explain that they are not simply topics, but functional rhetorical units.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E379D-68C0-41CF-0847-5498ADA9F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88C5DC-CB7B-E160-2C8A-F2EEA9537E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786F09-33ED-AFF8-7A9C-54DE727171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distribution shows that reports emphasize strategies/actions, performance reporting, and assessment/monitoring. This supports the idea that environmental responsibility is presented as measurable and manageable.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B5165-63CB-E394-70D3-5ABF6D7E47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5407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this matrix to show how the moves can be explained as communicative purposes and then linked to CGA interpretation.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topic vs move. The same topic can be coded under different moves depending on what the text is doing.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chart shows visual units concentrated in performance, assessment, and action moves. This supports the argument that visual resources are part of the genre.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2087F-B3A3-BC51-36CE-4585A138F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D00D2D-1B86-F1C7-77F3-0AF0365B65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CAC62A-C45D-EF1D-B77B-C91ECAFC5A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chart shows visual units concentrated in performance, assessment, and action moves. This supports the argument that visual resources are part of the genre.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64DE48-3F7E-86BB-905E-D6DB0788B3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3728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Discussion slide: tie together rhetorical moves, communicative purposes, and multimodal evidence as the construction of corporate environmental responsibility.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by reinforcing the contribution: not only a list of moves, but an explanation of how corporate environmental responsibility is built through genre and multimodality.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 slide can be shown quickly or kept as backup.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051560"/>
            <a:ext cx="777240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640080" y="724619"/>
            <a:ext cx="7223760" cy="20368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en-ID" sz="2400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n-ID" sz="2400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n-ID" sz="2400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ID" sz="2400" b="1" dirty="0">
                <a:solidFill>
                  <a:schemeClr val="accent6">
                    <a:lumMod val="50000"/>
                  </a:schemeClr>
                </a:solidFill>
              </a:rPr>
              <a:t>A Critical Genre Analysis of Environmental Sections in CSR Reports of Indonesian Oil Palm Companies: Representing Environmental Responsibility in Corporate Discourse </a:t>
            </a:r>
          </a:p>
          <a:p>
            <a:endParaRPr lang="en-ID" sz="2400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n-ID" sz="2400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ID" b="1" dirty="0">
                <a:solidFill>
                  <a:schemeClr val="accent6"/>
                </a:solidFill>
              </a:rPr>
              <a:t>CONAPLIN 19th , 10 August, 2026</a:t>
            </a:r>
            <a:endParaRPr lang="en-US" b="1" dirty="0">
              <a:solidFill>
                <a:schemeClr val="accent6"/>
              </a:solidFill>
            </a:endParaRPr>
          </a:p>
          <a:p>
            <a:r>
              <a:rPr lang="en-US" b="1" dirty="0">
                <a:solidFill>
                  <a:schemeClr val="accent6"/>
                </a:solidFill>
              </a:rPr>
              <a:t>Universitas Pendidikan Indonesia </a:t>
            </a:r>
            <a:endParaRPr lang="en-ID" b="1" dirty="0">
              <a:solidFill>
                <a:schemeClr val="accent6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8778240" y="914400"/>
            <a:ext cx="2606040" cy="2606040"/>
          </a:xfrm>
          <a:prstGeom prst="arc">
            <a:avLst/>
          </a:prstGeom>
          <a:noFill/>
          <a:ln w="38100">
            <a:solidFill>
              <a:srgbClr val="D5A02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189720" y="1325880"/>
            <a:ext cx="1783080" cy="1783080"/>
          </a:xfrm>
          <a:prstGeom prst="arc">
            <a:avLst/>
          </a:prstGeom>
          <a:noFill/>
          <a:ln w="88900">
            <a:solidFill>
              <a:srgbClr val="2F6B4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592056" y="1728216"/>
            <a:ext cx="960120" cy="960120"/>
          </a:xfrm>
          <a:prstGeom prst="arc">
            <a:avLst/>
          </a:prstGeom>
          <a:noFill/>
          <a:ln w="114300">
            <a:solidFill>
              <a:srgbClr val="AE6E3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805672" y="379476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73E34"/>
                </a:solidFill>
              </a:rPr>
              <a:t>Genre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173E34"/>
                </a:solidFill>
              </a:rPr>
              <a:t>Analysis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0012680" y="4434840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73E34"/>
                </a:solidFill>
              </a:rPr>
              <a:t>CSR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173E34"/>
                </a:solidFill>
              </a:rPr>
              <a:t>Reports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863840" y="443484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73E34"/>
                </a:solidFill>
              </a:rPr>
              <a:t>Environmental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173E34"/>
                </a:solidFill>
              </a:rPr>
              <a:t>Responsibility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74758" y="4178808"/>
            <a:ext cx="3949000" cy="1169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Wulan Fauzanna S.S,M.EIL, </a:t>
            </a:r>
            <a:r>
              <a:rPr lang="en-US" sz="1600" dirty="0" err="1">
                <a:solidFill>
                  <a:schemeClr val="accent6">
                    <a:lumMod val="50000"/>
                  </a:schemeClr>
                </a:solidFill>
              </a:rPr>
              <a:t>Ph.D</a:t>
            </a:r>
            <a:endParaRPr lang="en-US" sz="1600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1600" dirty="0" err="1">
                <a:solidFill>
                  <a:schemeClr val="accent6">
                    <a:lumMod val="50000"/>
                  </a:schemeClr>
                </a:solidFill>
              </a:rPr>
              <a:t>Dhiant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 Asri, S.S, </a:t>
            </a:r>
            <a:r>
              <a:rPr lang="en-US" sz="1600" dirty="0" err="1">
                <a:solidFill>
                  <a:schemeClr val="accent6">
                    <a:lumMod val="50000"/>
                  </a:schemeClr>
                </a:solidFill>
              </a:rPr>
              <a:t>M.Hum</a:t>
            </a:r>
            <a:endParaRPr lang="en-US" sz="1600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Anne Pratiwi, </a:t>
            </a:r>
            <a:r>
              <a:rPr lang="en-US" sz="1600" dirty="0" err="1">
                <a:solidFill>
                  <a:schemeClr val="accent6">
                    <a:lumMod val="50000"/>
                  </a:schemeClr>
                </a:solidFill>
              </a:rPr>
              <a:t>S.S,M.Hum</a:t>
            </a:r>
            <a:r>
              <a:rPr lang="en-US" sz="1600" dirty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en-US" sz="1600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</a:rPr>
              <a:t>English Literature Study Program</a:t>
            </a:r>
          </a:p>
          <a:p>
            <a:pPr marL="0" indent="0">
              <a:buNone/>
            </a:pPr>
            <a:r>
              <a:rPr lang="en-US" sz="1600" b="1" dirty="0">
                <a:solidFill>
                  <a:schemeClr val="accent6">
                    <a:lumMod val="50000"/>
                  </a:schemeClr>
                </a:solidFill>
              </a:rPr>
              <a:t>Universitas Andalas</a:t>
            </a:r>
          </a:p>
        </p:txBody>
      </p:sp>
      <p:sp>
        <p:nvSpPr>
          <p:cNvPr id="13" name="Text 11"/>
          <p:cNvSpPr/>
          <p:nvPr/>
        </p:nvSpPr>
        <p:spPr>
          <a:xfrm>
            <a:off x="457200" y="6428232"/>
            <a:ext cx="9784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654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CONAPLIN 2026  •  Critical Genre Analysis of CSR Environmental Reporting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11247120" y="640080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6545C"/>
                </a:solidFill>
              </a:rPr>
              <a:t>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32004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/>
              <a:t>Presentation structure </a:t>
            </a:r>
          </a:p>
        </p:txBody>
      </p:sp>
      <p:sp>
        <p:nvSpPr>
          <p:cNvPr id="5" name="Text 3"/>
          <p:cNvSpPr/>
          <p:nvPr/>
        </p:nvSpPr>
        <p:spPr>
          <a:xfrm>
            <a:off x="530352" y="76809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6545C"/>
                </a:solidFill>
              </a:rPr>
              <a:t>Findings are organized around rhetorical moves, communicative purposes, and multimodality.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594360" y="1874520"/>
            <a:ext cx="1600200" cy="411480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3E34"/>
                </a:solidFill>
              </a:rPr>
              <a:t>Background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94360" y="2377440"/>
            <a:ext cx="160020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46545C"/>
                </a:solidFill>
              </a:rPr>
              <a:t>Why CSR environmental reports matter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231136" y="2084832"/>
            <a:ext cx="210312" cy="0"/>
          </a:xfrm>
          <a:prstGeom prst="line">
            <a:avLst/>
          </a:prstGeom>
          <a:noFill/>
          <a:ln w="19050">
            <a:solidFill>
              <a:srgbClr val="2F6B4F"/>
            </a:solidFill>
            <a:prstDash val="solid"/>
            <a:headEnd type="none"/>
            <a:tailEnd type="triangle"/>
          </a:ln>
        </p:spPr>
      </p:sp>
      <p:sp>
        <p:nvSpPr>
          <p:cNvPr id="9" name="Text 7"/>
          <p:cNvSpPr/>
          <p:nvPr/>
        </p:nvSpPr>
        <p:spPr>
          <a:xfrm>
            <a:off x="2450592" y="1874520"/>
            <a:ext cx="1600200" cy="411480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3E34"/>
                </a:solidFill>
              </a:rPr>
              <a:t>Framework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2450592" y="2377440"/>
            <a:ext cx="160020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46545C"/>
                </a:solidFill>
              </a:rPr>
              <a:t>Swales + Bhatia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46545C"/>
                </a:solidFill>
              </a:rPr>
              <a:t>Genre / CGA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087368" y="2084832"/>
            <a:ext cx="210312" cy="0"/>
          </a:xfrm>
          <a:prstGeom prst="line">
            <a:avLst/>
          </a:prstGeom>
          <a:noFill/>
          <a:ln w="19050">
            <a:solidFill>
              <a:srgbClr val="2F6B4F"/>
            </a:solidFill>
            <a:prstDash val="solid"/>
            <a:headEnd type="none"/>
            <a:tailEnd type="triangle"/>
          </a:ln>
        </p:spPr>
      </p:sp>
      <p:sp>
        <p:nvSpPr>
          <p:cNvPr id="12" name="Text 10"/>
          <p:cNvSpPr/>
          <p:nvPr/>
        </p:nvSpPr>
        <p:spPr>
          <a:xfrm>
            <a:off x="4306824" y="1874520"/>
            <a:ext cx="1600200" cy="411480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3E34"/>
                </a:solidFill>
              </a:rPr>
              <a:t>Method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306824" y="2377440"/>
            <a:ext cx="160020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46545C"/>
                </a:solidFill>
              </a:rPr>
              <a:t>6 reports of oil palm company based in Sumatra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46545C"/>
                </a:solidFill>
              </a:rPr>
              <a:t>703 coded units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943600" y="2084832"/>
            <a:ext cx="210312" cy="0"/>
          </a:xfrm>
          <a:prstGeom prst="line">
            <a:avLst/>
          </a:prstGeom>
          <a:noFill/>
          <a:ln w="19050">
            <a:solidFill>
              <a:srgbClr val="2F6B4F"/>
            </a:solidFill>
            <a:prstDash val="solid"/>
            <a:headEnd type="none"/>
            <a:tailEnd type="triangle"/>
          </a:ln>
        </p:spPr>
      </p:sp>
      <p:sp>
        <p:nvSpPr>
          <p:cNvPr id="15" name="Text 13"/>
          <p:cNvSpPr/>
          <p:nvPr/>
        </p:nvSpPr>
        <p:spPr>
          <a:xfrm>
            <a:off x="6163056" y="1874520"/>
            <a:ext cx="1600200" cy="411480"/>
          </a:xfrm>
          <a:prstGeom prst="rect">
            <a:avLst/>
          </a:prstGeom>
          <a:solidFill>
            <a:srgbClr val="D5A021"/>
          </a:solidFill>
          <a:ln>
            <a:solidFill>
              <a:srgbClr val="D5A02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3E34"/>
                </a:solidFill>
              </a:rPr>
              <a:t>Finding 1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163056" y="2377440"/>
            <a:ext cx="160020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46545C"/>
                </a:solidFill>
              </a:rPr>
              <a:t>Rhetorical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46545C"/>
                </a:solidFill>
              </a:rPr>
              <a:t>moves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7799832" y="2084832"/>
            <a:ext cx="210312" cy="0"/>
          </a:xfrm>
          <a:prstGeom prst="line">
            <a:avLst/>
          </a:prstGeom>
          <a:noFill/>
          <a:ln w="19050">
            <a:solidFill>
              <a:srgbClr val="2F6B4F"/>
            </a:solidFill>
            <a:prstDash val="solid"/>
            <a:headEnd type="none"/>
            <a:tailEnd type="triangle"/>
          </a:ln>
        </p:spPr>
      </p:sp>
      <p:sp>
        <p:nvSpPr>
          <p:cNvPr id="18" name="Text 16"/>
          <p:cNvSpPr/>
          <p:nvPr/>
        </p:nvSpPr>
        <p:spPr>
          <a:xfrm>
            <a:off x="8019288" y="1874520"/>
            <a:ext cx="1600200" cy="411480"/>
          </a:xfrm>
          <a:prstGeom prst="rect">
            <a:avLst/>
          </a:prstGeom>
          <a:solidFill>
            <a:srgbClr val="D5A021"/>
          </a:solidFill>
          <a:ln>
            <a:solidFill>
              <a:srgbClr val="D5A02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3E34"/>
                </a:solidFill>
              </a:rPr>
              <a:t>Finding 2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019288" y="2377440"/>
            <a:ext cx="160020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46545C"/>
                </a:solidFill>
              </a:rPr>
              <a:t>Communicative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46545C"/>
                </a:solidFill>
              </a:rPr>
              <a:t>purposes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9656064" y="2084832"/>
            <a:ext cx="210312" cy="0"/>
          </a:xfrm>
          <a:prstGeom prst="line">
            <a:avLst/>
          </a:prstGeom>
          <a:noFill/>
          <a:ln w="19050">
            <a:solidFill>
              <a:srgbClr val="2F6B4F"/>
            </a:solidFill>
            <a:prstDash val="solid"/>
            <a:headEnd type="none"/>
            <a:tailEnd type="triangle"/>
          </a:ln>
        </p:spPr>
      </p:sp>
      <p:sp>
        <p:nvSpPr>
          <p:cNvPr id="21" name="Text 19"/>
          <p:cNvSpPr/>
          <p:nvPr/>
        </p:nvSpPr>
        <p:spPr>
          <a:xfrm>
            <a:off x="9875520" y="1874520"/>
            <a:ext cx="1600200" cy="411480"/>
          </a:xfrm>
          <a:prstGeom prst="rect">
            <a:avLst/>
          </a:prstGeom>
          <a:solidFill>
            <a:srgbClr val="D5A021"/>
          </a:solidFill>
          <a:ln>
            <a:solidFill>
              <a:srgbClr val="D5A02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3E34"/>
                </a:solidFill>
              </a:rPr>
              <a:t>Finding 3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9875520" y="2377440"/>
            <a:ext cx="160020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46545C"/>
                </a:solidFill>
              </a:rPr>
              <a:t>Multimodal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46545C"/>
                </a:solidFill>
              </a:rPr>
              <a:t>realization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85799" y="3959352"/>
            <a:ext cx="2402457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/>
              <a:t>Issue</a:t>
            </a:r>
          </a:p>
        </p:txBody>
      </p:sp>
      <p:sp>
        <p:nvSpPr>
          <p:cNvPr id="24" name="Text 22"/>
          <p:cNvSpPr/>
          <p:nvPr/>
        </p:nvSpPr>
        <p:spPr>
          <a:xfrm>
            <a:off x="685799" y="4407408"/>
            <a:ext cx="10726947" cy="8229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73E34"/>
                </a:solidFill>
              </a:rPr>
              <a:t>CSR Environmental sections function as professional genres: </a:t>
            </a:r>
            <a:r>
              <a:rPr lang="en-US" b="1" dirty="0">
                <a:solidFill>
                  <a:srgbClr val="173E34"/>
                </a:solidFill>
              </a:rPr>
              <a:t>Emphasizing on the company </a:t>
            </a:r>
            <a:r>
              <a:rPr lang="en-US" sz="1800" b="1" dirty="0">
                <a:solidFill>
                  <a:srgbClr val="173E34"/>
                </a:solidFill>
              </a:rPr>
              <a:t>responsibility, validat</a:t>
            </a:r>
            <a:r>
              <a:rPr lang="en-US" b="1" dirty="0">
                <a:solidFill>
                  <a:srgbClr val="173E34"/>
                </a:solidFill>
              </a:rPr>
              <a:t>ion</a:t>
            </a:r>
            <a:r>
              <a:rPr lang="en-US" sz="1800" b="1" dirty="0">
                <a:solidFill>
                  <a:srgbClr val="173E34"/>
                </a:solidFill>
              </a:rPr>
              <a:t>, measurement , performance, visualization, and project into future commitments.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457200" y="6428232"/>
            <a:ext cx="9784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654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CONAPLIN 2026  •  Critical Genre Analysis of CSR Environmental Reporting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11247120" y="640080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6545C"/>
                </a:solidFill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2004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E3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Background: CSR reports as environmental discourse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30352" y="76809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6545C"/>
                </a:solidFill>
              </a:rPr>
              <a:t>Oil palm companies are expected to communicate environmental responsibility in high-scrutiny contexts.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685800" y="1600200"/>
            <a:ext cx="2011680" cy="548640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E34"/>
                </a:solidFill>
              </a:rPr>
              <a:t>Environmental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73E34"/>
                </a:solidFill>
              </a:rPr>
              <a:t>concerns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8680" y="2331720"/>
            <a:ext cx="1874520" cy="1645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46545C"/>
                </a:solidFill>
              </a:rPr>
              <a:t>fire and haze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46545C"/>
                </a:solidFill>
              </a:rPr>
              <a:t>peatland management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46545C"/>
                </a:solidFill>
              </a:rPr>
              <a:t>biodiversity loss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46545C"/>
                </a:solidFill>
              </a:rPr>
              <a:t>carbon emissions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46545C"/>
                </a:solidFill>
              </a:rPr>
              <a:t>water and waste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029200" y="1600200"/>
            <a:ext cx="2194560" cy="548640"/>
          </a:xfrm>
          <a:prstGeom prst="rect">
            <a:avLst/>
          </a:prstGeom>
          <a:solidFill>
            <a:srgbClr val="D5A021"/>
          </a:solidFill>
          <a:ln>
            <a:solidFill>
              <a:srgbClr val="D5A02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E34"/>
                </a:solidFill>
              </a:rPr>
              <a:t>CSR / sustainability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73E34"/>
                </a:solidFill>
              </a:rPr>
              <a:t>reports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212080" y="2331720"/>
            <a:ext cx="2011680" cy="1325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46545C"/>
                </a:solidFill>
              </a:rPr>
              <a:t>public accountability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46545C"/>
                </a:solidFill>
              </a:rPr>
              <a:t>corporate credibility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46545C"/>
                </a:solidFill>
              </a:rPr>
              <a:t>stakeholder trust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46545C"/>
                </a:solidFill>
              </a:rPr>
              <a:t>regulatory alignment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144000" y="1600200"/>
            <a:ext cx="2057400" cy="548640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E34"/>
                </a:solidFill>
              </a:rPr>
              <a:t>Genre analysis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173E34"/>
                </a:solidFill>
              </a:rPr>
              <a:t>question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915400" y="2377440"/>
            <a:ext cx="2514600" cy="11887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73E34"/>
                </a:solidFill>
              </a:rPr>
              <a:t>How are environmental responsibilities structured, legitimized, and visualized in CSR reporting?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2926080" y="1874520"/>
            <a:ext cx="1645920" cy="0"/>
          </a:xfrm>
          <a:prstGeom prst="line">
            <a:avLst/>
          </a:prstGeom>
          <a:noFill/>
          <a:ln w="25400">
            <a:solidFill>
              <a:srgbClr val="2F6B4F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7452360" y="1874520"/>
            <a:ext cx="1417320" cy="0"/>
          </a:xfrm>
          <a:prstGeom prst="line">
            <a:avLst/>
          </a:prstGeom>
          <a:noFill/>
          <a:ln w="25400">
            <a:solidFill>
              <a:srgbClr val="2F6B4F"/>
            </a:solidFill>
            <a:prstDash val="solid"/>
            <a:tailEnd type="triangle"/>
          </a:ln>
        </p:spPr>
      </p:sp>
      <p:sp>
        <p:nvSpPr>
          <p:cNvPr id="14" name="Text 12"/>
          <p:cNvSpPr/>
          <p:nvPr/>
        </p:nvSpPr>
        <p:spPr>
          <a:xfrm>
            <a:off x="731520" y="47091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3E34"/>
                </a:solidFill>
              </a:rPr>
              <a:t>Research problem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731520" y="5102352"/>
            <a:ext cx="102412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46545C"/>
                </a:solidFill>
              </a:rPr>
              <a:t>CSR reports are often read as information, but genre analysis asks how their sections work rhetorically and strategically.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457200" y="6428232"/>
            <a:ext cx="9784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654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CONAPLIN 2026  •  Critical Genre Analysis of CSR Environmental Reporting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11247120" y="640080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6545C"/>
                </a:solidFill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2004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E3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Move analysis to Critical Genre Analysis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30352" y="76809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6545C"/>
                </a:solidFill>
              </a:rPr>
              <a:t>The study connects textual structure with professional and institutional functions.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777240" y="1554480"/>
            <a:ext cx="2194560" cy="530352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73E34"/>
                </a:solidFill>
              </a:rPr>
              <a:t>Swales (1990)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77240" y="2240280"/>
            <a:ext cx="2377440" cy="7772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46545C"/>
                </a:solidFill>
              </a:rPr>
              <a:t>Move as a functional rhetorical unit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46545C"/>
                </a:solidFill>
              </a:rPr>
              <a:t>organized by communicative purpose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611880" y="1554480"/>
            <a:ext cx="2194560" cy="530352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73E34"/>
                </a:solidFill>
              </a:rPr>
              <a:t>Bhatia (1993)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3520440" y="2240280"/>
            <a:ext cx="2514600" cy="7772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46545C"/>
                </a:solidFill>
              </a:rPr>
              <a:t>Professional genres are shaped by community goals and institutional practices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00800" y="1554480"/>
            <a:ext cx="2194560" cy="530352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73E34"/>
                </a:solidFill>
              </a:rPr>
              <a:t>Bhatia (2004)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263640" y="2240280"/>
            <a:ext cx="2560320" cy="7772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46545C"/>
                </a:solidFill>
              </a:rPr>
              <a:t>Multidimensional and multiperspective analysis: 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46545C"/>
                </a:solidFill>
              </a:rPr>
              <a:t>text + context + practice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9189720" y="1554480"/>
            <a:ext cx="2194560" cy="530352"/>
          </a:xfrm>
          <a:prstGeom prst="rect">
            <a:avLst/>
          </a:prstGeom>
          <a:solidFill>
            <a:srgbClr val="D5A021"/>
          </a:solidFill>
          <a:ln>
            <a:solidFill>
              <a:srgbClr val="D5A02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73E34"/>
                </a:solidFill>
              </a:rPr>
              <a:t>Bhatia (2017)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9052560" y="2240280"/>
            <a:ext cx="2514600" cy="7772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46545C"/>
                </a:solidFill>
              </a:rPr>
              <a:t>Critical Genre Analysis: public purposes and institutional intentions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3154680" y="1819656"/>
            <a:ext cx="411480" cy="0"/>
          </a:xfrm>
          <a:prstGeom prst="line">
            <a:avLst/>
          </a:prstGeom>
          <a:noFill/>
          <a:ln w="21590">
            <a:solidFill>
              <a:srgbClr val="2F6B4F"/>
            </a:solidFill>
            <a:prstDash val="solid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5943600" y="1819656"/>
            <a:ext cx="411480" cy="0"/>
          </a:xfrm>
          <a:prstGeom prst="line">
            <a:avLst/>
          </a:prstGeom>
          <a:noFill/>
          <a:ln w="21590">
            <a:solidFill>
              <a:srgbClr val="2F6B4F"/>
            </a:solidFill>
            <a:prstDash val="solid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8732520" y="1819656"/>
            <a:ext cx="411480" cy="0"/>
          </a:xfrm>
          <a:prstGeom prst="line">
            <a:avLst/>
          </a:prstGeom>
          <a:noFill/>
          <a:ln w="21590">
            <a:solidFill>
              <a:srgbClr val="2F6B4F"/>
            </a:solidFill>
            <a:prstDash val="solid"/>
            <a:tailEnd type="triangle"/>
          </a:ln>
        </p:spPr>
      </p:sp>
      <p:sp>
        <p:nvSpPr>
          <p:cNvPr id="17" name="Text 15"/>
          <p:cNvSpPr/>
          <p:nvPr/>
        </p:nvSpPr>
        <p:spPr>
          <a:xfrm>
            <a:off x="914400" y="425196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E34"/>
                </a:solidFill>
              </a:rPr>
              <a:t>Implication for this study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914400" y="4645152"/>
            <a:ext cx="10149840" cy="5943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73E34"/>
                </a:solidFill>
              </a:rPr>
              <a:t>Moves are not imposed from a previous CSR framework. They are theoretically informed and empirically derived from recurring communicative functions in the corpus.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457200" y="6428232"/>
            <a:ext cx="9784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654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CONAPLIN 2026  •  Critical Genre Analysis of CSR Environmental Reporting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11247120" y="640080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6545C"/>
                </a:solidFill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2004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E3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Research questions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30352" y="76809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6545C"/>
                </a:solidFill>
              </a:rPr>
              <a:t>Focused on the genre organization of CSR environmental sections.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1005840" y="1600200"/>
            <a:ext cx="914400" cy="438912"/>
          </a:xfrm>
          <a:prstGeom prst="rect">
            <a:avLst/>
          </a:prstGeom>
          <a:solidFill>
            <a:srgbClr val="D5A021"/>
          </a:solidFill>
          <a:ln>
            <a:solidFill>
              <a:srgbClr val="D5A02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73E34"/>
                </a:solidFill>
              </a:rPr>
              <a:t>RQ1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2148840" y="1527048"/>
            <a:ext cx="8595360" cy="6400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73E34"/>
                </a:solidFill>
              </a:rPr>
              <a:t>What rhetorical moves organize the environmental sections of CSR reports?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1005840" y="2834640"/>
            <a:ext cx="914400" cy="438912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73E34"/>
                </a:solidFill>
              </a:rPr>
              <a:t>RQ2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2148840" y="2761488"/>
            <a:ext cx="8595360" cy="6400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73E34"/>
                </a:solidFill>
              </a:rPr>
              <a:t>What communicative purposes are realized through these moves?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1005840" y="4069080"/>
            <a:ext cx="914400" cy="438912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73E34"/>
                </a:solidFill>
              </a:rPr>
              <a:t>RQ3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2148840" y="3995928"/>
            <a:ext cx="8595360" cy="6400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73E34"/>
                </a:solidFill>
              </a:rPr>
              <a:t>How do visual and multimodality resources contribute to the construction of environmental responsibility?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1005840" y="5532120"/>
            <a:ext cx="10149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F6B4F"/>
                </a:solidFill>
              </a:rPr>
              <a:t>Analytical focus: rhetorical moves → communicative purposes → multimodal support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7200" y="6428232"/>
            <a:ext cx="9784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654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CONAPLIN 2026  •  Critical Genre Analysis of CSR Environmental Reporting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11247120" y="640080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6545C"/>
                </a:solidFill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1F38E-1782-EC56-A1B5-0C6EA7E66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72F6DBC-2DD3-2107-1A47-C29AA4AF7334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B4524D05-CF5C-5859-99CC-3B268255EF51}"/>
              </a:ext>
            </a:extLst>
          </p:cNvPr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70CFE60-44F0-2520-7D1E-CB27D9EECB76}"/>
              </a:ext>
            </a:extLst>
          </p:cNvPr>
          <p:cNvSpPr/>
          <p:nvPr/>
        </p:nvSpPr>
        <p:spPr>
          <a:xfrm>
            <a:off x="502920" y="32004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7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5DF56DEA-0370-18DE-5502-91458A35CFF7}"/>
              </a:ext>
            </a:extLst>
          </p:cNvPr>
          <p:cNvSpPr/>
          <p:nvPr/>
        </p:nvSpPr>
        <p:spPr>
          <a:xfrm>
            <a:off x="502920" y="76809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</a:rPr>
              <a:t>Literature review</a:t>
            </a:r>
            <a:r>
              <a:rPr lang="en-US" sz="1250" dirty="0">
                <a:solidFill>
                  <a:srgbClr val="46545C"/>
                </a:solidFill>
              </a:rPr>
              <a:t>.</a:t>
            </a:r>
            <a:endParaRPr lang="en-US" sz="125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5D579684-64F0-0EC8-9F46-328D913A9884}"/>
              </a:ext>
            </a:extLst>
          </p:cNvPr>
          <p:cNvSpPr/>
          <p:nvPr/>
        </p:nvSpPr>
        <p:spPr>
          <a:xfrm>
            <a:off x="8503920" y="14173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7849C16C-C4AD-831B-771A-63D65AD03003}"/>
              </a:ext>
            </a:extLst>
          </p:cNvPr>
          <p:cNvSpPr/>
          <p:nvPr/>
        </p:nvSpPr>
        <p:spPr>
          <a:xfrm>
            <a:off x="8503920" y="1874520"/>
            <a:ext cx="283464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232EE2FE-AA91-C1F8-9116-F85932FFF89E}"/>
              </a:ext>
            </a:extLst>
          </p:cNvPr>
          <p:cNvSpPr/>
          <p:nvPr/>
        </p:nvSpPr>
        <p:spPr>
          <a:xfrm>
            <a:off x="8503920" y="32461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EF074047-E026-1D24-4327-B497663D3D6F}"/>
              </a:ext>
            </a:extLst>
          </p:cNvPr>
          <p:cNvSpPr/>
          <p:nvPr/>
        </p:nvSpPr>
        <p:spPr>
          <a:xfrm>
            <a:off x="457200" y="6428232"/>
            <a:ext cx="9784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654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CONAPLIN 2026  •  Critical Genre Analysis of CSR Environmental Reporting</a:t>
            </a:r>
            <a:endParaRPr lang="en-US" sz="850" dirty="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49A8F636-3365-B25B-F026-83502392810B}"/>
              </a:ext>
            </a:extLst>
          </p:cNvPr>
          <p:cNvSpPr/>
          <p:nvPr/>
        </p:nvSpPr>
        <p:spPr>
          <a:xfrm>
            <a:off x="11247120" y="640080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6545C"/>
                </a:solidFill>
              </a:rPr>
              <a:t>9</a:t>
            </a:r>
            <a:endParaRPr lang="en-US" sz="900" dirty="0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D3327335-B7BB-3018-7536-4BDD8A4BCF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8198143"/>
              </p:ext>
            </p:extLst>
          </p:nvPr>
        </p:nvGraphicFramePr>
        <p:xfrm>
          <a:off x="362309" y="1196037"/>
          <a:ext cx="10679502" cy="46456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79502">
                  <a:extLst>
                    <a:ext uri="{9D8B030D-6E8A-4147-A177-3AD203B41FA5}">
                      <a16:colId xmlns:a16="http://schemas.microsoft.com/office/drawing/2014/main" val="2372876295"/>
                    </a:ext>
                  </a:extLst>
                </a:gridCol>
              </a:tblGrid>
              <a:tr h="248493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endParaRPr lang="en-ID" sz="1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8455882"/>
                  </a:ext>
                </a:extLst>
              </a:tr>
              <a:tr h="439716">
                <a:tc>
                  <a:txBody>
                    <a:bodyPr/>
                    <a:lstStyle/>
                    <a:p>
                      <a:pPr mar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None/>
                      </a:pPr>
                      <a:endParaRPr lang="en-ID" sz="1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5854200"/>
                  </a:ext>
                </a:extLst>
              </a:tr>
              <a:tr h="439716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endParaRPr lang="en-ID" sz="1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373673"/>
                  </a:ext>
                </a:extLst>
              </a:tr>
              <a:tr h="439716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endParaRPr lang="en-ID" sz="1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5428137"/>
                  </a:ext>
                </a:extLst>
              </a:tr>
              <a:tr h="439716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endParaRPr lang="en-ID" sz="1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0501258"/>
                  </a:ext>
                </a:extLst>
              </a:tr>
              <a:tr h="439716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endParaRPr lang="en-ID" sz="1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685357"/>
                  </a:ext>
                </a:extLst>
              </a:tr>
              <a:tr h="439716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endParaRPr lang="en-ID" sz="1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778158"/>
                  </a:ext>
                </a:extLst>
              </a:tr>
              <a:tr h="439716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endParaRPr lang="en-ID" sz="1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176355"/>
                  </a:ext>
                </a:extLst>
              </a:tr>
              <a:tr h="439716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endParaRPr lang="en-ID" sz="1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51459"/>
                  </a:ext>
                </a:extLst>
              </a:tr>
              <a:tr h="439716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endParaRPr lang="en-ID" sz="1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4169443"/>
                  </a:ext>
                </a:extLst>
              </a:tr>
              <a:tr h="439716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endParaRPr lang="en-ID" sz="1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891903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8B8D570-1D77-DB8B-6FC8-25AF78526A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0956850"/>
              </p:ext>
            </p:extLst>
          </p:nvPr>
        </p:nvGraphicFramePr>
        <p:xfrm>
          <a:off x="201168" y="525780"/>
          <a:ext cx="12191694" cy="670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2075">
                  <a:extLst>
                    <a:ext uri="{9D8B030D-6E8A-4147-A177-3AD203B41FA5}">
                      <a16:colId xmlns:a16="http://schemas.microsoft.com/office/drawing/2014/main" val="3722622569"/>
                    </a:ext>
                  </a:extLst>
                </a:gridCol>
                <a:gridCol w="2422183">
                  <a:extLst>
                    <a:ext uri="{9D8B030D-6E8A-4147-A177-3AD203B41FA5}">
                      <a16:colId xmlns:a16="http://schemas.microsoft.com/office/drawing/2014/main" val="2887071348"/>
                    </a:ext>
                  </a:extLst>
                </a:gridCol>
                <a:gridCol w="2441436">
                  <a:extLst>
                    <a:ext uri="{9D8B030D-6E8A-4147-A177-3AD203B41FA5}">
                      <a16:colId xmlns:a16="http://schemas.microsoft.com/office/drawing/2014/main" val="2437963140"/>
                    </a:ext>
                  </a:extLst>
                </a:gridCol>
                <a:gridCol w="2441436">
                  <a:extLst>
                    <a:ext uri="{9D8B030D-6E8A-4147-A177-3AD203B41FA5}">
                      <a16:colId xmlns:a16="http://schemas.microsoft.com/office/drawing/2014/main" val="3014388568"/>
                    </a:ext>
                  </a:extLst>
                </a:gridCol>
                <a:gridCol w="3454564">
                  <a:extLst>
                    <a:ext uri="{9D8B030D-6E8A-4147-A177-3AD203B41FA5}">
                      <a16:colId xmlns:a16="http://schemas.microsoft.com/office/drawing/2014/main" val="440491442"/>
                    </a:ext>
                  </a:extLst>
                </a:gridCol>
              </a:tblGrid>
              <a:tr h="237744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Authors</a:t>
                      </a:r>
                      <a:endParaRPr lang="en-ID" sz="1000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Theoretical framework</a:t>
                      </a:r>
                      <a:endParaRPr lang="en-ID" sz="1000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Corpus</a:t>
                      </a:r>
                      <a:endParaRPr lang="en-ID" sz="1000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Methods</a:t>
                      </a:r>
                      <a:endParaRPr lang="en-ID" sz="1000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Findings</a:t>
                      </a:r>
                      <a:endParaRPr lang="en-ID" sz="1000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296422"/>
                  </a:ext>
                </a:extLst>
              </a:tr>
              <a:tr h="9806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Yu, D., &amp; Bondi, M. (2017)</a:t>
                      </a:r>
                      <a:endParaRPr lang="en-ID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ID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/>
                        <a:t>English for Specific Purposes approach of genre analysis and Systemic Functional Linguistics</a:t>
                      </a:r>
                      <a:r>
                        <a:rPr lang="en-US" sz="1000" dirty="0"/>
                        <a:t>.</a:t>
                      </a:r>
                      <a:endParaRPr lang="en-ID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approximately 3 million tokens</a:t>
                      </a:r>
                    </a:p>
                    <a:p>
                      <a:r>
                        <a:rPr lang="en-US" sz="1000" dirty="0"/>
                        <a:t>30 CSR reports in Italian</a:t>
                      </a:r>
                    </a:p>
                    <a:p>
                      <a:r>
                        <a:rPr lang="en-US" sz="1000" dirty="0"/>
                        <a:t>30 CSR reports in Chinese</a:t>
                      </a:r>
                    </a:p>
                    <a:p>
                      <a:r>
                        <a:rPr lang="en-US" sz="1000" dirty="0"/>
                        <a:t>30 CSR reports in English</a:t>
                      </a:r>
                      <a:endParaRPr lang="en-ID" sz="1000" dirty="0"/>
                    </a:p>
                    <a:p>
                      <a:endParaRPr lang="en-ID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-Genre theories with concepts from Systemic Functional Linguistics, </a:t>
                      </a:r>
                    </a:p>
                    <a:p>
                      <a:r>
                        <a:rPr lang="en-US" sz="1000" dirty="0"/>
                        <a:t>-move identification. Based on a 15-move scheme</a:t>
                      </a:r>
                    </a:p>
                    <a:p>
                      <a:r>
                        <a:rPr lang="en-US" sz="1000" dirty="0"/>
                        <a:t>- annotated 18 CSR reports for comparative analysis</a:t>
                      </a:r>
                      <a:endParaRPr lang="en-ID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1. The CSR report is characterized by </a:t>
                      </a:r>
                      <a:r>
                        <a:rPr lang="en-US" sz="1000" b="1" i="1" dirty="0"/>
                        <a:t>rhetorical </a:t>
                      </a:r>
                      <a:r>
                        <a:rPr lang="en-US" sz="1000" b="1" i="1" dirty="0" err="1"/>
                        <a:t>recursivity</a:t>
                      </a:r>
                      <a:r>
                        <a:rPr lang="en-US" sz="1000" b="1" i="1" dirty="0"/>
                        <a:t> and hybridity of speech acts</a:t>
                      </a:r>
                      <a:r>
                        <a:rPr lang="en-US" sz="1000" dirty="0"/>
                        <a:t>: beyond 'reporting' and 'presenting,' it is also 'demonstrating,' 'evaluating,' and 'committing.'</a:t>
                      </a:r>
                    </a:p>
                    <a:p>
                      <a:r>
                        <a:rPr lang="en-US" sz="1000" dirty="0"/>
                        <a:t>2.the communicative purposes of CSR reports are recognized by different cultures.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773069"/>
                  </a:ext>
                </a:extLst>
              </a:tr>
              <a:tr h="1277874">
                <a:tc>
                  <a:txBody>
                    <a:bodyPr/>
                    <a:lstStyle/>
                    <a:p>
                      <a:r>
                        <a:rPr lang="en-ID" sz="1000" b="1" dirty="0"/>
                        <a:t>Othman, R., &amp; Ameer, R. (2010)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1. </a:t>
                      </a:r>
                      <a:r>
                        <a:rPr lang="en-US" sz="1000" b="1" dirty="0"/>
                        <a:t>Social Contract Theory </a:t>
                      </a:r>
                      <a:r>
                        <a:rPr lang="en-US" sz="1000" dirty="0"/>
                        <a:t>&amp; Companies have an implied social contract with society requiring accountability through public reporting</a:t>
                      </a:r>
                    </a:p>
                    <a:p>
                      <a:r>
                        <a:rPr lang="en-US" sz="1000" dirty="0"/>
                        <a:t>2. </a:t>
                      </a:r>
                      <a:r>
                        <a:rPr lang="en-US" sz="1000" b="1" dirty="0"/>
                        <a:t>Legitimacy Environmental disclosures </a:t>
                      </a:r>
                      <a:r>
                        <a:rPr lang="en-US" sz="1000" dirty="0"/>
                        <a:t>serve as a tool to maintain legitimacy, manage public image, and address community/regulatory concerns</a:t>
                      </a:r>
                      <a:endParaRPr lang="en-ID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Annual reports of 60 listed palm oil plantation companies for the year 2007</a:t>
                      </a:r>
                      <a:endParaRPr lang="en-ID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Qualitative and quantitative content analysis of corporate annual reports</a:t>
                      </a:r>
                      <a:endParaRPr lang="en-ID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/>
                        <a:t>Policy (10% Weight): Only 7 out of 60 companies disclosed a clear environmental policy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/>
                        <a:t>Measurement Systems (40% Weight): Only 4 companies provided detailed disclosures on measurement system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/>
                        <a:t>Targets for Improvement (20% Weight): Approximately one-third of companies mentioned initiatives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/>
                        <a:t>Biodiversity Impact (30% Weight): Extremely limited;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739962"/>
                  </a:ext>
                </a:extLst>
              </a:tr>
              <a:tr h="2318004">
                <a:tc>
                  <a:txBody>
                    <a:bodyPr/>
                    <a:lstStyle/>
                    <a:p>
                      <a:r>
                        <a:rPr lang="en-ID" sz="1000" b="1" dirty="0"/>
                        <a:t>Bhatia, A. (2013)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ID" sz="1000" b="1" dirty="0"/>
                        <a:t>Critical Genre Analysis</a:t>
                      </a:r>
                      <a:r>
                        <a:rPr lang="en-ID" sz="1000" dirty="0"/>
                        <a:t> (Bhatia, 2004, 2008, 2010): Examines professional practice and genre construction by focusing on communicative purposes, rhetorical moves, and form-function correlations, 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ID" sz="1000" b="1" dirty="0"/>
                        <a:t>Interdiscursivity &amp; Hybrid Discourse</a:t>
                      </a:r>
                      <a:r>
                        <a:rPr lang="en-ID" sz="1000" dirty="0"/>
                        <a:t>: Explores the appropriation of text-external generic resources from promotional genres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ID" sz="1000" b="1" dirty="0"/>
                        <a:t>Grice's Conversational Maxim</a:t>
                      </a:r>
                      <a:r>
                        <a:rPr lang="en-ID" sz="1000" dirty="0"/>
                        <a:t>s (Grice, 1975): Evaluates reporting transparency and quality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1. CSR reports published by state-owned oil and gas corporations in China.  </a:t>
                      </a:r>
                    </a:p>
                    <a:p>
                      <a:r>
                        <a:rPr lang="en-US" sz="1000" dirty="0"/>
                        <a:t>2. Empirical Datasets/Observations: 4 annual Sustainability Reports from PetroChina published between 2008 and 2011 (each report approximately 60 pages long, written in English and available in PDF format on the official corporate website).</a:t>
                      </a:r>
                      <a:endParaRPr lang="en-ID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Qualitative critical discourse and genre analysis combined with comparative qualitative evaluation against international reporting guidelines</a:t>
                      </a:r>
                      <a:endParaRPr lang="en-ID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1. </a:t>
                      </a:r>
                      <a:r>
                        <a:rPr lang="en-US" sz="1000" b="1" i="1" dirty="0"/>
                        <a:t>Local Adaptation vs. International Standards:</a:t>
                      </a:r>
                      <a:r>
                        <a:rPr lang="en-US" sz="1000" dirty="0"/>
                        <a:t> PetroChina adopts the general structure of international guidelines </a:t>
                      </a:r>
                    </a:p>
                    <a:p>
                      <a:r>
                        <a:rPr lang="en-US" sz="1000" dirty="0"/>
                        <a:t>2. Hybridization &amp; Generic Bending: The CSR reporting genre is heavily hybridized with promotional and PR discourse, shifting the document's function from objective factual reporting to self-promotion and goodwill solicitation.</a:t>
                      </a:r>
                    </a:p>
                    <a:p>
                      <a:r>
                        <a:rPr lang="en-US" sz="1000" dirty="0"/>
                        <a:t>3. Flouting of Quality Principles: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n-US" sz="1000" dirty="0"/>
                        <a:t>Understandability: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n-US" sz="1000" dirty="0"/>
                        <a:t>- Reliability &amp; Verifiability: Flouted through the use of "Forward-Looking Statements" and intention-based language rather than balanced, audited disclosures of actual impacts or mistakes.</a:t>
                      </a:r>
                      <a:endParaRPr lang="en-ID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7206797"/>
                  </a:ext>
                </a:extLst>
              </a:tr>
              <a:tr h="1723644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46545C"/>
                          </a:solidFill>
                        </a:rPr>
                        <a:t>Ismaeel, M., &amp; Zakaria, Z. (2024)</a:t>
                      </a:r>
                      <a:r>
                        <a:rPr lang="en-US" sz="1100" dirty="0">
                          <a:solidFill>
                            <a:srgbClr val="46545C"/>
                          </a:solidFill>
                        </a:rPr>
                        <a:t>. </a:t>
                      </a:r>
                      <a:endParaRPr lang="en-ID" sz="1100" baseline="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1. </a:t>
                      </a:r>
                      <a:r>
                        <a:rPr lang="en-US" sz="1100" b="1" dirty="0"/>
                        <a:t>Institutional Theory &amp; Institutional Logics</a:t>
                      </a:r>
                    </a:p>
                    <a:p>
                      <a:r>
                        <a:rPr lang="en-US" sz="1100" dirty="0"/>
                        <a:t>2. </a:t>
                      </a:r>
                      <a:r>
                        <a:rPr lang="en-US" sz="1100" b="1" dirty="0"/>
                        <a:t>Critical Discourse Analysis &amp; Interdiscursivity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167 stand-alone English CSR/sustainability reports published by 43 listed companies between 2006 and 2016</a:t>
                      </a:r>
                      <a:endParaRPr lang="en-ID" sz="11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Qualitative and corpus linguistics-based genre and content analysis.</a:t>
                      </a:r>
                      <a:endParaRPr lang="en-ID" sz="11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- </a:t>
                      </a:r>
                      <a:r>
                        <a:rPr lang="en-US" sz="1100" b="1" i="1" dirty="0"/>
                        <a:t>Sustainability Report Genre: uses "Sustainability", heavily GRI-compliant</a:t>
                      </a:r>
                      <a:r>
                        <a:rPr lang="en-US" sz="1100" dirty="0"/>
                        <a:t>, rich in technical language and key performance indicators.</a:t>
                      </a:r>
                    </a:p>
                    <a:p>
                      <a:r>
                        <a:rPr lang="en-US" sz="1100" dirty="0"/>
                        <a:t>-Professional CSR Report Genre: Medium-length, title uses "CSR", non-GRI compliant, uses diversified professional/business language.</a:t>
                      </a:r>
                    </a:p>
                    <a:p>
                      <a:r>
                        <a:rPr lang="en-US" sz="1100" dirty="0"/>
                        <a:t>- Light CSR Report Genre: Short (&lt;20 pages), simple language, low coverage of themes, no/few images, non-GRI compliant, focused on local publicity.</a:t>
                      </a:r>
                    </a:p>
                    <a:p>
                      <a:endParaRPr lang="en-US" sz="11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14809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4830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2004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E3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Methods: Move-based CGA with researcher lead 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30352" y="76809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6545C"/>
                </a:solidFill>
              </a:rPr>
              <a:t>Manual inductive coding was organized in Excel and verified through data checking.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731520" y="1417320"/>
            <a:ext cx="1234440" cy="685800"/>
          </a:xfrm>
          <a:prstGeom prst="rect">
            <a:avLst/>
          </a:prstGeom>
          <a:solidFill>
            <a:srgbClr val="D5A021"/>
          </a:solidFill>
          <a:ln>
            <a:solidFill>
              <a:srgbClr val="D5A02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73E34"/>
                </a:solidFill>
              </a:rPr>
              <a:t>6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2057400" y="153619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E34"/>
                </a:solidFill>
              </a:rPr>
              <a:t>CSR reports in English, companies are located in Sumatra Island 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2423160"/>
            <a:ext cx="1234440" cy="685800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73E34"/>
                </a:solidFill>
              </a:rPr>
              <a:t>703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2057400" y="254203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E34"/>
                </a:solidFill>
              </a:rPr>
              <a:t>coded rhetorical units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20" y="3429000"/>
            <a:ext cx="1234440" cy="685800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73E34"/>
                </a:solidFill>
              </a:rPr>
              <a:t>200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057400" y="3547872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E34"/>
                </a:solidFill>
              </a:rPr>
              <a:t>visual / multimodal units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074920" y="1508760"/>
            <a:ext cx="1828800" cy="420624"/>
          </a:xfrm>
          <a:prstGeom prst="rect">
            <a:avLst/>
          </a:prstGeom>
          <a:solidFill>
            <a:srgbClr val="EAF3EA"/>
          </a:solidFill>
          <a:ln>
            <a:solidFill>
              <a:srgbClr val="EAF3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3E34"/>
                </a:solidFill>
              </a:rPr>
              <a:t>Collect reports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074920" y="2002536"/>
            <a:ext cx="1828800" cy="43891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46545C"/>
                </a:solidFill>
              </a:rPr>
              <a:t>6 oil palm companies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7223760" y="1508760"/>
            <a:ext cx="1828800" cy="420624"/>
          </a:xfrm>
          <a:prstGeom prst="rect">
            <a:avLst/>
          </a:prstGeom>
          <a:solidFill>
            <a:srgbClr val="EAF3EA"/>
          </a:solidFill>
          <a:ln>
            <a:solidFill>
              <a:srgbClr val="EAF3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3E34"/>
                </a:solidFill>
              </a:rPr>
              <a:t>Segment units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223760" y="2002536"/>
            <a:ext cx="1828800" cy="43891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46545C"/>
                </a:solidFill>
              </a:rPr>
              <a:t>text + visual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9372600" y="1508760"/>
            <a:ext cx="1828800" cy="420624"/>
          </a:xfrm>
          <a:prstGeom prst="rect">
            <a:avLst/>
          </a:prstGeom>
          <a:solidFill>
            <a:srgbClr val="EAF3EA"/>
          </a:solidFill>
          <a:ln>
            <a:solidFill>
              <a:srgbClr val="EAF3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3E34"/>
                </a:solidFill>
              </a:rPr>
              <a:t>Code moves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9372600" y="2002536"/>
            <a:ext cx="1828800" cy="43891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46545C"/>
                </a:solidFill>
              </a:rPr>
              <a:t>topic / step / purpose(AI assistance and manual )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5074920" y="3108960"/>
            <a:ext cx="1828800" cy="420624"/>
          </a:xfrm>
          <a:prstGeom prst="rect">
            <a:avLst/>
          </a:prstGeom>
          <a:solidFill>
            <a:srgbClr val="EAF3EA"/>
          </a:solidFill>
          <a:ln>
            <a:solidFill>
              <a:srgbClr val="EAF3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3E34"/>
                </a:solidFill>
              </a:rPr>
              <a:t>Interpret CGA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074920" y="3602736"/>
            <a:ext cx="1828800" cy="43891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46545C"/>
                </a:solidFill>
              </a:rPr>
              <a:t>discourse + function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7223760" y="3108960"/>
            <a:ext cx="1828800" cy="420624"/>
          </a:xfrm>
          <a:prstGeom prst="rect">
            <a:avLst/>
          </a:prstGeom>
          <a:solidFill>
            <a:srgbClr val="D5A021"/>
          </a:solidFill>
          <a:ln>
            <a:solidFill>
              <a:srgbClr val="D5A02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3E34"/>
                </a:solidFill>
              </a:rPr>
              <a:t>Verify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7178040" y="3602736"/>
            <a:ext cx="1828800" cy="43891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46545C"/>
                </a:solidFill>
              </a:rPr>
              <a:t>research assistant check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914401" y="4727448"/>
            <a:ext cx="14258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E34"/>
                </a:solidFill>
              </a:rPr>
              <a:t>CSR Report : Environment Section   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9171708" y="4041648"/>
            <a:ext cx="1069571" cy="196534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46545C"/>
                </a:solidFill>
              </a:rPr>
              <a:t>Unit of analysis </a:t>
            </a:r>
          </a:p>
          <a:p>
            <a:r>
              <a:rPr lang="en-US" sz="1600" dirty="0">
                <a:solidFill>
                  <a:srgbClr val="46545C"/>
                </a:solidFill>
              </a:rPr>
              <a:t>• Heading          • clause          • paragraph  • table             • chart             • diagram              • photo            • infographic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57200" y="6428232"/>
            <a:ext cx="9784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654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CONAPLIN 2026  •  Critical Genre Analysis of CSR Environmental Reporting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11247120" y="640080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6545C"/>
                </a:solidFill>
              </a:rPr>
              <a:t>6</a:t>
            </a:r>
            <a:endParaRPr lang="en-US" sz="900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C270090B-D62D-DE12-EDCE-E51E8359D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019" y="4134769"/>
            <a:ext cx="1425876" cy="187222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0E03345-8D8C-195B-6271-9D84F4D536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4332" y="4087368"/>
            <a:ext cx="1505647" cy="194767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A497C48-72F2-1C46-243D-F44274B597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3271" y="4096512"/>
            <a:ext cx="1591568" cy="194767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2004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E3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Analytical coding logic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30352" y="76809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6545C"/>
                </a:solidFill>
              </a:rPr>
              <a:t>The coding separated what is discussed from what the text is doing.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731520" y="1600200"/>
            <a:ext cx="2331720" cy="475488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73E34"/>
                </a:solidFill>
              </a:rPr>
              <a:t>Topic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31520" y="2240280"/>
            <a:ext cx="2331720" cy="960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450" dirty="0">
                <a:solidFill>
                  <a:srgbClr val="46545C"/>
                </a:solidFill>
              </a:rPr>
              <a:t>What is being discussed?</a:t>
            </a:r>
            <a:endParaRPr lang="en-US" sz="1450" dirty="0"/>
          </a:p>
          <a:p>
            <a:pPr marL="0" indent="0" algn="ctr">
              <a:buNone/>
            </a:pPr>
            <a:r>
              <a:rPr lang="en-US" sz="1450" dirty="0">
                <a:solidFill>
                  <a:srgbClr val="46545C"/>
                </a:solidFill>
              </a:rPr>
              <a:t>fire, carbon, biodiversity, water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3154680" y="1828800"/>
            <a:ext cx="320040" cy="0"/>
          </a:xfrm>
          <a:prstGeom prst="line">
            <a:avLst/>
          </a:prstGeom>
          <a:noFill/>
          <a:ln w="20320">
            <a:solidFill>
              <a:srgbClr val="2F6B4F"/>
            </a:solidFill>
            <a:prstDash val="solid"/>
            <a:tailEnd type="triangle"/>
          </a:ln>
        </p:spPr>
      </p:sp>
      <p:sp>
        <p:nvSpPr>
          <p:cNvPr id="9" name="Text 7"/>
          <p:cNvSpPr/>
          <p:nvPr/>
        </p:nvSpPr>
        <p:spPr>
          <a:xfrm>
            <a:off x="3566160" y="1600200"/>
            <a:ext cx="2331720" cy="475488"/>
          </a:xfrm>
          <a:prstGeom prst="rect">
            <a:avLst/>
          </a:prstGeom>
          <a:solidFill>
            <a:srgbClr val="D5A021"/>
          </a:solidFill>
          <a:ln>
            <a:solidFill>
              <a:srgbClr val="D5A02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73E34"/>
                </a:solidFill>
              </a:rPr>
              <a:t>Move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3566160" y="2240280"/>
            <a:ext cx="2331720" cy="960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450" dirty="0">
                <a:solidFill>
                  <a:srgbClr val="46545C"/>
                </a:solidFill>
              </a:rPr>
              <a:t>What is the text doing?</a:t>
            </a:r>
            <a:endParaRPr lang="en-US" sz="1450" dirty="0"/>
          </a:p>
          <a:p>
            <a:pPr marL="0" indent="0" algn="ctr">
              <a:buNone/>
            </a:pPr>
            <a:r>
              <a:rPr lang="en-US" sz="1450" dirty="0">
                <a:solidFill>
                  <a:srgbClr val="46545C"/>
                </a:solidFill>
              </a:rPr>
              <a:t>commit, assess, act, report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989320" y="1828800"/>
            <a:ext cx="320040" cy="0"/>
          </a:xfrm>
          <a:prstGeom prst="line">
            <a:avLst/>
          </a:prstGeom>
          <a:noFill/>
          <a:ln w="20320">
            <a:solidFill>
              <a:srgbClr val="2F6B4F"/>
            </a:solidFill>
            <a:prstDash val="solid"/>
            <a:tailEnd type="triangle"/>
          </a:ln>
        </p:spPr>
      </p:sp>
      <p:sp>
        <p:nvSpPr>
          <p:cNvPr id="12" name="Text 10"/>
          <p:cNvSpPr/>
          <p:nvPr/>
        </p:nvSpPr>
        <p:spPr>
          <a:xfrm>
            <a:off x="6400800" y="1600200"/>
            <a:ext cx="2331720" cy="475488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73E34"/>
                </a:solidFill>
              </a:rPr>
              <a:t>Step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6400800" y="2240280"/>
            <a:ext cx="2331720" cy="960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450" dirty="0">
                <a:solidFill>
                  <a:srgbClr val="46545C"/>
                </a:solidFill>
              </a:rPr>
              <a:t>How is the move realized?</a:t>
            </a:r>
            <a:endParaRPr lang="en-US" sz="1450" dirty="0"/>
          </a:p>
          <a:p>
            <a:pPr marL="0" indent="0" algn="ctr">
              <a:buNone/>
            </a:pPr>
            <a:r>
              <a:rPr lang="en-US" sz="1450" dirty="0">
                <a:solidFill>
                  <a:srgbClr val="46545C"/>
                </a:solidFill>
              </a:rPr>
              <a:t>hotspot monitoring, emission data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8823960" y="1828800"/>
            <a:ext cx="320040" cy="0"/>
          </a:xfrm>
          <a:prstGeom prst="line">
            <a:avLst/>
          </a:prstGeom>
          <a:noFill/>
          <a:ln w="20320">
            <a:solidFill>
              <a:srgbClr val="2F6B4F"/>
            </a:solidFill>
            <a:prstDash val="solid"/>
            <a:tailEnd type="triangle"/>
          </a:ln>
        </p:spPr>
      </p:sp>
      <p:sp>
        <p:nvSpPr>
          <p:cNvPr id="15" name="Text 13"/>
          <p:cNvSpPr/>
          <p:nvPr/>
        </p:nvSpPr>
        <p:spPr>
          <a:xfrm>
            <a:off x="9235440" y="1600200"/>
            <a:ext cx="2331720" cy="475488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73E34"/>
                </a:solidFill>
              </a:rPr>
              <a:t>Discourse / CGA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9235440" y="2240280"/>
            <a:ext cx="2331720" cy="960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450" dirty="0">
                <a:solidFill>
                  <a:srgbClr val="46545C"/>
                </a:solidFill>
              </a:rPr>
              <a:t>What meaning and function are constructed?</a:t>
            </a:r>
            <a:endParaRPr lang="en-US" sz="1450" dirty="0"/>
          </a:p>
          <a:p>
            <a:pPr marL="0" indent="0" algn="ctr">
              <a:buNone/>
            </a:pPr>
            <a:r>
              <a:rPr lang="en-US" sz="1450" dirty="0">
                <a:solidFill>
                  <a:srgbClr val="46545C"/>
                </a:solidFill>
              </a:rPr>
              <a:t>legitimacy, accountability, trust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914400" y="440740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E34"/>
                </a:solidFill>
              </a:rPr>
              <a:t>Example: fire prevention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914400" y="4800600"/>
            <a:ext cx="1014984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73E34"/>
                </a:solidFill>
              </a:rPr>
              <a:t>A single topic can be realized through several moves: commitment → monitoring → action → stakeholder engagement → performance.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457200" y="6428232"/>
            <a:ext cx="9784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654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CONAPLIN 2026  •  Critical Genre Analysis of CSR Environmental Reporting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11247120" y="640080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6545C"/>
                </a:solidFill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2004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30352" y="76809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6545C"/>
                </a:solidFill>
              </a:rPr>
              <a:t>Topics in the environment sections Move frequency was calculated from coded rhetorical units, not from paragraphs.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8503920" y="14173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503920" y="1874520"/>
            <a:ext cx="283464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8503920" y="32461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57200" y="6428232"/>
            <a:ext cx="9784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654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CONAPLIN 2026  •  Critical Genre Analysis of CSR Environmental Reporting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11247120" y="640080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6545C"/>
                </a:solidFill>
              </a:rPr>
              <a:t>9</a:t>
            </a:r>
            <a:endParaRPr lang="en-US" sz="900" dirty="0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C9D2288C-40E4-F3A6-A73C-ADCBFEA33A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2076136"/>
              </p:ext>
            </p:extLst>
          </p:nvPr>
        </p:nvGraphicFramePr>
        <p:xfrm>
          <a:off x="853441" y="1524001"/>
          <a:ext cx="4095077" cy="43195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95077">
                  <a:extLst>
                    <a:ext uri="{9D8B030D-6E8A-4147-A177-3AD203B41FA5}">
                      <a16:colId xmlns:a16="http://schemas.microsoft.com/office/drawing/2014/main" val="2372876295"/>
                    </a:ext>
                  </a:extLst>
                </a:gridCol>
              </a:tblGrid>
              <a:tr h="16827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Carbon emission / climate change</a:t>
                      </a:r>
                      <a:endParaRPr lang="en-ID" sz="1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8455882"/>
                  </a:ext>
                </a:extLst>
              </a:tr>
              <a:tr h="408674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Renewable energy / clean energy</a:t>
                      </a:r>
                      <a:endParaRPr lang="en-ID" sz="1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5854200"/>
                  </a:ext>
                </a:extLst>
              </a:tr>
              <a:tr h="408674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Biodiversity conservation</a:t>
                      </a:r>
                      <a:endParaRPr lang="en-ID" sz="1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373673"/>
                  </a:ext>
                </a:extLst>
              </a:tr>
              <a:tr h="408674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Forest conservation / no deforestation</a:t>
                      </a:r>
                      <a:endParaRPr lang="en-ID" sz="1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5428137"/>
                  </a:ext>
                </a:extLst>
              </a:tr>
              <a:tr h="408674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Peatland management</a:t>
                      </a:r>
                      <a:endParaRPr lang="en-ID" sz="1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0501258"/>
                  </a:ext>
                </a:extLst>
              </a:tr>
              <a:tr h="408674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Fire prevention</a:t>
                      </a:r>
                      <a:endParaRPr lang="en-ID" sz="1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685357"/>
                  </a:ext>
                </a:extLst>
              </a:tr>
              <a:tr h="408674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Water management</a:t>
                      </a:r>
                      <a:endParaRPr lang="en-ID" sz="1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778158"/>
                  </a:ext>
                </a:extLst>
              </a:tr>
              <a:tr h="408674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Waste management</a:t>
                      </a:r>
                      <a:endParaRPr lang="en-ID" sz="1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176355"/>
                  </a:ext>
                </a:extLst>
              </a:tr>
              <a:tr h="408674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Environmental compliance</a:t>
                      </a:r>
                      <a:endParaRPr lang="en-ID" sz="140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51459"/>
                  </a:ext>
                </a:extLst>
              </a:tr>
              <a:tr h="408674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Environmental certification</a:t>
                      </a:r>
                      <a:endParaRPr lang="en-ID" sz="1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4169443"/>
                  </a:ext>
                </a:extLst>
              </a:tr>
              <a:tr h="408674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Community-based environmental program</a:t>
                      </a:r>
                      <a:endParaRPr lang="en-ID" sz="14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8919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2004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E3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Finding 1: Move structure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30352" y="76809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6545C"/>
                </a:solidFill>
              </a:rPr>
              <a:t>The environmental sections show a recurring rhetorical organization.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640080" y="1325880"/>
            <a:ext cx="685800" cy="402336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73E34"/>
                </a:solidFill>
              </a:rPr>
              <a:t>M1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481328" y="1316736"/>
            <a:ext cx="26974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173E34"/>
                </a:solidFill>
              </a:rPr>
              <a:t>Introducing the environmental section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4434840" y="1325880"/>
            <a:ext cx="685800" cy="402336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73E34"/>
                </a:solidFill>
              </a:rPr>
              <a:t>M2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276088" y="1316736"/>
            <a:ext cx="26974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173E34"/>
                </a:solidFill>
              </a:rPr>
              <a:t>Framing environmental commitment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229600" y="1325880"/>
            <a:ext cx="685800" cy="402336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73E34"/>
                </a:solidFill>
              </a:rPr>
              <a:t>M3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9070848" y="1316736"/>
            <a:ext cx="26974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173E34"/>
                </a:solidFill>
              </a:rPr>
              <a:t>Establishing environmental credentials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640080" y="2743200"/>
            <a:ext cx="685800" cy="402336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73E34"/>
                </a:solidFill>
              </a:rPr>
              <a:t>M4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481328" y="2734056"/>
            <a:ext cx="26974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173E34"/>
                </a:solidFill>
              </a:rPr>
              <a:t>Explaining assessment and monitoring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4434840" y="2743200"/>
            <a:ext cx="685800" cy="402336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73E34"/>
                </a:solidFill>
              </a:rPr>
              <a:t>M5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276088" y="2734056"/>
            <a:ext cx="26974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173E34"/>
                </a:solidFill>
              </a:rPr>
              <a:t>Describing environmental risks and issues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8229600" y="2743200"/>
            <a:ext cx="685800" cy="402336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73E34"/>
                </a:solidFill>
              </a:rPr>
              <a:t>M6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9070848" y="2734056"/>
            <a:ext cx="26974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173E34"/>
                </a:solidFill>
              </a:rPr>
              <a:t>Presenting environmental strategies/actions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640080" y="4160520"/>
            <a:ext cx="685800" cy="402336"/>
          </a:xfrm>
          <a:prstGeom prst="rect">
            <a:avLst/>
          </a:prstGeom>
          <a:solidFill>
            <a:srgbClr val="D5A021"/>
          </a:solidFill>
          <a:ln>
            <a:solidFill>
              <a:srgbClr val="D5A02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73E34"/>
                </a:solidFill>
              </a:rPr>
              <a:t>M7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481328" y="4151376"/>
            <a:ext cx="26974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173E34"/>
                </a:solidFill>
              </a:rPr>
              <a:t>Reporting achievements and performance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4434840" y="4160520"/>
            <a:ext cx="685800" cy="402336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73E34"/>
                </a:solidFill>
              </a:rPr>
              <a:t>M8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276088" y="4151376"/>
            <a:ext cx="26974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173E34"/>
                </a:solidFill>
              </a:rPr>
              <a:t>Emphasizing stakeholder engagement</a:t>
            </a:r>
            <a:endParaRPr lang="en-US" sz="1450" dirty="0"/>
          </a:p>
        </p:txBody>
      </p:sp>
      <p:sp>
        <p:nvSpPr>
          <p:cNvPr id="22" name="Text 20"/>
          <p:cNvSpPr/>
          <p:nvPr/>
        </p:nvSpPr>
        <p:spPr>
          <a:xfrm>
            <a:off x="8229600" y="4160520"/>
            <a:ext cx="685800" cy="402336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73E34"/>
                </a:solidFill>
              </a:rPr>
              <a:t>M9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9070848" y="4151376"/>
            <a:ext cx="269748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173E34"/>
                </a:solidFill>
              </a:rPr>
              <a:t>Projecting future commitments</a:t>
            </a:r>
            <a:endParaRPr lang="en-US" sz="1450" dirty="0"/>
          </a:p>
        </p:txBody>
      </p:sp>
      <p:sp>
        <p:nvSpPr>
          <p:cNvPr id="24" name="Text 22"/>
          <p:cNvSpPr/>
          <p:nvPr/>
        </p:nvSpPr>
        <p:spPr>
          <a:xfrm>
            <a:off x="1097280" y="5623560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E34"/>
                </a:solidFill>
              </a:rPr>
              <a:t>Genre pattern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1097280" y="596188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2F6B4F"/>
                </a:solidFill>
              </a:rPr>
              <a:t>orientation → commitment → validation → assessment → risk → action → evidence → engagement → future projection</a:t>
            </a:r>
            <a:endParaRPr lang="en-US" sz="1450" dirty="0"/>
          </a:p>
        </p:txBody>
      </p:sp>
      <p:sp>
        <p:nvSpPr>
          <p:cNvPr id="26" name="Text 24"/>
          <p:cNvSpPr/>
          <p:nvPr/>
        </p:nvSpPr>
        <p:spPr>
          <a:xfrm>
            <a:off x="457200" y="6428232"/>
            <a:ext cx="9784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654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CONAPLIN 2026  •  Critical Genre Analysis of CSR Environmental Reporting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11247120" y="640080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6545C"/>
                </a:solidFill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E4CD4B-4BFE-7567-7C47-5C99D6D06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167F2FD-232E-B411-8341-FF71CDDE0BC7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EEE0AB98-EBD7-BE6A-F878-B9BD2F397D86}"/>
              </a:ext>
            </a:extLst>
          </p:cNvPr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24C1DD7A-117A-9835-D1AC-32FE1E528AA6}"/>
              </a:ext>
            </a:extLst>
          </p:cNvPr>
          <p:cNvSpPr/>
          <p:nvPr/>
        </p:nvSpPr>
        <p:spPr>
          <a:xfrm>
            <a:off x="502920" y="32004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E3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Finding 1: Core moves are action, performance, and assessment</a:t>
            </a:r>
            <a:endParaRPr lang="en-US" sz="27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ED4332AB-B732-8032-149F-45BF29BC8B3C}"/>
              </a:ext>
            </a:extLst>
          </p:cNvPr>
          <p:cNvSpPr/>
          <p:nvPr/>
        </p:nvSpPr>
        <p:spPr>
          <a:xfrm>
            <a:off x="530352" y="76809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6545C"/>
                </a:solidFill>
              </a:rPr>
              <a:t>Move frequency was calculated from coded rhetorical units, not from paragraphs.</a:t>
            </a:r>
            <a:endParaRPr lang="en-US" sz="1250" dirty="0"/>
          </a:p>
        </p:txBody>
      </p:sp>
      <p:graphicFrame>
        <p:nvGraphicFramePr>
          <p:cNvPr id="6" name="Chart 0">
            <a:extLst>
              <a:ext uri="{FF2B5EF4-FFF2-40B4-BE49-F238E27FC236}">
                <a16:creationId xmlns:a16="http://schemas.microsoft.com/office/drawing/2014/main" id="{2D65DABA-E93E-CF92-48A7-33F25D45052E}"/>
              </a:ext>
            </a:extLst>
          </p:cNvPr>
          <p:cNvGraphicFramePr/>
          <p:nvPr/>
        </p:nvGraphicFramePr>
        <p:xfrm>
          <a:off x="731520" y="1325880"/>
          <a:ext cx="7406640" cy="4297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4">
            <a:extLst>
              <a:ext uri="{FF2B5EF4-FFF2-40B4-BE49-F238E27FC236}">
                <a16:creationId xmlns:a16="http://schemas.microsoft.com/office/drawing/2014/main" id="{90E7E017-946D-6E76-1B20-BC8594C8DA6F}"/>
              </a:ext>
            </a:extLst>
          </p:cNvPr>
          <p:cNvSpPr/>
          <p:nvPr/>
        </p:nvSpPr>
        <p:spPr>
          <a:xfrm>
            <a:off x="8503920" y="14173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E34"/>
                </a:solidFill>
              </a:rPr>
              <a:t>Key pattern</a:t>
            </a:r>
            <a:endParaRPr lang="en-US" sz="160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4657816A-6799-89DD-9ABC-505E8A553CC4}"/>
              </a:ext>
            </a:extLst>
          </p:cNvPr>
          <p:cNvSpPr/>
          <p:nvPr/>
        </p:nvSpPr>
        <p:spPr>
          <a:xfrm>
            <a:off x="8503920" y="1874520"/>
            <a:ext cx="283464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73E34"/>
                </a:solidFill>
              </a:rPr>
              <a:t>M7 Performance (157)</a:t>
            </a:r>
            <a:endParaRPr lang="en-US" sz="1800" dirty="0"/>
          </a:p>
          <a:p>
            <a:pPr marL="0" indent="0">
              <a:buNone/>
            </a:pPr>
            <a:r>
              <a:rPr lang="en-US" sz="1800" b="1" dirty="0">
                <a:solidFill>
                  <a:srgbClr val="173E34"/>
                </a:solidFill>
              </a:rPr>
              <a:t>M6 Actions (155)</a:t>
            </a:r>
            <a:endParaRPr lang="en-US" sz="1800" dirty="0"/>
          </a:p>
          <a:p>
            <a:pPr marL="0" indent="0">
              <a:buNone/>
            </a:pPr>
            <a:r>
              <a:rPr lang="en-US" sz="1800" b="1" dirty="0">
                <a:solidFill>
                  <a:srgbClr val="173E34"/>
                </a:solidFill>
              </a:rPr>
              <a:t>M4 Assessment (121)</a:t>
            </a:r>
          </a:p>
          <a:p>
            <a:pPr marL="0" indent="0">
              <a:buNone/>
            </a:pPr>
            <a:endParaRPr lang="en-US" b="1" dirty="0">
              <a:solidFill>
                <a:srgbClr val="173E34"/>
              </a:solidFill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DC1FD4A9-F236-0266-52BA-0D31A01AD1A9}"/>
              </a:ext>
            </a:extLst>
          </p:cNvPr>
          <p:cNvSpPr/>
          <p:nvPr/>
        </p:nvSpPr>
        <p:spPr>
          <a:xfrm>
            <a:off x="8503920" y="3282696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28CCD7CB-A4F8-0264-1C0F-8C802CD718D1}"/>
              </a:ext>
            </a:extLst>
          </p:cNvPr>
          <p:cNvSpPr/>
          <p:nvPr/>
        </p:nvSpPr>
        <p:spPr>
          <a:xfrm>
            <a:off x="8503920" y="3675888"/>
            <a:ext cx="2834640" cy="10972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fontScale="70000" lnSpcReduction="20000"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46545C"/>
                </a:solidFill>
              </a:rPr>
              <a:t>Companies prioritize showing         </a:t>
            </a:r>
            <a:r>
              <a:rPr lang="en-US" sz="1700" b="1" dirty="0">
                <a:solidFill>
                  <a:srgbClr val="46545C"/>
                </a:solidFill>
              </a:rPr>
              <a:t>M7.Explaining  achievement &amp; Performance </a:t>
            </a:r>
            <a:r>
              <a:rPr lang="en-US" sz="1700" dirty="0">
                <a:solidFill>
                  <a:srgbClr val="46545C"/>
                </a:solidFill>
              </a:rPr>
              <a:t>-what they do                                                        </a:t>
            </a:r>
            <a:r>
              <a:rPr lang="en-US" sz="1700" b="1" dirty="0">
                <a:solidFill>
                  <a:srgbClr val="46545C"/>
                </a:solidFill>
              </a:rPr>
              <a:t>M6. Presenting strategies </a:t>
            </a:r>
            <a:r>
              <a:rPr lang="en-US" sz="1700" dirty="0">
                <a:solidFill>
                  <a:srgbClr val="46545C"/>
                </a:solidFill>
              </a:rPr>
              <a:t>-Actions : how they measure it</a:t>
            </a:r>
          </a:p>
          <a:p>
            <a:pPr marL="0" indent="0">
              <a:buNone/>
            </a:pPr>
            <a:r>
              <a:rPr lang="en-US" sz="1700" b="1" dirty="0">
                <a:solidFill>
                  <a:srgbClr val="46545C"/>
                </a:solidFill>
              </a:rPr>
              <a:t>M4.  Explaining Assessment &amp; monitoring</a:t>
            </a:r>
            <a:r>
              <a:rPr lang="en-US" sz="1700" dirty="0">
                <a:solidFill>
                  <a:srgbClr val="46545C"/>
                </a:solidFill>
              </a:rPr>
              <a:t>: what results they can display.</a:t>
            </a:r>
            <a:endParaRPr lang="en-US" sz="1700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D4FE5E02-CEB6-E40B-E59E-55FF7AE1E25E}"/>
              </a:ext>
            </a:extLst>
          </p:cNvPr>
          <p:cNvSpPr/>
          <p:nvPr/>
        </p:nvSpPr>
        <p:spPr>
          <a:xfrm>
            <a:off x="457200" y="6428232"/>
            <a:ext cx="9784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654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CONAPLIN 2026  •  Critical Genre Analysis of CSR Environmental Reporting</a:t>
            </a:r>
            <a:endParaRPr lang="en-US" sz="850" dirty="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DE1D4055-E8A7-F96F-6D5F-A1D6B0936DEB}"/>
              </a:ext>
            </a:extLst>
          </p:cNvPr>
          <p:cNvSpPr/>
          <p:nvPr/>
        </p:nvSpPr>
        <p:spPr>
          <a:xfrm>
            <a:off x="11247120" y="640080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6545C"/>
                </a:solidFill>
              </a:rPr>
              <a:t>9</a:t>
            </a:r>
            <a:endParaRPr lang="en-US" sz="9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CA79AA-FFB1-CC97-0A52-A81A559117FA}"/>
              </a:ext>
            </a:extLst>
          </p:cNvPr>
          <p:cNvSpPr txBox="1"/>
          <p:nvPr/>
        </p:nvSpPr>
        <p:spPr>
          <a:xfrm>
            <a:off x="8503920" y="2932098"/>
            <a:ext cx="2743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73E34"/>
                </a:solidFill>
              </a:rPr>
              <a:t>All 9 moves are obligatory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5066341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2004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E3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Finding 2: Communicative purposes by move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30352" y="76809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6545C"/>
                </a:solidFill>
              </a:rPr>
              <a:t>The same environmental section combines information, accountability, and strategic positioning.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685800" y="1234440"/>
            <a:ext cx="1874520" cy="329184"/>
          </a:xfrm>
          <a:prstGeom prst="rect">
            <a:avLst/>
          </a:prstGeom>
          <a:solidFill>
            <a:srgbClr val="2F6B4F"/>
          </a:solidFill>
          <a:ln>
            <a:solidFill>
              <a:srgbClr val="2F6B4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</a:rPr>
              <a:t>Move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2761488" y="1243584"/>
            <a:ext cx="4315968" cy="310896"/>
          </a:xfrm>
          <a:prstGeom prst="rect">
            <a:avLst/>
          </a:prstGeom>
          <a:solidFill>
            <a:srgbClr val="2F6B4F"/>
          </a:solidFill>
          <a:ln>
            <a:solidFill>
              <a:srgbClr val="2F6B4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chemeClr val="bg1"/>
                </a:solidFill>
              </a:rPr>
              <a:t>Purposes</a:t>
            </a:r>
          </a:p>
        </p:txBody>
      </p:sp>
      <p:sp>
        <p:nvSpPr>
          <p:cNvPr id="8" name="Text 6"/>
          <p:cNvSpPr/>
          <p:nvPr/>
        </p:nvSpPr>
        <p:spPr>
          <a:xfrm>
            <a:off x="7662672" y="1234440"/>
            <a:ext cx="3401568" cy="256032"/>
          </a:xfrm>
          <a:prstGeom prst="rect">
            <a:avLst/>
          </a:prstGeom>
          <a:solidFill>
            <a:srgbClr val="2F6B4F"/>
          </a:solidFill>
          <a:ln>
            <a:solidFill>
              <a:srgbClr val="2F6B4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</a:rPr>
              <a:t>CGA 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685800" y="1737360"/>
            <a:ext cx="1874520" cy="34747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180" b="1" dirty="0">
                <a:solidFill>
                  <a:srgbClr val="173E34"/>
                </a:solidFill>
              </a:rPr>
              <a:t>M2 Commitment</a:t>
            </a:r>
            <a:endParaRPr lang="en-US" sz="1180" dirty="0"/>
          </a:p>
        </p:txBody>
      </p:sp>
      <p:sp>
        <p:nvSpPr>
          <p:cNvPr id="10" name="Text 8"/>
          <p:cNvSpPr/>
          <p:nvPr/>
        </p:nvSpPr>
        <p:spPr>
          <a:xfrm>
            <a:off x="2788920" y="1618488"/>
            <a:ext cx="4315968" cy="42062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46545C"/>
                </a:solidFill>
              </a:rPr>
              <a:t>Declare values and principle</a:t>
            </a:r>
          </a:p>
          <a:p>
            <a:pPr marL="0" indent="0">
              <a:buNone/>
            </a:pPr>
            <a:r>
              <a:rPr lang="en-US" sz="1150" dirty="0">
                <a:solidFill>
                  <a:srgbClr val="46545C"/>
                </a:solidFill>
              </a:rPr>
              <a:t> </a:t>
            </a:r>
            <a:r>
              <a:rPr lang="en-US" sz="1150" i="1" dirty="0">
                <a:solidFill>
                  <a:srgbClr val="46545C"/>
                </a:solidFill>
              </a:rPr>
              <a:t>The company aims to reduce emissions intensity and improve climate mitigation and adaptation practices</a:t>
            </a:r>
            <a:r>
              <a:rPr lang="en-US" sz="1150" dirty="0">
                <a:solidFill>
                  <a:srgbClr val="46545C"/>
                </a:solidFill>
              </a:rPr>
              <a:t>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7662672" y="1764792"/>
            <a:ext cx="3401568" cy="14630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46545C"/>
                </a:solidFill>
              </a:rPr>
              <a:t>Responsible identity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685800" y="2267712"/>
            <a:ext cx="1874520" cy="347472"/>
          </a:xfrm>
          <a:prstGeom prst="rect">
            <a:avLst/>
          </a:prstGeom>
          <a:solidFill>
            <a:srgbClr val="EEF5EF"/>
          </a:solidFill>
          <a:ln>
            <a:solidFill>
              <a:srgbClr val="EEF5E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180" b="1" dirty="0">
                <a:solidFill>
                  <a:srgbClr val="173E34"/>
                </a:solidFill>
              </a:rPr>
              <a:t>M3 Credentials</a:t>
            </a:r>
            <a:endParaRPr lang="en-US" sz="1180" dirty="0"/>
          </a:p>
        </p:txBody>
      </p:sp>
      <p:sp>
        <p:nvSpPr>
          <p:cNvPr id="13" name="Text 11"/>
          <p:cNvSpPr/>
          <p:nvPr/>
        </p:nvSpPr>
        <p:spPr>
          <a:xfrm>
            <a:off x="2788920" y="2130552"/>
            <a:ext cx="4224528" cy="4846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46545C"/>
                </a:solidFill>
              </a:rPr>
              <a:t>Show standard , certification, compliance</a:t>
            </a:r>
          </a:p>
          <a:p>
            <a:pPr marL="0" indent="0">
              <a:buNone/>
            </a:pPr>
            <a:r>
              <a:rPr lang="en-US" sz="1150" i="1" dirty="0">
                <a:solidFill>
                  <a:srgbClr val="46545C"/>
                </a:solidFill>
              </a:rPr>
              <a:t>The company adopts a strict zero-tolerance policy prohibiting logging, burning, poaching, injuring, or killing of RTE, endemic, or beneficial species. </a:t>
            </a:r>
            <a:endParaRPr lang="en-US" sz="1150" i="1" dirty="0"/>
          </a:p>
        </p:txBody>
      </p:sp>
      <p:sp>
        <p:nvSpPr>
          <p:cNvPr id="14" name="Text 12"/>
          <p:cNvSpPr/>
          <p:nvPr/>
        </p:nvSpPr>
        <p:spPr>
          <a:xfrm>
            <a:off x="7744968" y="2295144"/>
            <a:ext cx="3319272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46545C"/>
                </a:solidFill>
              </a:rPr>
              <a:t>Institutional legitimacy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85800" y="2798064"/>
            <a:ext cx="1874520" cy="34747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180" b="1" dirty="0">
                <a:solidFill>
                  <a:srgbClr val="173E34"/>
                </a:solidFill>
              </a:rPr>
              <a:t>M4 Assessment</a:t>
            </a:r>
            <a:endParaRPr lang="en-US" sz="1180" dirty="0"/>
          </a:p>
        </p:txBody>
      </p:sp>
      <p:sp>
        <p:nvSpPr>
          <p:cNvPr id="16" name="Text 14"/>
          <p:cNvSpPr/>
          <p:nvPr/>
        </p:nvSpPr>
        <p:spPr>
          <a:xfrm>
            <a:off x="2788920" y="2752344"/>
            <a:ext cx="4352544" cy="43891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46545C"/>
                </a:solidFill>
              </a:rPr>
              <a:t>Explain monitoring and measurement</a:t>
            </a:r>
          </a:p>
          <a:p>
            <a:pPr marL="0" indent="0">
              <a:buNone/>
            </a:pPr>
            <a:r>
              <a:rPr lang="en-US" sz="1150" i="1" dirty="0"/>
              <a:t>The report refers to BOD and COD indicators as part of wastewater assessment.</a:t>
            </a:r>
          </a:p>
        </p:txBody>
      </p:sp>
      <p:sp>
        <p:nvSpPr>
          <p:cNvPr id="17" name="Text 15"/>
          <p:cNvSpPr/>
          <p:nvPr/>
        </p:nvSpPr>
        <p:spPr>
          <a:xfrm>
            <a:off x="7744968" y="2825496"/>
            <a:ext cx="3319272" cy="17373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46545C"/>
                </a:solidFill>
              </a:rPr>
              <a:t>Technical control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685800" y="3328416"/>
            <a:ext cx="1874520" cy="347472"/>
          </a:xfrm>
          <a:prstGeom prst="rect">
            <a:avLst/>
          </a:prstGeom>
          <a:solidFill>
            <a:srgbClr val="EEF5EF"/>
          </a:solidFill>
          <a:ln>
            <a:solidFill>
              <a:srgbClr val="EEF5E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180" b="1" dirty="0">
                <a:solidFill>
                  <a:srgbClr val="173E34"/>
                </a:solidFill>
              </a:rPr>
              <a:t>M6 Actions</a:t>
            </a:r>
            <a:endParaRPr lang="en-US" sz="1180" dirty="0"/>
          </a:p>
        </p:txBody>
      </p:sp>
      <p:sp>
        <p:nvSpPr>
          <p:cNvPr id="19" name="Text 17"/>
          <p:cNvSpPr/>
          <p:nvPr/>
        </p:nvSpPr>
        <p:spPr>
          <a:xfrm>
            <a:off x="2770632" y="3264408"/>
            <a:ext cx="4352544" cy="402337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46545C"/>
                </a:solidFill>
              </a:rPr>
              <a:t>Describe strategies and implementation</a:t>
            </a:r>
          </a:p>
          <a:p>
            <a:pPr marL="0" indent="0">
              <a:buNone/>
            </a:pPr>
            <a:r>
              <a:rPr lang="en-US" sz="1150" i="1" dirty="0"/>
              <a:t>Renewable energy from palm oil operations is leveraged for crop operations, including rubber, sugar, tea, and cocoa facilities</a:t>
            </a:r>
            <a:r>
              <a:rPr lang="en-US" sz="1150" dirty="0"/>
              <a:t>.</a:t>
            </a:r>
          </a:p>
        </p:txBody>
      </p:sp>
      <p:sp>
        <p:nvSpPr>
          <p:cNvPr id="20" name="Text 18"/>
          <p:cNvSpPr/>
          <p:nvPr/>
        </p:nvSpPr>
        <p:spPr>
          <a:xfrm>
            <a:off x="7744968" y="3355848"/>
            <a:ext cx="3319272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46545C"/>
                </a:solidFill>
              </a:rPr>
              <a:t>Problem-solving capacity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685800" y="3858768"/>
            <a:ext cx="1874520" cy="34747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180" b="1" dirty="0">
                <a:solidFill>
                  <a:srgbClr val="173E34"/>
                </a:solidFill>
              </a:rPr>
              <a:t>M7 Performance</a:t>
            </a:r>
            <a:endParaRPr lang="en-US" sz="1180" dirty="0"/>
          </a:p>
        </p:txBody>
      </p:sp>
      <p:sp>
        <p:nvSpPr>
          <p:cNvPr id="22" name="Text 20"/>
          <p:cNvSpPr/>
          <p:nvPr/>
        </p:nvSpPr>
        <p:spPr>
          <a:xfrm>
            <a:off x="2788920" y="3886200"/>
            <a:ext cx="4151376" cy="42062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46545C"/>
                </a:solidFill>
              </a:rPr>
              <a:t>Report indicators, achievements, results</a:t>
            </a:r>
          </a:p>
          <a:p>
            <a:pPr marL="0" indent="0">
              <a:buNone/>
            </a:pPr>
            <a:r>
              <a:rPr lang="en-US" sz="1150" i="1" dirty="0"/>
              <a:t>By the end of 2024, PT HPIP had planted 750 new trees and regenerated 11.6 km of riverbank habitat.</a:t>
            </a:r>
          </a:p>
        </p:txBody>
      </p:sp>
      <p:sp>
        <p:nvSpPr>
          <p:cNvPr id="23" name="Text 21"/>
          <p:cNvSpPr/>
          <p:nvPr/>
        </p:nvSpPr>
        <p:spPr>
          <a:xfrm>
            <a:off x="7744968" y="3886200"/>
            <a:ext cx="3319272" cy="1371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46545C"/>
                </a:solidFill>
              </a:rPr>
              <a:t>Accountability evidence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685800" y="4389120"/>
            <a:ext cx="1874520" cy="347472"/>
          </a:xfrm>
          <a:prstGeom prst="rect">
            <a:avLst/>
          </a:prstGeom>
          <a:solidFill>
            <a:srgbClr val="EEF5EF"/>
          </a:solidFill>
          <a:ln>
            <a:solidFill>
              <a:srgbClr val="EEF5E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180" b="1" dirty="0">
                <a:solidFill>
                  <a:srgbClr val="173E34"/>
                </a:solidFill>
              </a:rPr>
              <a:t>M8 Engagement</a:t>
            </a:r>
            <a:endParaRPr lang="en-US" sz="1180" dirty="0"/>
          </a:p>
        </p:txBody>
      </p:sp>
      <p:sp>
        <p:nvSpPr>
          <p:cNvPr id="25" name="Text 23"/>
          <p:cNvSpPr/>
          <p:nvPr/>
        </p:nvSpPr>
        <p:spPr>
          <a:xfrm>
            <a:off x="2788920" y="4398264"/>
            <a:ext cx="4288536" cy="3383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46545C"/>
                </a:solidFill>
              </a:rPr>
              <a:t>Show community and stakeholder involvement</a:t>
            </a:r>
          </a:p>
          <a:p>
            <a:pPr marL="0" indent="0">
              <a:buNone/>
            </a:pPr>
            <a:r>
              <a:rPr lang="en-US" sz="1150" i="1" dirty="0"/>
              <a:t>From September 2023 to March 2024, the company participated in a national inventory exercise conducted by the Ministry of Forestry</a:t>
            </a:r>
            <a:r>
              <a:rPr lang="en-US" sz="1150" dirty="0"/>
              <a:t>.</a:t>
            </a:r>
          </a:p>
        </p:txBody>
      </p:sp>
      <p:sp>
        <p:nvSpPr>
          <p:cNvPr id="26" name="Text 24"/>
          <p:cNvSpPr/>
          <p:nvPr/>
        </p:nvSpPr>
        <p:spPr>
          <a:xfrm>
            <a:off x="7744968" y="4416552"/>
            <a:ext cx="3319272" cy="21031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46545C"/>
                </a:solidFill>
              </a:rPr>
              <a:t>Social legitimacy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685800" y="4919472"/>
            <a:ext cx="1874520" cy="34747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180" b="1" dirty="0">
                <a:solidFill>
                  <a:srgbClr val="173E34"/>
                </a:solidFill>
              </a:rPr>
              <a:t>M9 Future</a:t>
            </a:r>
            <a:endParaRPr lang="en-US" sz="1180" dirty="0"/>
          </a:p>
        </p:txBody>
      </p:sp>
      <p:sp>
        <p:nvSpPr>
          <p:cNvPr id="28" name="Text 26"/>
          <p:cNvSpPr/>
          <p:nvPr/>
        </p:nvSpPr>
        <p:spPr>
          <a:xfrm>
            <a:off x="2788920" y="4846320"/>
            <a:ext cx="4334256" cy="51206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46545C"/>
                </a:solidFill>
              </a:rPr>
              <a:t>State targets and roadmap</a:t>
            </a:r>
          </a:p>
          <a:p>
            <a:pPr marL="0" indent="0">
              <a:buNone/>
            </a:pPr>
            <a:r>
              <a:rPr lang="en-US" sz="1150" dirty="0"/>
              <a:t>The table states a 3.5% reduction target for water intensity across oil palm operations and refineries by 2025 based on the 2020 baseline.</a:t>
            </a:r>
          </a:p>
        </p:txBody>
      </p:sp>
      <p:sp>
        <p:nvSpPr>
          <p:cNvPr id="29" name="Text 27"/>
          <p:cNvSpPr/>
          <p:nvPr/>
        </p:nvSpPr>
        <p:spPr>
          <a:xfrm>
            <a:off x="7744968" y="4946904"/>
            <a:ext cx="3319272" cy="12801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46545C"/>
                </a:solidFill>
              </a:rPr>
              <a:t>Long-term trust</a:t>
            </a:r>
            <a:endParaRPr lang="en-US" sz="1150" dirty="0"/>
          </a:p>
        </p:txBody>
      </p:sp>
      <p:sp>
        <p:nvSpPr>
          <p:cNvPr id="30" name="Text 28"/>
          <p:cNvSpPr/>
          <p:nvPr/>
        </p:nvSpPr>
        <p:spPr>
          <a:xfrm>
            <a:off x="960120" y="5715000"/>
            <a:ext cx="1014984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173E34"/>
                </a:solidFill>
              </a:rPr>
              <a:t>Purpose analysis clarifies why a move appears and how it contributes to the larger construction of corporate environmental responsibility.</a:t>
            </a:r>
            <a:endParaRPr lang="en-US" sz="1650" dirty="0"/>
          </a:p>
        </p:txBody>
      </p:sp>
      <p:sp>
        <p:nvSpPr>
          <p:cNvPr id="31" name="Text 29"/>
          <p:cNvSpPr/>
          <p:nvPr/>
        </p:nvSpPr>
        <p:spPr>
          <a:xfrm>
            <a:off x="457200" y="6428232"/>
            <a:ext cx="9784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654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CONAPLIN 2026  •  Critical Genre Analysis of CSR Environmental Reporting</a:t>
            </a:r>
            <a:endParaRPr lang="en-US" sz="850" dirty="0"/>
          </a:p>
        </p:txBody>
      </p:sp>
      <p:sp>
        <p:nvSpPr>
          <p:cNvPr id="32" name="Text 30"/>
          <p:cNvSpPr/>
          <p:nvPr/>
        </p:nvSpPr>
        <p:spPr>
          <a:xfrm>
            <a:off x="11247120" y="640080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6545C"/>
                </a:solidFill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2004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E3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Finding 2: Topics are realized through multiple moves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30352" y="76809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6545C"/>
                </a:solidFill>
              </a:rPr>
              <a:t>Environmental topics are not moves; they are rhetorically managed through different move functions.</a:t>
            </a:r>
            <a:endParaRPr lang="en-US" sz="1250" dirty="0"/>
          </a:p>
        </p:txBody>
      </p:sp>
      <p:graphicFrame>
        <p:nvGraphicFramePr>
          <p:cNvPr id="6" name="Chart 0"/>
          <p:cNvGraphicFramePr/>
          <p:nvPr/>
        </p:nvGraphicFramePr>
        <p:xfrm>
          <a:off x="640080" y="1325880"/>
          <a:ext cx="5486400" cy="438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4"/>
          <p:cNvSpPr/>
          <p:nvPr/>
        </p:nvSpPr>
        <p:spPr>
          <a:xfrm>
            <a:off x="6629400" y="141732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E34"/>
                </a:solidFill>
              </a:rPr>
              <a:t>Example: fire prevention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6675120" y="2057400"/>
            <a:ext cx="777240" cy="384048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73E34"/>
                </a:solidFill>
              </a:rPr>
              <a:t>M2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6583680" y="2523744"/>
            <a:ext cx="9601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46545C"/>
                </a:solidFill>
              </a:rPr>
              <a:t>Commit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7452360" y="2249424"/>
            <a:ext cx="182880" cy="0"/>
          </a:xfrm>
          <a:prstGeom prst="line">
            <a:avLst/>
          </a:prstGeom>
          <a:noFill/>
          <a:ln w="15240">
            <a:solidFill>
              <a:srgbClr val="2F6B4F"/>
            </a:solidFill>
            <a:prstDash val="solid"/>
            <a:tailEnd type="triangle"/>
          </a:ln>
        </p:spPr>
      </p:sp>
      <p:sp>
        <p:nvSpPr>
          <p:cNvPr id="11" name="Text 8"/>
          <p:cNvSpPr/>
          <p:nvPr/>
        </p:nvSpPr>
        <p:spPr>
          <a:xfrm>
            <a:off x="7635240" y="2057400"/>
            <a:ext cx="777240" cy="384048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73E34"/>
                </a:solidFill>
              </a:rPr>
              <a:t>M4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7543800" y="2523744"/>
            <a:ext cx="9601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46545C"/>
                </a:solidFill>
              </a:rPr>
              <a:t>Monitor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8412480" y="2249424"/>
            <a:ext cx="182880" cy="0"/>
          </a:xfrm>
          <a:prstGeom prst="line">
            <a:avLst/>
          </a:prstGeom>
          <a:noFill/>
          <a:ln w="15240">
            <a:solidFill>
              <a:srgbClr val="2F6B4F"/>
            </a:solidFill>
            <a:prstDash val="solid"/>
            <a:tailEnd type="triangle"/>
          </a:ln>
        </p:spPr>
      </p:sp>
      <p:sp>
        <p:nvSpPr>
          <p:cNvPr id="14" name="Text 11"/>
          <p:cNvSpPr/>
          <p:nvPr/>
        </p:nvSpPr>
        <p:spPr>
          <a:xfrm>
            <a:off x="8595360" y="2057400"/>
            <a:ext cx="777240" cy="384048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73E34"/>
                </a:solidFill>
              </a:rPr>
              <a:t>M6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8503920" y="2523744"/>
            <a:ext cx="9601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46545C"/>
                </a:solidFill>
              </a:rPr>
              <a:t>Act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9372600" y="2249424"/>
            <a:ext cx="182880" cy="0"/>
          </a:xfrm>
          <a:prstGeom prst="line">
            <a:avLst/>
          </a:prstGeom>
          <a:noFill/>
          <a:ln w="15240">
            <a:solidFill>
              <a:srgbClr val="2F6B4F"/>
            </a:solidFill>
            <a:prstDash val="solid"/>
            <a:tailEnd type="triangle"/>
          </a:ln>
        </p:spPr>
      </p:sp>
      <p:sp>
        <p:nvSpPr>
          <p:cNvPr id="17" name="Text 14"/>
          <p:cNvSpPr/>
          <p:nvPr/>
        </p:nvSpPr>
        <p:spPr>
          <a:xfrm>
            <a:off x="9555480" y="2057400"/>
            <a:ext cx="777240" cy="384048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73E34"/>
                </a:solidFill>
              </a:rPr>
              <a:t>M8</a:t>
            </a:r>
            <a:endParaRPr lang="en-US" sz="1250" dirty="0"/>
          </a:p>
        </p:txBody>
      </p:sp>
      <p:sp>
        <p:nvSpPr>
          <p:cNvPr id="18" name="Text 15"/>
          <p:cNvSpPr/>
          <p:nvPr/>
        </p:nvSpPr>
        <p:spPr>
          <a:xfrm>
            <a:off x="9464040" y="2523744"/>
            <a:ext cx="9601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46545C"/>
                </a:solidFill>
              </a:rPr>
              <a:t>Engage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10332720" y="2249424"/>
            <a:ext cx="182880" cy="0"/>
          </a:xfrm>
          <a:prstGeom prst="line">
            <a:avLst/>
          </a:prstGeom>
          <a:noFill/>
          <a:ln w="15240">
            <a:solidFill>
              <a:srgbClr val="2F6B4F"/>
            </a:solidFill>
            <a:prstDash val="solid"/>
            <a:tailEnd type="triangle"/>
          </a:ln>
        </p:spPr>
      </p:sp>
      <p:sp>
        <p:nvSpPr>
          <p:cNvPr id="20" name="Text 17"/>
          <p:cNvSpPr/>
          <p:nvPr/>
        </p:nvSpPr>
        <p:spPr>
          <a:xfrm>
            <a:off x="10515600" y="2057400"/>
            <a:ext cx="777240" cy="384048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73E34"/>
                </a:solidFill>
              </a:rPr>
              <a:t>M7</a:t>
            </a:r>
            <a:endParaRPr lang="en-US" sz="1250" dirty="0"/>
          </a:p>
        </p:txBody>
      </p:sp>
      <p:sp>
        <p:nvSpPr>
          <p:cNvPr id="21" name="Text 18"/>
          <p:cNvSpPr/>
          <p:nvPr/>
        </p:nvSpPr>
        <p:spPr>
          <a:xfrm>
            <a:off x="10424160" y="2523744"/>
            <a:ext cx="9601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46545C"/>
                </a:solidFill>
              </a:rPr>
              <a:t>Report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6629400" y="34747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E34"/>
                </a:solidFill>
              </a:rPr>
              <a:t>Interpretation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6629400" y="3858768"/>
            <a:ext cx="4709160" cy="11430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en-US" sz="1650" dirty="0">
                <a:solidFill>
                  <a:srgbClr val="46545C"/>
                </a:solidFill>
              </a:rPr>
              <a:t>Sensitive environmental topics such as fire, emissions, peat, and biodiversity are constructed through layered moves: commitment, monitoring, action, evidence, and stakeholder legitimacy.</a:t>
            </a:r>
            <a:endParaRPr lang="en-US" sz="1650" dirty="0"/>
          </a:p>
        </p:txBody>
      </p:sp>
      <p:sp>
        <p:nvSpPr>
          <p:cNvPr id="24" name="Text 21"/>
          <p:cNvSpPr/>
          <p:nvPr/>
        </p:nvSpPr>
        <p:spPr>
          <a:xfrm>
            <a:off x="457200" y="6428232"/>
            <a:ext cx="9784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654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CONAPLIN 2026  •  Critical Genre Analysis of CSR Environmental Reporting</a:t>
            </a:r>
            <a:endParaRPr lang="en-US" sz="850" dirty="0"/>
          </a:p>
        </p:txBody>
      </p:sp>
      <p:sp>
        <p:nvSpPr>
          <p:cNvPr id="25" name="Text 22"/>
          <p:cNvSpPr/>
          <p:nvPr/>
        </p:nvSpPr>
        <p:spPr>
          <a:xfrm>
            <a:off x="11247120" y="640080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6545C"/>
                </a:solidFill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2004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E3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Finding 3: Multimodality supports the genre work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30352" y="76809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6545C"/>
                </a:solidFill>
              </a:rPr>
              <a:t>Visual units are used not only as decoration, but as rhetorical evidence.</a:t>
            </a:r>
            <a:endParaRPr lang="en-US" sz="1250" dirty="0"/>
          </a:p>
        </p:txBody>
      </p:sp>
      <p:graphicFrame>
        <p:nvGraphicFramePr>
          <p:cNvPr id="6" name="Chart 0"/>
          <p:cNvGraphicFramePr/>
          <p:nvPr/>
        </p:nvGraphicFramePr>
        <p:xfrm>
          <a:off x="685800" y="1325880"/>
          <a:ext cx="6400800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4"/>
          <p:cNvSpPr/>
          <p:nvPr/>
        </p:nvSpPr>
        <p:spPr>
          <a:xfrm>
            <a:off x="7498080" y="1444752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73E34"/>
                </a:solidFill>
              </a:rPr>
              <a:t>200 visual/multimodal units coded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7543800" y="2148840"/>
            <a:ext cx="1508760" cy="329184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73E34"/>
                </a:solidFill>
              </a:rPr>
              <a:t>Tables &amp; charts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9217152" y="2130552"/>
            <a:ext cx="214884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30" dirty="0">
                <a:solidFill>
                  <a:srgbClr val="46545C"/>
                </a:solidFill>
              </a:rPr>
              <a:t>Accountability</a:t>
            </a:r>
            <a:endParaRPr lang="en-US" sz="1230" dirty="0"/>
          </a:p>
          <a:p>
            <a:pPr marL="0" indent="0">
              <a:buNone/>
            </a:pPr>
            <a:r>
              <a:rPr lang="en-US" sz="1230" dirty="0">
                <a:solidFill>
                  <a:srgbClr val="46545C"/>
                </a:solidFill>
              </a:rPr>
              <a:t>performance evidence</a:t>
            </a:r>
            <a:endParaRPr lang="en-US" sz="1230" dirty="0"/>
          </a:p>
        </p:txBody>
      </p:sp>
      <p:sp>
        <p:nvSpPr>
          <p:cNvPr id="10" name="Text 7"/>
          <p:cNvSpPr/>
          <p:nvPr/>
        </p:nvSpPr>
        <p:spPr>
          <a:xfrm>
            <a:off x="7543800" y="2926080"/>
            <a:ext cx="1508760" cy="329184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73E34"/>
                </a:solidFill>
              </a:rPr>
              <a:t>Diagrams &amp; maps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9217152" y="2907792"/>
            <a:ext cx="214884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30" dirty="0">
                <a:solidFill>
                  <a:srgbClr val="46545C"/>
                </a:solidFill>
              </a:rPr>
              <a:t>Technical control</a:t>
            </a:r>
            <a:endParaRPr lang="en-US" sz="1230" dirty="0"/>
          </a:p>
          <a:p>
            <a:pPr marL="0" indent="0">
              <a:buNone/>
            </a:pPr>
            <a:r>
              <a:rPr lang="en-US" sz="1230" dirty="0">
                <a:solidFill>
                  <a:srgbClr val="46545C"/>
                </a:solidFill>
              </a:rPr>
              <a:t>assessment process</a:t>
            </a:r>
            <a:endParaRPr lang="en-US" sz="1230" dirty="0"/>
          </a:p>
        </p:txBody>
      </p:sp>
      <p:sp>
        <p:nvSpPr>
          <p:cNvPr id="12" name="Text 9"/>
          <p:cNvSpPr/>
          <p:nvPr/>
        </p:nvSpPr>
        <p:spPr>
          <a:xfrm>
            <a:off x="7543800" y="3703320"/>
            <a:ext cx="1508760" cy="329184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73E34"/>
                </a:solidFill>
              </a:rPr>
              <a:t>Photos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9217152" y="3685032"/>
            <a:ext cx="214884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30" dirty="0">
                <a:solidFill>
                  <a:srgbClr val="46545C"/>
                </a:solidFill>
              </a:rPr>
              <a:t>Stakeholder</a:t>
            </a:r>
            <a:endParaRPr lang="en-US" sz="1230" dirty="0"/>
          </a:p>
          <a:p>
            <a:pPr marL="0" indent="0">
              <a:buNone/>
            </a:pPr>
            <a:r>
              <a:rPr lang="en-US" sz="1230" dirty="0">
                <a:solidFill>
                  <a:srgbClr val="46545C"/>
                </a:solidFill>
              </a:rPr>
              <a:t>participation and action</a:t>
            </a:r>
            <a:endParaRPr lang="en-US" sz="1230" dirty="0"/>
          </a:p>
        </p:txBody>
      </p:sp>
      <p:sp>
        <p:nvSpPr>
          <p:cNvPr id="14" name="Text 11"/>
          <p:cNvSpPr/>
          <p:nvPr/>
        </p:nvSpPr>
        <p:spPr>
          <a:xfrm>
            <a:off x="7543800" y="4480560"/>
            <a:ext cx="1508760" cy="329184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73E34"/>
                </a:solidFill>
              </a:rPr>
              <a:t>Infographics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9217152" y="4462272"/>
            <a:ext cx="214884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30" dirty="0">
                <a:solidFill>
                  <a:srgbClr val="46545C"/>
                </a:solidFill>
              </a:rPr>
              <a:t>Future targets</a:t>
            </a:r>
            <a:endParaRPr lang="en-US" sz="1230" dirty="0"/>
          </a:p>
          <a:p>
            <a:pPr marL="0" indent="0">
              <a:buNone/>
            </a:pPr>
            <a:r>
              <a:rPr lang="en-US" sz="1230" dirty="0">
                <a:solidFill>
                  <a:srgbClr val="46545C"/>
                </a:solidFill>
              </a:rPr>
              <a:t>and strategic framing</a:t>
            </a:r>
            <a:endParaRPr lang="en-US" sz="1230" dirty="0"/>
          </a:p>
        </p:txBody>
      </p:sp>
      <p:sp>
        <p:nvSpPr>
          <p:cNvPr id="17" name="Text 14"/>
          <p:cNvSpPr/>
          <p:nvPr/>
        </p:nvSpPr>
        <p:spPr>
          <a:xfrm>
            <a:off x="2581835" y="5623559"/>
            <a:ext cx="8619565" cy="615875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3E34"/>
                </a:solidFill>
              </a:rPr>
              <a:t>Visual data help turn environmental responsibility into something visible, measurable, and credible.</a:t>
            </a:r>
            <a:endParaRPr lang="en-US" sz="1350" dirty="0"/>
          </a:p>
        </p:txBody>
      </p:sp>
      <p:sp>
        <p:nvSpPr>
          <p:cNvPr id="18" name="Text 15"/>
          <p:cNvSpPr/>
          <p:nvPr/>
        </p:nvSpPr>
        <p:spPr>
          <a:xfrm>
            <a:off x="457200" y="6428232"/>
            <a:ext cx="9784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654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CONAPLIN 2026  •  Critical Genre Analysis of CSR Environmental Reporting</a:t>
            </a:r>
            <a:endParaRPr lang="en-US" sz="850" dirty="0"/>
          </a:p>
        </p:txBody>
      </p:sp>
      <p:sp>
        <p:nvSpPr>
          <p:cNvPr id="19" name="Text 16"/>
          <p:cNvSpPr/>
          <p:nvPr/>
        </p:nvSpPr>
        <p:spPr>
          <a:xfrm>
            <a:off x="11247120" y="640080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6545C"/>
                </a:solidFill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9205F8-FDC6-78E2-5C2C-FAF85FF31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852126C-6619-EB4C-4200-B7F9E08874CA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7E31022E-91FB-0076-E2AC-F69CFF66FD39}"/>
              </a:ext>
            </a:extLst>
          </p:cNvPr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24C0082-61CA-3081-98DE-73749D6DF551}"/>
              </a:ext>
            </a:extLst>
          </p:cNvPr>
          <p:cNvSpPr/>
          <p:nvPr/>
        </p:nvSpPr>
        <p:spPr>
          <a:xfrm>
            <a:off x="502920" y="320040"/>
            <a:ext cx="1115872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E3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Finding 3: Multimodality supports the genre work</a:t>
            </a:r>
            <a:endParaRPr lang="en-US" sz="27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0E42BCE-5525-4131-09D1-EC5211290278}"/>
              </a:ext>
            </a:extLst>
          </p:cNvPr>
          <p:cNvSpPr/>
          <p:nvPr/>
        </p:nvSpPr>
        <p:spPr>
          <a:xfrm>
            <a:off x="530352" y="76809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rgbClr val="173E34"/>
                </a:solidFill>
              </a:rPr>
              <a:t>Visual data: photos, diagram, graphic, infographic turn environmental responsibility into something visible, measurable, and credible.</a:t>
            </a:r>
            <a:endParaRPr lang="en-US" sz="120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53FC9DF7-FEB2-EC39-1EEA-1CE84ECE8507}"/>
              </a:ext>
            </a:extLst>
          </p:cNvPr>
          <p:cNvSpPr/>
          <p:nvPr/>
        </p:nvSpPr>
        <p:spPr>
          <a:xfrm>
            <a:off x="7498080" y="1444752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000" dirty="0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037B196C-6191-E7C6-5ED3-2AE62DE00F43}"/>
              </a:ext>
            </a:extLst>
          </p:cNvPr>
          <p:cNvSpPr/>
          <p:nvPr/>
        </p:nvSpPr>
        <p:spPr>
          <a:xfrm>
            <a:off x="457200" y="6428232"/>
            <a:ext cx="9784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654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CONAPLIN 2026  •  Critical Genre Analysis of CSR Environmental Reporting</a:t>
            </a:r>
            <a:endParaRPr lang="en-US" sz="850" dirty="0"/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F1649F40-2FEF-AEAC-27CF-99BC6D4BA242}"/>
              </a:ext>
            </a:extLst>
          </p:cNvPr>
          <p:cNvSpPr/>
          <p:nvPr/>
        </p:nvSpPr>
        <p:spPr>
          <a:xfrm>
            <a:off x="11247120" y="640080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6545C"/>
                </a:solidFill>
              </a:rPr>
              <a:t>13</a:t>
            </a:r>
            <a:endParaRPr lang="en-US" sz="9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0B7E86D-DBE5-CC7A-BA86-88954B90F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366" y="1257561"/>
            <a:ext cx="5985515" cy="263484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7E0E07C-8D64-636F-738A-FF87447526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9235" y="1187390"/>
            <a:ext cx="3657600" cy="260331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4E6EAD7-A4FE-3994-20DB-3B99C39B19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094" y="3967426"/>
            <a:ext cx="4495439" cy="238578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2E023FE-EA08-58D1-1182-B5948258B4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9484" y="4007823"/>
            <a:ext cx="4341902" cy="250270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0716F4C-BE7E-F550-4029-7DC1269EE9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9533" y="4460400"/>
            <a:ext cx="3072102" cy="1406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8708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2004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E3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Discussion: CSR environmental sections as strategic professional genres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30352" y="76809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6545C"/>
                </a:solidFill>
              </a:rPr>
              <a:t>Move structure, communicative purpose, and multimodality work together.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868680" y="1243584"/>
            <a:ext cx="1051560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73E34"/>
                </a:solidFill>
              </a:rPr>
              <a:t>The environmental section of CSR report has been formed through moves, evidence, and visual resources.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868680" y="2240280"/>
            <a:ext cx="1874520" cy="347472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70" b="1" dirty="0">
                <a:solidFill>
                  <a:srgbClr val="173E34"/>
                </a:solidFill>
              </a:rPr>
              <a:t>Responsibility</a:t>
            </a:r>
            <a:endParaRPr lang="en-US" sz="1270" dirty="0"/>
          </a:p>
        </p:txBody>
      </p:sp>
      <p:sp>
        <p:nvSpPr>
          <p:cNvPr id="9" name="Text 7"/>
          <p:cNvSpPr/>
          <p:nvPr/>
        </p:nvSpPr>
        <p:spPr>
          <a:xfrm>
            <a:off x="2971800" y="2258568"/>
            <a:ext cx="2423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2F6B4F"/>
                </a:solidFill>
              </a:rPr>
              <a:t>commitment + future targets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5532120" y="2221992"/>
            <a:ext cx="544068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46545C"/>
                </a:solidFill>
              </a:rPr>
              <a:t>companies present environmental responsibility as a corporate value</a:t>
            </a:r>
            <a:endParaRPr lang="en-US" sz="1280" dirty="0"/>
          </a:p>
        </p:txBody>
      </p:sp>
      <p:sp>
        <p:nvSpPr>
          <p:cNvPr id="11" name="Text 9"/>
          <p:cNvSpPr/>
          <p:nvPr/>
        </p:nvSpPr>
        <p:spPr>
          <a:xfrm>
            <a:off x="868680" y="2898648"/>
            <a:ext cx="1874520" cy="347472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70" b="1" dirty="0">
                <a:solidFill>
                  <a:srgbClr val="173E34"/>
                </a:solidFill>
              </a:rPr>
              <a:t>Legitimacy</a:t>
            </a:r>
            <a:endParaRPr lang="en-US" sz="1270" dirty="0"/>
          </a:p>
        </p:txBody>
      </p:sp>
      <p:sp>
        <p:nvSpPr>
          <p:cNvPr id="12" name="Text 10"/>
          <p:cNvSpPr/>
          <p:nvPr/>
        </p:nvSpPr>
        <p:spPr>
          <a:xfrm>
            <a:off x="2971800" y="2916936"/>
            <a:ext cx="2423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2F6B4F"/>
                </a:solidFill>
              </a:rPr>
              <a:t>credentials + standards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5532120" y="2880360"/>
            <a:ext cx="544068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46545C"/>
                </a:solidFill>
              </a:rPr>
              <a:t>standards, certification, and compliance validate corporate claims</a:t>
            </a:r>
            <a:endParaRPr lang="en-US" sz="1280" dirty="0"/>
          </a:p>
        </p:txBody>
      </p:sp>
      <p:sp>
        <p:nvSpPr>
          <p:cNvPr id="14" name="Text 12"/>
          <p:cNvSpPr/>
          <p:nvPr/>
        </p:nvSpPr>
        <p:spPr>
          <a:xfrm>
            <a:off x="868680" y="3557016"/>
            <a:ext cx="1874520" cy="347472"/>
          </a:xfrm>
          <a:prstGeom prst="rect">
            <a:avLst/>
          </a:prstGeom>
          <a:solidFill>
            <a:srgbClr val="D5A021"/>
          </a:solidFill>
          <a:ln>
            <a:solidFill>
              <a:srgbClr val="D5A02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70" b="1" dirty="0">
                <a:solidFill>
                  <a:srgbClr val="173E34"/>
                </a:solidFill>
              </a:rPr>
              <a:t>Accountability</a:t>
            </a:r>
            <a:endParaRPr lang="en-US" sz="1270" dirty="0"/>
          </a:p>
        </p:txBody>
      </p:sp>
      <p:sp>
        <p:nvSpPr>
          <p:cNvPr id="15" name="Text 13"/>
          <p:cNvSpPr/>
          <p:nvPr/>
        </p:nvSpPr>
        <p:spPr>
          <a:xfrm>
            <a:off x="2971800" y="3575304"/>
            <a:ext cx="2423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2F6B4F"/>
                </a:solidFill>
              </a:rPr>
              <a:t>data + performance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532120" y="3538728"/>
            <a:ext cx="544068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46545C"/>
                </a:solidFill>
              </a:rPr>
              <a:t>tables and indicators present responsibility as measurable evidence</a:t>
            </a:r>
            <a:endParaRPr lang="en-US" sz="1280" dirty="0"/>
          </a:p>
        </p:txBody>
      </p:sp>
      <p:sp>
        <p:nvSpPr>
          <p:cNvPr id="17" name="Text 15"/>
          <p:cNvSpPr/>
          <p:nvPr/>
        </p:nvSpPr>
        <p:spPr>
          <a:xfrm>
            <a:off x="868680" y="4215384"/>
            <a:ext cx="1874520" cy="347472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70" b="1" dirty="0">
                <a:solidFill>
                  <a:srgbClr val="173E34"/>
                </a:solidFill>
              </a:rPr>
              <a:t>Technical control</a:t>
            </a:r>
            <a:endParaRPr lang="en-US" sz="1270" dirty="0"/>
          </a:p>
        </p:txBody>
      </p:sp>
      <p:sp>
        <p:nvSpPr>
          <p:cNvPr id="18" name="Text 16"/>
          <p:cNvSpPr/>
          <p:nvPr/>
        </p:nvSpPr>
        <p:spPr>
          <a:xfrm>
            <a:off x="2971800" y="4233672"/>
            <a:ext cx="2423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2F6B4F"/>
                </a:solidFill>
              </a:rPr>
              <a:t>assessment + monitoring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5532120" y="4197096"/>
            <a:ext cx="544068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46545C"/>
                </a:solidFill>
              </a:rPr>
              <a:t>risk is framed as manageable through systems and procedures</a:t>
            </a:r>
            <a:endParaRPr lang="en-US" sz="1280" dirty="0"/>
          </a:p>
        </p:txBody>
      </p:sp>
      <p:sp>
        <p:nvSpPr>
          <p:cNvPr id="20" name="Text 18"/>
          <p:cNvSpPr/>
          <p:nvPr/>
        </p:nvSpPr>
        <p:spPr>
          <a:xfrm>
            <a:off x="868680" y="4873752"/>
            <a:ext cx="1874520" cy="347472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70" b="1" dirty="0">
                <a:solidFill>
                  <a:srgbClr val="173E34"/>
                </a:solidFill>
              </a:rPr>
              <a:t>Stakeholder trust</a:t>
            </a:r>
            <a:endParaRPr lang="en-US" sz="1270" dirty="0"/>
          </a:p>
        </p:txBody>
      </p:sp>
      <p:sp>
        <p:nvSpPr>
          <p:cNvPr id="21" name="Text 19"/>
          <p:cNvSpPr/>
          <p:nvPr/>
        </p:nvSpPr>
        <p:spPr>
          <a:xfrm>
            <a:off x="2971800" y="4892040"/>
            <a:ext cx="2423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2F6B4F"/>
                </a:solidFill>
              </a:rPr>
              <a:t>engagement + photos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5532120" y="4855464"/>
            <a:ext cx="544068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46545C"/>
                </a:solidFill>
              </a:rPr>
              <a:t>community and partnership narratives build social legitimacy</a:t>
            </a:r>
            <a:endParaRPr lang="en-US" sz="1280" dirty="0"/>
          </a:p>
        </p:txBody>
      </p:sp>
      <p:sp>
        <p:nvSpPr>
          <p:cNvPr id="23" name="Text 21"/>
          <p:cNvSpPr/>
          <p:nvPr/>
        </p:nvSpPr>
        <p:spPr>
          <a:xfrm>
            <a:off x="868680" y="559612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73E34"/>
                </a:solidFill>
              </a:rPr>
              <a:t>Critical genre interpretation</a:t>
            </a:r>
            <a:endParaRPr lang="en-US" sz="1450" dirty="0"/>
          </a:p>
        </p:txBody>
      </p:sp>
      <p:sp>
        <p:nvSpPr>
          <p:cNvPr id="24" name="Text 22"/>
          <p:cNvSpPr/>
          <p:nvPr/>
        </p:nvSpPr>
        <p:spPr>
          <a:xfrm>
            <a:off x="868680" y="5925312"/>
            <a:ext cx="10058400" cy="3108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3E34"/>
                </a:solidFill>
              </a:rPr>
              <a:t>The reports make environmental responsibility appear in structure, provide  evidence, perform professionally , and show responsibility.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457200" y="6428232"/>
            <a:ext cx="9784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654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CONAPLIN 2026  •  Critical Genre Analysis of CSR Environmental Reporting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11247120" y="640080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6545C"/>
                </a:solidFill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2004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E3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Conclusion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30352" y="76809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6545C"/>
                </a:solidFill>
              </a:rPr>
              <a:t>What the study contributes to genre analysis and CSR discourse.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868680" y="1325880"/>
            <a:ext cx="502920" cy="384048"/>
          </a:xfrm>
          <a:prstGeom prst="rect">
            <a:avLst/>
          </a:prstGeom>
          <a:solidFill>
            <a:srgbClr val="D5A021"/>
          </a:solidFill>
          <a:ln>
            <a:solidFill>
              <a:srgbClr val="D5A02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E34"/>
                </a:solidFill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600200" y="1261872"/>
            <a:ext cx="969264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73E34"/>
                </a:solidFill>
              </a:rPr>
              <a:t>CSR environmental sections show a recurring nine-move structure.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868680" y="2377440"/>
            <a:ext cx="502920" cy="384048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E34"/>
                </a:solidFill>
              </a:rPr>
              <a:t>2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600200" y="2313432"/>
            <a:ext cx="969264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73E34"/>
                </a:solidFill>
              </a:rPr>
              <a:t>The strongest pattern is action + performance + assessment, suggesting responsibility is constructed as measurable and manageable.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68680" y="3429000"/>
            <a:ext cx="502920" cy="384048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E34"/>
                </a:solidFill>
              </a:rPr>
              <a:t>3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600200" y="3364992"/>
            <a:ext cx="969264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73E34"/>
                </a:solidFill>
              </a:rPr>
              <a:t>Visual and multimodal resources are central rhetorical evidence, especially in performance reporting and assessment.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68680" y="4480560"/>
            <a:ext cx="502920" cy="384048"/>
          </a:xfrm>
          <a:prstGeom prst="rect">
            <a:avLst/>
          </a:prstGeom>
          <a:solidFill>
            <a:srgbClr val="DDEBDD"/>
          </a:solidFill>
          <a:ln>
            <a:solidFill>
              <a:srgbClr val="DDEBD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E34"/>
                </a:solidFill>
              </a:rPr>
              <a:t>4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600200" y="4416552"/>
            <a:ext cx="969264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73E34"/>
                </a:solidFill>
              </a:rPr>
              <a:t>The study extends Critical Genre Analysis to CSR environmental reporting in a high-scrutiny industry. The study will move forward to the critical genre study and extend to the ethnographic study. 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868680" y="580644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F6B4F"/>
                </a:solidFill>
              </a:rPr>
              <a:t>Thank you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457200" y="6428232"/>
            <a:ext cx="9784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654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CONAPLIN 2026  •  Critical Genre Analysis of CSR Environmental Reporting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11247120" y="640080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6545C"/>
                </a:solidFill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173E34"/>
          </a:solidFill>
          <a:ln w="12700">
            <a:solidFill>
              <a:srgbClr val="173E3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2004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E3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References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731520" y="1225296"/>
            <a:ext cx="10698480" cy="44439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46545C"/>
                </a:solidFill>
              </a:rPr>
              <a:t>Bhatia, V. K. (1993). </a:t>
            </a:r>
            <a:r>
              <a:rPr lang="en-US" sz="1800" dirty="0">
                <a:solidFill>
                  <a:srgbClr val="46545C"/>
                </a:solidFill>
              </a:rPr>
              <a:t>Analysing Genre: Language Use in Professional Settings. London: Longman. 
</a:t>
            </a:r>
            <a:r>
              <a:rPr lang="en-US" sz="1800" b="1" dirty="0">
                <a:solidFill>
                  <a:srgbClr val="46545C"/>
                </a:solidFill>
              </a:rPr>
              <a:t>Bhatia, V. K. (2004). </a:t>
            </a:r>
            <a:r>
              <a:rPr lang="en-US" sz="1800" dirty="0">
                <a:solidFill>
                  <a:srgbClr val="46545C"/>
                </a:solidFill>
              </a:rPr>
              <a:t>Worlds of Written Discourse. New </a:t>
            </a:r>
            <a:r>
              <a:rPr lang="en-US" sz="1800" dirty="0" err="1">
                <a:solidFill>
                  <a:srgbClr val="46545C"/>
                </a:solidFill>
              </a:rPr>
              <a:t>YorK</a:t>
            </a:r>
            <a:r>
              <a:rPr lang="en-US" dirty="0">
                <a:solidFill>
                  <a:srgbClr val="46545C"/>
                </a:solidFill>
              </a:rPr>
              <a:t> : Continuum.</a:t>
            </a:r>
            <a:endParaRPr lang="en-US" sz="1800" dirty="0">
              <a:solidFill>
                <a:srgbClr val="46545C"/>
              </a:solidFill>
            </a:endParaRPr>
          </a:p>
          <a:p>
            <a:r>
              <a:rPr lang="en-US" b="1" dirty="0"/>
              <a:t>Bhatia, A. (2013). </a:t>
            </a:r>
            <a:r>
              <a:rPr lang="en-US" dirty="0"/>
              <a:t>International genre, local </a:t>
            </a:r>
            <a:r>
              <a:rPr lang="en-US" dirty="0" err="1"/>
              <a:t>flavour</a:t>
            </a:r>
            <a:r>
              <a:rPr lang="en-US" dirty="0"/>
              <a:t>: Analysis of PetroChina's Corporate and Social Responsibility Report. Revista </a:t>
            </a:r>
            <a:r>
              <a:rPr lang="en-US" dirty="0" err="1"/>
              <a:t>Signos</a:t>
            </a:r>
            <a:r>
              <a:rPr lang="en-US" dirty="0"/>
              <a:t>, 46(83), 307–331.</a:t>
            </a:r>
            <a:r>
              <a:rPr lang="en-US" sz="1800" dirty="0">
                <a:solidFill>
                  <a:srgbClr val="46545C"/>
                </a:solidFill>
              </a:rPr>
              <a:t>
</a:t>
            </a:r>
            <a:r>
              <a:rPr lang="en-US" sz="1800" b="1" dirty="0">
                <a:solidFill>
                  <a:srgbClr val="46545C"/>
                </a:solidFill>
              </a:rPr>
              <a:t>Bhatia, V. K. (2017). </a:t>
            </a:r>
            <a:r>
              <a:rPr lang="en-US" sz="1800" dirty="0">
                <a:solidFill>
                  <a:srgbClr val="46545C"/>
                </a:solidFill>
              </a:rPr>
              <a:t>Critical Genre Analysis: Investigating Interdiscursive Performance in Professional </a:t>
            </a:r>
            <a:r>
              <a:rPr lang="en-US" sz="1800" dirty="0" err="1">
                <a:solidFill>
                  <a:srgbClr val="46545C"/>
                </a:solidFill>
              </a:rPr>
              <a:t>Practice.London</a:t>
            </a:r>
            <a:r>
              <a:rPr lang="en-US" sz="1800" dirty="0">
                <a:solidFill>
                  <a:srgbClr val="46545C"/>
                </a:solidFill>
              </a:rPr>
              <a:t>: Routledge. 
</a:t>
            </a:r>
            <a:r>
              <a:rPr lang="en-US" sz="1800" b="1" dirty="0">
                <a:solidFill>
                  <a:srgbClr val="46545C"/>
                </a:solidFill>
              </a:rPr>
              <a:t>Hyland, K. (2005). </a:t>
            </a:r>
            <a:r>
              <a:rPr lang="en-US" sz="1800" dirty="0" err="1">
                <a:solidFill>
                  <a:srgbClr val="46545C"/>
                </a:solidFill>
              </a:rPr>
              <a:t>Metadiscourse</a:t>
            </a:r>
            <a:r>
              <a:rPr lang="en-US" sz="1800" dirty="0">
                <a:solidFill>
                  <a:srgbClr val="46545C"/>
                </a:solidFill>
              </a:rPr>
              <a:t>. Bloomsbury Publishing.</a:t>
            </a:r>
          </a:p>
          <a:p>
            <a:r>
              <a:rPr lang="en-US" sz="1800" b="1" dirty="0">
                <a:solidFill>
                  <a:srgbClr val="46545C"/>
                </a:solidFill>
              </a:rPr>
              <a:t>Ismaeel, M., &amp; Zakaria, Z. (2024)</a:t>
            </a:r>
            <a:r>
              <a:rPr lang="en-US" sz="1800" dirty="0">
                <a:solidFill>
                  <a:srgbClr val="46545C"/>
                </a:solidFill>
              </a:rPr>
              <a:t>. CSR reporting in Arab countries: the emergence of three genres. Journal of Accounting &amp; Organizational Change, 20(1), 112–129.</a:t>
            </a:r>
          </a:p>
          <a:p>
            <a:r>
              <a:rPr lang="en-US" b="1" dirty="0">
                <a:solidFill>
                  <a:srgbClr val="46545C"/>
                </a:solidFill>
              </a:rPr>
              <a:t>Kress, G., &amp; van Leeuwen, T. (2006). </a:t>
            </a:r>
            <a:r>
              <a:rPr lang="en-US" dirty="0">
                <a:solidFill>
                  <a:srgbClr val="46545C"/>
                </a:solidFill>
              </a:rPr>
              <a:t>Reading Images: The Grammar of Visual Design.</a:t>
            </a:r>
          </a:p>
          <a:p>
            <a:r>
              <a:rPr lang="en-US" b="1" dirty="0"/>
              <a:t>Othman, R., &amp; Ameer, R. (2010). </a:t>
            </a:r>
            <a:r>
              <a:rPr lang="en-US" dirty="0"/>
              <a:t>Environmental disclosures of palm oil plantation companies in Malaysia: a tool for stakeholder engagement. Corporate Social Responsibility and Environmental Management, 17(1), 52–62</a:t>
            </a:r>
          </a:p>
          <a:p>
            <a:r>
              <a:rPr lang="en-US" b="1" dirty="0">
                <a:solidFill>
                  <a:srgbClr val="46545C"/>
                </a:solidFill>
              </a:rPr>
              <a:t>Swales, J. M. (1990). </a:t>
            </a:r>
            <a:r>
              <a:rPr lang="en-US" dirty="0">
                <a:solidFill>
                  <a:srgbClr val="46545C"/>
                </a:solidFill>
              </a:rPr>
              <a:t>Genre Analysis: English in Academic and Research </a:t>
            </a:r>
            <a:r>
              <a:rPr lang="en-US" dirty="0" err="1">
                <a:solidFill>
                  <a:srgbClr val="46545C"/>
                </a:solidFill>
              </a:rPr>
              <a:t>Settings.Cambridge</a:t>
            </a:r>
            <a:r>
              <a:rPr lang="en-US" dirty="0">
                <a:solidFill>
                  <a:srgbClr val="46545C"/>
                </a:solidFill>
              </a:rPr>
              <a:t>: Cambridge university Press. </a:t>
            </a:r>
            <a:r>
              <a:rPr lang="en-US" sz="1800" dirty="0">
                <a:solidFill>
                  <a:srgbClr val="46545C"/>
                </a:solidFill>
              </a:rPr>
              <a:t>
</a:t>
            </a:r>
            <a:r>
              <a:rPr lang="en-US" sz="1800" b="1" dirty="0"/>
              <a:t>Yu, D., &amp; Bondi, M. (2017). </a:t>
            </a:r>
            <a:r>
              <a:rPr lang="en-US" sz="1800" dirty="0"/>
              <a:t>The Generic Structure of CSR Reports in Italian, Chinese, and English: A Corpus-Based Analysis. IEEE Transactions on Professional Communication, 60(3), 273–291</a:t>
            </a:r>
          </a:p>
        </p:txBody>
      </p:sp>
      <p:sp>
        <p:nvSpPr>
          <p:cNvPr id="7" name="Text 5"/>
          <p:cNvSpPr/>
          <p:nvPr/>
        </p:nvSpPr>
        <p:spPr>
          <a:xfrm>
            <a:off x="457200" y="6428232"/>
            <a:ext cx="9784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654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CONAPLIN 2026  •  Critical Genre Analysis of CSR Environmental Reporting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11247120" y="6400800"/>
            <a:ext cx="457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6545C"/>
                </a:solidFill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3263</TotalTime>
  <Words>3004</Words>
  <Application>Microsoft Office PowerPoint</Application>
  <PresentationFormat>Widescreen</PresentationFormat>
  <Paragraphs>387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Universitas Andalas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Representing Environmental Responsibility in Corporate Discourse</dc:title>
  <dc:subject>CONAPLIN presentation: Critical genre analysis of CSR reports</dc:subject>
  <dc:creator>OpenAI</dc:creator>
  <cp:lastModifiedBy>wulan fauzanna</cp:lastModifiedBy>
  <cp:revision>45</cp:revision>
  <dcterms:created xsi:type="dcterms:W3CDTF">2026-08-03T16:46:07Z</dcterms:created>
  <dcterms:modified xsi:type="dcterms:W3CDTF">2026-08-20T17:17:05Z</dcterms:modified>
</cp:coreProperties>
</file>