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38" autoAdjust="0"/>
    <p:restoredTop sz="94610"/>
  </p:normalViewPr>
  <p:slideViewPr>
    <p:cSldViewPr snapToGrid="0" snapToObjects="1">
      <p:cViewPr varScale="1">
        <p:scale>
          <a:sx n="74" d="100"/>
          <a:sy n="74" d="100"/>
        </p:scale>
        <p:origin x="-504"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096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09600"/>
          </a:xfrm>
          <a:prstGeom prst="rect">
            <a:avLst/>
          </a:prstGeom>
        </p:spPr>
        <p:txBody>
          <a:bodyPr vert="horz" lIns="91440" tIns="45720" rIns="91440" bIns="45720" rtlCol="0"/>
          <a:lstStyle>
            <a:lvl1pPr algn="r">
              <a:defRPr sz="1200"/>
            </a:lvl1pPr>
          </a:lstStyle>
          <a:p>
            <a:fld id="{EF531972-61BA-4A6C-AC2A-677379FA36FE}" type="datetimeFigureOut">
              <a:rPr lang="en-US" smtClean="0"/>
              <a:t>8/7/2026</a:t>
            </a:fld>
            <a:endParaRPr lang="en-US"/>
          </a:p>
        </p:txBody>
      </p:sp>
      <p:sp>
        <p:nvSpPr>
          <p:cNvPr id="4" name="Slide Image Placeholder 3"/>
          <p:cNvSpPr>
            <a:spLocks noGrp="1" noRot="1" noChangeAspect="1"/>
          </p:cNvSpPr>
          <p:nvPr>
            <p:ph type="sldImg" idx="2"/>
          </p:nvPr>
        </p:nvSpPr>
        <p:spPr>
          <a:xfrm>
            <a:off x="-635000" y="914400"/>
            <a:ext cx="8128000" cy="4572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791200"/>
            <a:ext cx="5486400" cy="54864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11580813"/>
            <a:ext cx="2971800" cy="6096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09600"/>
          </a:xfrm>
          <a:prstGeom prst="rect">
            <a:avLst/>
          </a:prstGeom>
        </p:spPr>
        <p:txBody>
          <a:bodyPr vert="horz" lIns="91440" tIns="45720" rIns="91440" bIns="45720" rtlCol="0" anchor="b"/>
          <a:lstStyle>
            <a:lvl1pPr algn="r">
              <a:defRPr sz="1200"/>
            </a:lvl1pPr>
          </a:lstStyle>
          <a:p>
            <a:fld id="{D5C10A69-56BE-485B-A2CE-F40C5E09AFE8}" type="slidenum">
              <a:rPr lang="en-US" smtClean="0"/>
              <a:t>‹#›</a:t>
            </a:fld>
            <a:endParaRPr lang="en-US"/>
          </a:p>
        </p:txBody>
      </p:sp>
    </p:spTree>
    <p:extLst>
      <p:ext uri="{BB962C8B-B14F-4D97-AF65-F5344CB8AC3E}">
        <p14:creationId xmlns:p14="http://schemas.microsoft.com/office/powerpoint/2010/main" val="1465051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7A3226"/>
        </a:solidFill>
        <a:effectLst/>
      </p:bgPr>
    </p:bg>
    <p:spTree>
      <p:nvGrpSpPr>
        <p:cNvPr id="1" name=""/>
        <p:cNvGrpSpPr/>
        <p:nvPr/>
      </p:nvGrpSpPr>
      <p:grpSpPr>
        <a:xfrm>
          <a:off x="0" y="0"/>
          <a:ext cx="0" cy="0"/>
          <a:chOff x="0" y="0"/>
          <a:chExt cx="0" cy="0"/>
        </a:xfrm>
      </p:grpSpPr>
      <p:sp>
        <p:nvSpPr>
          <p:cNvPr id="2" name="Shape 0"/>
          <p:cNvSpPr/>
          <p:nvPr/>
        </p:nvSpPr>
        <p:spPr>
          <a:xfrm>
            <a:off x="8778240" y="-1463040"/>
            <a:ext cx="5029200" cy="5029200"/>
          </a:xfrm>
          <a:prstGeom prst="ellipse">
            <a:avLst/>
          </a:prstGeom>
          <a:solidFill>
            <a:srgbClr val="B8503F">
              <a:alpha val="45000"/>
            </a:srgbClr>
          </a:solidFill>
          <a:ln/>
        </p:spPr>
      </p:sp>
      <p:sp>
        <p:nvSpPr>
          <p:cNvPr id="3" name="Shape 1"/>
          <p:cNvSpPr/>
          <p:nvPr/>
        </p:nvSpPr>
        <p:spPr>
          <a:xfrm>
            <a:off x="9692640" y="-548640"/>
            <a:ext cx="3291840" cy="3291840"/>
          </a:xfrm>
          <a:prstGeom prst="ellipse">
            <a:avLst/>
          </a:prstGeom>
          <a:solidFill>
            <a:srgbClr val="D9A441">
              <a:alpha val="35000"/>
            </a:srgbClr>
          </a:solidFill>
          <a:ln/>
        </p:spPr>
      </p:sp>
      <p:sp>
        <p:nvSpPr>
          <p:cNvPr id="4" name="Shape 2"/>
          <p:cNvSpPr/>
          <p:nvPr/>
        </p:nvSpPr>
        <p:spPr>
          <a:xfrm>
            <a:off x="-1280160" y="5120640"/>
            <a:ext cx="3840480" cy="3840480"/>
          </a:xfrm>
          <a:prstGeom prst="ellipse">
            <a:avLst/>
          </a:prstGeom>
          <a:solidFill>
            <a:srgbClr val="8FA98B">
              <a:alpha val="40000"/>
            </a:srgbClr>
          </a:solidFill>
          <a:ln/>
        </p:spPr>
      </p:sp>
      <p:sp>
        <p:nvSpPr>
          <p:cNvPr id="6" name="Text 4"/>
          <p:cNvSpPr/>
          <p:nvPr/>
        </p:nvSpPr>
        <p:spPr>
          <a:xfrm>
            <a:off x="640080" y="1965960"/>
            <a:ext cx="9509760" cy="1737360"/>
          </a:xfrm>
          <a:prstGeom prst="rect">
            <a:avLst/>
          </a:prstGeom>
          <a:noFill/>
          <a:ln/>
        </p:spPr>
        <p:txBody>
          <a:bodyPr wrap="square" rtlCol="0" anchor="ctr"/>
          <a:lstStyle/>
          <a:p>
            <a:pPr marL="0" indent="0">
              <a:lnSpc>
                <a:spcPct val="108000"/>
              </a:lnSpc>
              <a:buNone/>
            </a:pPr>
            <a:r>
              <a:rPr lang="en-US" sz="3400" b="1" dirty="0">
                <a:solidFill>
                  <a:srgbClr val="FFFFFF"/>
                </a:solidFill>
                <a:latin typeface="Cambria" pitchFamily="34" charset="0"/>
                <a:ea typeface="Cambria" pitchFamily="34" charset="-122"/>
                <a:cs typeface="Cambria" pitchFamily="34" charset="-120"/>
              </a:rPr>
              <a:t>The Construction of Urban Migrant Identity in the Lyrics of Sesi Potret by Enau</a:t>
            </a:r>
            <a:endParaRPr lang="en-US" sz="3400" dirty="0"/>
          </a:p>
        </p:txBody>
      </p:sp>
      <p:sp>
        <p:nvSpPr>
          <p:cNvPr id="7" name="Text 5"/>
          <p:cNvSpPr/>
          <p:nvPr/>
        </p:nvSpPr>
        <p:spPr>
          <a:xfrm>
            <a:off x="640080" y="3703320"/>
            <a:ext cx="9509760" cy="502920"/>
          </a:xfrm>
          <a:prstGeom prst="rect">
            <a:avLst/>
          </a:prstGeom>
          <a:noFill/>
          <a:ln/>
        </p:spPr>
        <p:txBody>
          <a:bodyPr wrap="square" rtlCol="0" anchor="ctr"/>
          <a:lstStyle/>
          <a:p>
            <a:pPr marL="0" indent="0">
              <a:buNone/>
            </a:pPr>
            <a:r>
              <a:rPr lang="en-US" sz="2000" i="1" dirty="0">
                <a:solidFill>
                  <a:srgbClr val="F4EDE4"/>
                </a:solidFill>
                <a:latin typeface="Cambria" pitchFamily="34" charset="0"/>
                <a:ea typeface="Cambria" pitchFamily="34" charset="-122"/>
                <a:cs typeface="Cambria" pitchFamily="34" charset="-120"/>
              </a:rPr>
              <a:t>A Cognitive Sociolinguistic Study</a:t>
            </a:r>
            <a:endParaRPr lang="en-US" sz="2000" dirty="0"/>
          </a:p>
        </p:txBody>
      </p:sp>
      <p:sp>
        <p:nvSpPr>
          <p:cNvPr id="8" name="Shape 6"/>
          <p:cNvSpPr/>
          <p:nvPr/>
        </p:nvSpPr>
        <p:spPr>
          <a:xfrm>
            <a:off x="658368" y="4434840"/>
            <a:ext cx="1463040" cy="0"/>
          </a:xfrm>
          <a:prstGeom prst="line">
            <a:avLst/>
          </a:prstGeom>
          <a:noFill/>
          <a:ln w="31750">
            <a:solidFill>
              <a:srgbClr val="D9A441"/>
            </a:solidFill>
            <a:prstDash val="solid"/>
          </a:ln>
        </p:spPr>
      </p:sp>
      <p:sp>
        <p:nvSpPr>
          <p:cNvPr id="9" name="Text 7"/>
          <p:cNvSpPr/>
          <p:nvPr/>
        </p:nvSpPr>
        <p:spPr>
          <a:xfrm>
            <a:off x="640080" y="4617720"/>
            <a:ext cx="9509760" cy="365760"/>
          </a:xfrm>
          <a:prstGeom prst="rect">
            <a:avLst/>
          </a:prstGeom>
          <a:noFill/>
          <a:ln/>
        </p:spPr>
        <p:txBody>
          <a:bodyPr wrap="square" rtlCol="0" anchor="ctr"/>
          <a:lstStyle/>
          <a:p>
            <a:pPr marL="0" indent="0">
              <a:buNone/>
            </a:pPr>
            <a:r>
              <a:rPr lang="en-US" sz="1300" dirty="0">
                <a:solidFill>
                  <a:srgbClr val="F4EDE4"/>
                </a:solidFill>
                <a:latin typeface="Calibri" pitchFamily="34" charset="0"/>
                <a:ea typeface="Calibri" pitchFamily="34" charset="-122"/>
                <a:cs typeface="Calibri" pitchFamily="34" charset="-120"/>
              </a:rPr>
              <a:t>Conceptual Metaphor Theory  •  Cultural Representation  •  Migration &amp; Family</a:t>
            </a:r>
            <a:endParaRPr lang="en-US" sz="1300" dirty="0"/>
          </a:p>
        </p:txBody>
      </p:sp>
      <p:sp>
        <p:nvSpPr>
          <p:cNvPr id="10" name="Text 8"/>
          <p:cNvSpPr/>
          <p:nvPr/>
        </p:nvSpPr>
        <p:spPr>
          <a:xfrm>
            <a:off x="640080" y="5806440"/>
            <a:ext cx="5486400" cy="640080"/>
          </a:xfrm>
          <a:prstGeom prst="rect">
            <a:avLst/>
          </a:prstGeom>
          <a:noFill/>
          <a:ln/>
        </p:spPr>
        <p:txBody>
          <a:bodyPr wrap="square" rtlCol="0" anchor="ctr"/>
          <a:lstStyle/>
          <a:p>
            <a:pPr marL="0" indent="0">
              <a:buNone/>
            </a:pPr>
            <a:r>
              <a:rPr lang="en-US" sz="2000" b="1" dirty="0" err="1" smtClean="0">
                <a:solidFill>
                  <a:srgbClr val="FFFFFF"/>
                </a:solidFill>
                <a:latin typeface="Calibri" pitchFamily="34" charset="0"/>
                <a:ea typeface="Calibri" pitchFamily="34" charset="-122"/>
                <a:cs typeface="Calibri" pitchFamily="34" charset="-120"/>
              </a:rPr>
              <a:t>Iif</a:t>
            </a:r>
            <a:r>
              <a:rPr lang="en-US" sz="2000" b="1" dirty="0" smtClean="0">
                <a:solidFill>
                  <a:srgbClr val="FFFFFF"/>
                </a:solidFill>
                <a:latin typeface="Calibri" pitchFamily="34" charset="0"/>
                <a:ea typeface="Calibri" pitchFamily="34" charset="-122"/>
                <a:cs typeface="Calibri" pitchFamily="34" charset="-120"/>
              </a:rPr>
              <a:t> </a:t>
            </a:r>
            <a:r>
              <a:rPr lang="en-US" sz="2000" b="1" dirty="0" err="1" smtClean="0">
                <a:solidFill>
                  <a:srgbClr val="FFFFFF"/>
                </a:solidFill>
                <a:latin typeface="Calibri" pitchFamily="34" charset="0"/>
                <a:ea typeface="Calibri" pitchFamily="34" charset="-122"/>
                <a:cs typeface="Calibri" pitchFamily="34" charset="-120"/>
              </a:rPr>
              <a:t>Ifhamuddin</a:t>
            </a:r>
            <a:endParaRPr lang="en-US" sz="2000" dirty="0"/>
          </a:p>
          <a:p>
            <a:pPr marL="0" indent="0">
              <a:buNone/>
            </a:pPr>
            <a:r>
              <a:rPr lang="en-US" sz="2000" dirty="0" smtClean="0">
                <a:solidFill>
                  <a:srgbClr val="FFFFFF"/>
                </a:solidFill>
                <a:latin typeface="Calibri" pitchFamily="34" charset="0"/>
                <a:ea typeface="Calibri" pitchFamily="34" charset="-122"/>
                <a:cs typeface="Calibri" pitchFamily="34" charset="-120"/>
              </a:rPr>
              <a:t>Linguistics </a:t>
            </a:r>
            <a:r>
              <a:rPr lang="en-US" sz="2000" dirty="0">
                <a:solidFill>
                  <a:srgbClr val="FFFFFF"/>
                </a:solidFill>
                <a:latin typeface="Calibri" pitchFamily="34" charset="0"/>
                <a:ea typeface="Calibri" pitchFamily="34" charset="-122"/>
                <a:cs typeface="Calibri" pitchFamily="34" charset="-120"/>
              </a:rPr>
              <a:t>/ </a:t>
            </a:r>
            <a:r>
              <a:rPr lang="en-US" sz="2000" dirty="0" err="1" smtClean="0">
                <a:solidFill>
                  <a:srgbClr val="FFFFFF"/>
                </a:solidFill>
                <a:latin typeface="Calibri" pitchFamily="34" charset="0"/>
                <a:ea typeface="Calibri" pitchFamily="34" charset="-122"/>
                <a:cs typeface="Calibri" pitchFamily="34" charset="-120"/>
              </a:rPr>
              <a:t>Universitas</a:t>
            </a:r>
            <a:r>
              <a:rPr lang="en-US" sz="2000" dirty="0" smtClean="0">
                <a:solidFill>
                  <a:srgbClr val="FFFFFF"/>
                </a:solidFill>
                <a:latin typeface="Calibri" pitchFamily="34" charset="0"/>
                <a:ea typeface="Calibri" pitchFamily="34" charset="-122"/>
                <a:cs typeface="Calibri" pitchFamily="34" charset="-120"/>
              </a:rPr>
              <a:t> </a:t>
            </a:r>
            <a:r>
              <a:rPr lang="en-US" sz="2000" dirty="0" err="1" smtClean="0">
                <a:solidFill>
                  <a:srgbClr val="FFFFFF"/>
                </a:solidFill>
                <a:latin typeface="Calibri" pitchFamily="34" charset="0"/>
                <a:ea typeface="Calibri" pitchFamily="34" charset="-122"/>
                <a:cs typeface="Calibri" pitchFamily="34" charset="-120"/>
              </a:rPr>
              <a:t>Pendidikan</a:t>
            </a:r>
            <a:r>
              <a:rPr lang="en-US" sz="2000" dirty="0" smtClean="0">
                <a:solidFill>
                  <a:srgbClr val="FFFFFF"/>
                </a:solidFill>
                <a:latin typeface="Calibri" pitchFamily="34" charset="0"/>
                <a:ea typeface="Calibri" pitchFamily="34" charset="-122"/>
                <a:cs typeface="Calibri" pitchFamily="34" charset="-120"/>
              </a:rPr>
              <a:t> Indonesia</a:t>
            </a:r>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EDE4"/>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B8503F"/>
                </a:solidFill>
                <a:latin typeface="Calibri" pitchFamily="34" charset="0"/>
                <a:ea typeface="Calibri" pitchFamily="34" charset="-122"/>
                <a:cs typeface="Calibri" pitchFamily="34" charset="-120"/>
              </a:rPr>
              <a:t>INTRODUCTION</a:t>
            </a:r>
            <a:endParaRPr lang="en-US" sz="1300" dirty="0"/>
          </a:p>
        </p:txBody>
      </p:sp>
      <p:sp>
        <p:nvSpPr>
          <p:cNvPr id="3" name="Text 1"/>
          <p:cNvSpPr/>
          <p:nvPr/>
        </p:nvSpPr>
        <p:spPr>
          <a:xfrm>
            <a:off x="548640" y="777240"/>
            <a:ext cx="10789920" cy="640080"/>
          </a:xfrm>
          <a:prstGeom prst="rect">
            <a:avLst/>
          </a:prstGeom>
          <a:noFill/>
          <a:ln/>
        </p:spPr>
        <p:txBody>
          <a:bodyPr wrap="square" rtlCol="0" anchor="ctr"/>
          <a:lstStyle/>
          <a:p>
            <a:pPr marL="0" indent="0">
              <a:buNone/>
            </a:pPr>
            <a:r>
              <a:rPr lang="en-US" sz="2800" b="1" dirty="0">
                <a:solidFill>
                  <a:srgbClr val="3A2A22"/>
                </a:solidFill>
                <a:latin typeface="Cambria" pitchFamily="34" charset="0"/>
                <a:ea typeface="Cambria" pitchFamily="34" charset="-122"/>
                <a:cs typeface="Cambria" pitchFamily="34" charset="-120"/>
              </a:rPr>
              <a:t>Music as a Space for Identity and Social Experience</a:t>
            </a:r>
            <a:endParaRPr lang="en-US" sz="2800" dirty="0"/>
          </a:p>
        </p:txBody>
      </p:sp>
      <p:sp>
        <p:nvSpPr>
          <p:cNvPr id="4" name="Shape 2"/>
          <p:cNvSpPr/>
          <p:nvPr/>
        </p:nvSpPr>
        <p:spPr>
          <a:xfrm>
            <a:off x="548640" y="1874520"/>
            <a:ext cx="3383280" cy="3566160"/>
          </a:xfrm>
          <a:prstGeom prst="roundRect">
            <a:avLst>
              <a:gd name="adj" fmla="val 3243"/>
            </a:avLst>
          </a:prstGeom>
          <a:solidFill>
            <a:srgbClr val="FFFFFF"/>
          </a:solidFill>
          <a:ln/>
          <a:effectLst>
            <a:outerShdw blurRad="101600" dist="38100" dir="5400000" algn="bl" rotWithShape="0">
              <a:srgbClr val="3A2A22">
                <a:alpha val="18000"/>
              </a:srgbClr>
            </a:outerShdw>
          </a:effectLst>
        </p:spPr>
      </p:sp>
      <p:sp>
        <p:nvSpPr>
          <p:cNvPr id="5" name="Shape 3"/>
          <p:cNvSpPr/>
          <p:nvPr/>
        </p:nvSpPr>
        <p:spPr>
          <a:xfrm>
            <a:off x="868680" y="2194560"/>
            <a:ext cx="640080" cy="640080"/>
          </a:xfrm>
          <a:prstGeom prst="ellipse">
            <a:avLst/>
          </a:prstGeom>
          <a:solidFill>
            <a:srgbClr val="B8503F"/>
          </a:solidFill>
          <a:ln/>
        </p:spPr>
      </p:sp>
      <p:sp>
        <p:nvSpPr>
          <p:cNvPr id="6" name="Text 4"/>
          <p:cNvSpPr/>
          <p:nvPr/>
        </p:nvSpPr>
        <p:spPr>
          <a:xfrm>
            <a:off x="868680" y="2194560"/>
            <a:ext cx="640080" cy="640080"/>
          </a:xfrm>
          <a:prstGeom prst="rect">
            <a:avLst/>
          </a:prstGeom>
          <a:noFill/>
          <a:ln/>
        </p:spPr>
        <p:txBody>
          <a:bodyPr wrap="square" rtlCol="0" anchor="ctr"/>
          <a:lstStyle/>
          <a:p>
            <a:pPr marL="0" indent="0" algn="ctr">
              <a:buNone/>
            </a:pPr>
            <a:r>
              <a:rPr lang="en-US" sz="1960" b="1" dirty="0">
                <a:solidFill>
                  <a:srgbClr val="FFFFFF"/>
                </a:solidFill>
                <a:latin typeface="Calibri" pitchFamily="34" charset="0"/>
                <a:ea typeface="Calibri" pitchFamily="34" charset="-122"/>
                <a:cs typeface="Calibri" pitchFamily="34" charset="-120"/>
              </a:rPr>
              <a:t>♪</a:t>
            </a:r>
            <a:endParaRPr lang="en-US" sz="1960" dirty="0"/>
          </a:p>
        </p:txBody>
      </p:sp>
      <p:sp>
        <p:nvSpPr>
          <p:cNvPr id="7" name="Text 5"/>
          <p:cNvSpPr/>
          <p:nvPr/>
        </p:nvSpPr>
        <p:spPr>
          <a:xfrm>
            <a:off x="822960" y="3017520"/>
            <a:ext cx="2834640" cy="548640"/>
          </a:xfrm>
          <a:prstGeom prst="rect">
            <a:avLst/>
          </a:prstGeom>
          <a:noFill/>
          <a:ln/>
        </p:spPr>
        <p:txBody>
          <a:bodyPr wrap="square" rtlCol="0" anchor="t"/>
          <a:lstStyle/>
          <a:p>
            <a:pPr marL="0" indent="0">
              <a:buNone/>
            </a:pPr>
            <a:r>
              <a:rPr lang="en-US" sz="1600" b="1" dirty="0">
                <a:solidFill>
                  <a:srgbClr val="7A3226"/>
                </a:solidFill>
                <a:latin typeface="Cambria" pitchFamily="34" charset="0"/>
                <a:ea typeface="Cambria" pitchFamily="34" charset="-122"/>
                <a:cs typeface="Cambria" pitchFamily="34" charset="-120"/>
              </a:rPr>
              <a:t>Music beyond entertainment</a:t>
            </a:r>
            <a:endParaRPr lang="en-US" sz="1600" dirty="0"/>
          </a:p>
        </p:txBody>
      </p:sp>
      <p:sp>
        <p:nvSpPr>
          <p:cNvPr id="8" name="Text 6"/>
          <p:cNvSpPr/>
          <p:nvPr/>
        </p:nvSpPr>
        <p:spPr>
          <a:xfrm>
            <a:off x="822960" y="3566160"/>
            <a:ext cx="2834640" cy="1645920"/>
          </a:xfrm>
          <a:prstGeom prst="rect">
            <a:avLst/>
          </a:prstGeom>
          <a:noFill/>
          <a:ln/>
        </p:spPr>
        <p:txBody>
          <a:bodyPr wrap="square" rtlCol="0" anchor="t"/>
          <a:lstStyle/>
          <a:p>
            <a:pPr marL="0" indent="0">
              <a:lnSpc>
                <a:spcPct val="125000"/>
              </a:lnSpc>
              <a:buNone/>
            </a:pPr>
            <a:r>
              <a:rPr lang="en-US" sz="1250" dirty="0">
                <a:solidFill>
                  <a:srgbClr val="3A2A22"/>
                </a:solidFill>
                <a:latin typeface="Calibri" pitchFamily="34" charset="0"/>
                <a:ea typeface="Calibri" pitchFamily="34" charset="-122"/>
                <a:cs typeface="Calibri" pitchFamily="34" charset="-120"/>
              </a:rPr>
              <a:t>Song lyrics represent social experience and cultural identity, not just aesthetic expression.</a:t>
            </a:r>
            <a:endParaRPr lang="en-US" sz="1250" dirty="0"/>
          </a:p>
        </p:txBody>
      </p:sp>
      <p:sp>
        <p:nvSpPr>
          <p:cNvPr id="9" name="Shape 7"/>
          <p:cNvSpPr/>
          <p:nvPr/>
        </p:nvSpPr>
        <p:spPr>
          <a:xfrm>
            <a:off x="4251960" y="1874520"/>
            <a:ext cx="3383280" cy="3566160"/>
          </a:xfrm>
          <a:prstGeom prst="roundRect">
            <a:avLst>
              <a:gd name="adj" fmla="val 3243"/>
            </a:avLst>
          </a:prstGeom>
          <a:solidFill>
            <a:srgbClr val="FFFFFF"/>
          </a:solidFill>
          <a:ln/>
          <a:effectLst>
            <a:outerShdw blurRad="101600" dist="38100" dir="5400000" algn="bl" rotWithShape="0">
              <a:srgbClr val="3A2A22">
                <a:alpha val="18000"/>
              </a:srgbClr>
            </a:outerShdw>
          </a:effectLst>
        </p:spPr>
      </p:sp>
      <p:sp>
        <p:nvSpPr>
          <p:cNvPr id="10" name="Shape 8"/>
          <p:cNvSpPr/>
          <p:nvPr/>
        </p:nvSpPr>
        <p:spPr>
          <a:xfrm>
            <a:off x="4572000" y="2194560"/>
            <a:ext cx="640080" cy="640080"/>
          </a:xfrm>
          <a:prstGeom prst="ellipse">
            <a:avLst/>
          </a:prstGeom>
          <a:solidFill>
            <a:srgbClr val="B8503F"/>
          </a:solidFill>
          <a:ln/>
        </p:spPr>
      </p:sp>
      <p:sp>
        <p:nvSpPr>
          <p:cNvPr id="11" name="Text 9"/>
          <p:cNvSpPr/>
          <p:nvPr/>
        </p:nvSpPr>
        <p:spPr>
          <a:xfrm>
            <a:off x="4572000" y="2194560"/>
            <a:ext cx="640080" cy="640080"/>
          </a:xfrm>
          <a:prstGeom prst="rect">
            <a:avLst/>
          </a:prstGeom>
          <a:noFill/>
          <a:ln/>
        </p:spPr>
        <p:txBody>
          <a:bodyPr wrap="square" rtlCol="0" anchor="ctr"/>
          <a:lstStyle/>
          <a:p>
            <a:pPr marL="0" indent="0" algn="ctr">
              <a:buNone/>
            </a:pPr>
            <a:r>
              <a:rPr lang="en-US" sz="1960" b="1" dirty="0">
                <a:solidFill>
                  <a:srgbClr val="FFFFFF"/>
                </a:solidFill>
                <a:latin typeface="Calibri" pitchFamily="34" charset="0"/>
                <a:ea typeface="Calibri" pitchFamily="34" charset="-122"/>
                <a:cs typeface="Calibri" pitchFamily="34" charset="-120"/>
              </a:rPr>
              <a:t>H</a:t>
            </a:r>
            <a:endParaRPr lang="en-US" sz="1960" dirty="0"/>
          </a:p>
        </p:txBody>
      </p:sp>
      <p:sp>
        <p:nvSpPr>
          <p:cNvPr id="12" name="Text 10"/>
          <p:cNvSpPr/>
          <p:nvPr/>
        </p:nvSpPr>
        <p:spPr>
          <a:xfrm>
            <a:off x="4526280" y="3017520"/>
            <a:ext cx="2834640" cy="548640"/>
          </a:xfrm>
          <a:prstGeom prst="rect">
            <a:avLst/>
          </a:prstGeom>
          <a:noFill/>
          <a:ln/>
        </p:spPr>
        <p:txBody>
          <a:bodyPr wrap="square" rtlCol="0" anchor="t"/>
          <a:lstStyle/>
          <a:p>
            <a:pPr marL="0" indent="0">
              <a:buNone/>
            </a:pPr>
            <a:r>
              <a:rPr lang="en-US" sz="1600" b="1" dirty="0">
                <a:solidFill>
                  <a:srgbClr val="7A3226"/>
                </a:solidFill>
                <a:latin typeface="Cambria" pitchFamily="34" charset="0"/>
                <a:ea typeface="Cambria" pitchFamily="34" charset="-122"/>
                <a:cs typeface="Cambria" pitchFamily="34" charset="-120"/>
              </a:rPr>
              <a:t>Sesi Potret by Enau</a:t>
            </a:r>
            <a:endParaRPr lang="en-US" sz="1600" dirty="0"/>
          </a:p>
        </p:txBody>
      </p:sp>
      <p:sp>
        <p:nvSpPr>
          <p:cNvPr id="13" name="Text 11"/>
          <p:cNvSpPr/>
          <p:nvPr/>
        </p:nvSpPr>
        <p:spPr>
          <a:xfrm>
            <a:off x="4526280" y="3566160"/>
            <a:ext cx="2834640" cy="1645920"/>
          </a:xfrm>
          <a:prstGeom prst="rect">
            <a:avLst/>
          </a:prstGeom>
          <a:noFill/>
          <a:ln/>
        </p:spPr>
        <p:txBody>
          <a:bodyPr wrap="square" rtlCol="0" anchor="t"/>
          <a:lstStyle/>
          <a:p>
            <a:pPr marL="0" indent="0">
              <a:lnSpc>
                <a:spcPct val="125000"/>
              </a:lnSpc>
              <a:buNone/>
            </a:pPr>
            <a:r>
              <a:rPr lang="en-US" sz="1250" dirty="0">
                <a:solidFill>
                  <a:srgbClr val="3A2A22"/>
                </a:solidFill>
                <a:latin typeface="Calibri" pitchFamily="34" charset="0"/>
                <a:ea typeface="Calibri" pitchFamily="34" charset="-122"/>
                <a:cs typeface="Calibri" pitchFamily="34" charset="-120"/>
              </a:rPr>
              <a:t>A song reflecting the social experience of Indonesia's younger generation living far from home.</a:t>
            </a:r>
            <a:endParaRPr lang="en-US" sz="1250" dirty="0"/>
          </a:p>
        </p:txBody>
      </p:sp>
      <p:sp>
        <p:nvSpPr>
          <p:cNvPr id="14" name="Shape 12"/>
          <p:cNvSpPr/>
          <p:nvPr/>
        </p:nvSpPr>
        <p:spPr>
          <a:xfrm>
            <a:off x="7955280" y="1874520"/>
            <a:ext cx="3383280" cy="3566160"/>
          </a:xfrm>
          <a:prstGeom prst="roundRect">
            <a:avLst>
              <a:gd name="adj" fmla="val 3243"/>
            </a:avLst>
          </a:prstGeom>
          <a:solidFill>
            <a:srgbClr val="FFFFFF"/>
          </a:solidFill>
          <a:ln/>
          <a:effectLst>
            <a:outerShdw blurRad="101600" dist="38100" dir="5400000" algn="bl" rotWithShape="0">
              <a:srgbClr val="3A2A22">
                <a:alpha val="18000"/>
              </a:srgbClr>
            </a:outerShdw>
          </a:effectLst>
        </p:spPr>
      </p:sp>
      <p:sp>
        <p:nvSpPr>
          <p:cNvPr id="15" name="Shape 13"/>
          <p:cNvSpPr/>
          <p:nvPr/>
        </p:nvSpPr>
        <p:spPr>
          <a:xfrm>
            <a:off x="8275320" y="2194560"/>
            <a:ext cx="640080" cy="640080"/>
          </a:xfrm>
          <a:prstGeom prst="ellipse">
            <a:avLst/>
          </a:prstGeom>
          <a:solidFill>
            <a:srgbClr val="B8503F"/>
          </a:solidFill>
          <a:ln/>
        </p:spPr>
      </p:sp>
      <p:sp>
        <p:nvSpPr>
          <p:cNvPr id="16" name="Text 14"/>
          <p:cNvSpPr/>
          <p:nvPr/>
        </p:nvSpPr>
        <p:spPr>
          <a:xfrm>
            <a:off x="8275320" y="2194560"/>
            <a:ext cx="640080" cy="640080"/>
          </a:xfrm>
          <a:prstGeom prst="rect">
            <a:avLst/>
          </a:prstGeom>
          <a:noFill/>
          <a:ln/>
        </p:spPr>
        <p:txBody>
          <a:bodyPr wrap="square" rtlCol="0" anchor="ctr"/>
          <a:lstStyle/>
          <a:p>
            <a:pPr marL="0" indent="0" algn="ctr">
              <a:buNone/>
            </a:pPr>
            <a:r>
              <a:rPr lang="en-US" sz="1960" b="1" dirty="0">
                <a:solidFill>
                  <a:srgbClr val="FFFFFF"/>
                </a:solidFill>
                <a:latin typeface="Calibri" pitchFamily="34" charset="0"/>
                <a:ea typeface="Calibri" pitchFamily="34" charset="-122"/>
                <a:cs typeface="Calibri" pitchFamily="34" charset="-120"/>
              </a:rPr>
              <a:t>◐</a:t>
            </a:r>
            <a:endParaRPr lang="en-US" sz="1960" dirty="0"/>
          </a:p>
        </p:txBody>
      </p:sp>
      <p:sp>
        <p:nvSpPr>
          <p:cNvPr id="17" name="Text 15"/>
          <p:cNvSpPr/>
          <p:nvPr/>
        </p:nvSpPr>
        <p:spPr>
          <a:xfrm>
            <a:off x="8229600" y="3017520"/>
            <a:ext cx="2834640" cy="548640"/>
          </a:xfrm>
          <a:prstGeom prst="rect">
            <a:avLst/>
          </a:prstGeom>
          <a:noFill/>
          <a:ln/>
        </p:spPr>
        <p:txBody>
          <a:bodyPr wrap="square" rtlCol="0" anchor="t"/>
          <a:lstStyle/>
          <a:p>
            <a:pPr marL="0" indent="0">
              <a:buNone/>
            </a:pPr>
            <a:r>
              <a:rPr lang="en-US" sz="1600" b="1" dirty="0">
                <a:solidFill>
                  <a:srgbClr val="7A3226"/>
                </a:solidFill>
                <a:latin typeface="Cambria" pitchFamily="34" charset="0"/>
                <a:ea typeface="Cambria" pitchFamily="34" charset="-122"/>
                <a:cs typeface="Cambria" pitchFamily="34" charset="-120"/>
              </a:rPr>
              <a:t>Core themes</a:t>
            </a:r>
            <a:endParaRPr lang="en-US" sz="1600" dirty="0"/>
          </a:p>
        </p:txBody>
      </p:sp>
      <p:sp>
        <p:nvSpPr>
          <p:cNvPr id="18" name="Text 16"/>
          <p:cNvSpPr/>
          <p:nvPr/>
        </p:nvSpPr>
        <p:spPr>
          <a:xfrm>
            <a:off x="8229600" y="3566160"/>
            <a:ext cx="2834640" cy="1645920"/>
          </a:xfrm>
          <a:prstGeom prst="rect">
            <a:avLst/>
          </a:prstGeom>
          <a:noFill/>
          <a:ln/>
        </p:spPr>
        <p:txBody>
          <a:bodyPr wrap="square" rtlCol="0" anchor="t"/>
          <a:lstStyle/>
          <a:p>
            <a:pPr marL="0" indent="0">
              <a:lnSpc>
                <a:spcPct val="125000"/>
              </a:lnSpc>
              <a:buNone/>
            </a:pPr>
            <a:r>
              <a:rPr lang="en-US" sz="1250" dirty="0">
                <a:solidFill>
                  <a:srgbClr val="3A2A22"/>
                </a:solidFill>
                <a:latin typeface="Calibri" pitchFamily="34" charset="0"/>
                <a:ea typeface="Calibri" pitchFamily="34" charset="-122"/>
                <a:cs typeface="Calibri" pitchFamily="34" charset="-120"/>
              </a:rPr>
              <a:t>Migration, family relationships, parental loss, and the process of accepting death.</a:t>
            </a:r>
            <a:endParaRPr lang="en-US" sz="1250" dirty="0"/>
          </a:p>
        </p:txBody>
      </p:sp>
      <p:sp>
        <p:nvSpPr>
          <p:cNvPr id="20" name="Text 18"/>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7A3226"/>
                </a:solidFill>
                <a:latin typeface="Calibri" pitchFamily="34" charset="0"/>
                <a:ea typeface="Calibri" pitchFamily="34" charset="-122"/>
                <a:cs typeface="Calibri" pitchFamily="34" charset="-120"/>
              </a:rPr>
              <a:t>2</a:t>
            </a:r>
            <a:endParaRPr lang="en-US" sz="9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7A3226"/>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D9A441"/>
                </a:solidFill>
                <a:latin typeface="Calibri" pitchFamily="34" charset="0"/>
                <a:ea typeface="Calibri" pitchFamily="34" charset="-122"/>
                <a:cs typeface="Calibri" pitchFamily="34" charset="-120"/>
              </a:rPr>
              <a:t>RESEARCH FOCUS</a:t>
            </a:r>
            <a:endParaRPr lang="en-US" sz="1300" dirty="0"/>
          </a:p>
        </p:txBody>
      </p:sp>
      <p:sp>
        <p:nvSpPr>
          <p:cNvPr id="3" name="Text 1"/>
          <p:cNvSpPr/>
          <p:nvPr/>
        </p:nvSpPr>
        <p:spPr>
          <a:xfrm>
            <a:off x="548640" y="777240"/>
            <a:ext cx="10058400" cy="64008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Research Objective</a:t>
            </a:r>
            <a:endParaRPr lang="en-US" sz="2800" dirty="0"/>
          </a:p>
        </p:txBody>
      </p:sp>
      <p:sp>
        <p:nvSpPr>
          <p:cNvPr id="4" name="Shape 2"/>
          <p:cNvSpPr/>
          <p:nvPr/>
        </p:nvSpPr>
        <p:spPr>
          <a:xfrm>
            <a:off x="548640" y="1737360"/>
            <a:ext cx="11064240" cy="1554480"/>
          </a:xfrm>
          <a:prstGeom prst="roundRect">
            <a:avLst>
              <a:gd name="adj" fmla="val 5882"/>
            </a:avLst>
          </a:prstGeom>
          <a:solidFill>
            <a:srgbClr val="B8503F">
              <a:alpha val="85000"/>
            </a:srgbClr>
          </a:solidFill>
          <a:ln/>
        </p:spPr>
      </p:sp>
      <p:sp>
        <p:nvSpPr>
          <p:cNvPr id="5" name="Text 3"/>
          <p:cNvSpPr/>
          <p:nvPr/>
        </p:nvSpPr>
        <p:spPr>
          <a:xfrm>
            <a:off x="914400" y="1874520"/>
            <a:ext cx="10332720" cy="1280160"/>
          </a:xfrm>
          <a:prstGeom prst="rect">
            <a:avLst/>
          </a:prstGeom>
          <a:noFill/>
          <a:ln/>
        </p:spPr>
        <p:txBody>
          <a:bodyPr wrap="square" rtlCol="0" anchor="ctr"/>
          <a:lstStyle/>
          <a:p>
            <a:pPr marL="0" indent="0">
              <a:lnSpc>
                <a:spcPct val="120000"/>
              </a:lnSpc>
              <a:buNone/>
            </a:pPr>
            <a:r>
              <a:rPr lang="en-US" sz="1900" i="1" dirty="0">
                <a:solidFill>
                  <a:srgbClr val="FFFFFF"/>
                </a:solidFill>
                <a:latin typeface="Cambria" pitchFamily="34" charset="0"/>
                <a:ea typeface="Cambria" pitchFamily="34" charset="-122"/>
                <a:cs typeface="Cambria" pitchFamily="34" charset="-120"/>
              </a:rPr>
              <a:t>To examine how conceptual metaphors construct the identity of urban migrants and represent Indonesian cultural values in the lyrics of Sesi Potret by Enau.</a:t>
            </a:r>
            <a:endParaRPr lang="en-US" sz="1900" dirty="0"/>
          </a:p>
        </p:txBody>
      </p:sp>
      <p:sp>
        <p:nvSpPr>
          <p:cNvPr id="6" name="Shape 4"/>
          <p:cNvSpPr/>
          <p:nvPr/>
        </p:nvSpPr>
        <p:spPr>
          <a:xfrm>
            <a:off x="548640" y="3657600"/>
            <a:ext cx="502920" cy="502920"/>
          </a:xfrm>
          <a:prstGeom prst="ellipse">
            <a:avLst/>
          </a:prstGeom>
          <a:solidFill>
            <a:srgbClr val="D9A441"/>
          </a:solidFill>
          <a:ln/>
        </p:spPr>
      </p:sp>
      <p:sp>
        <p:nvSpPr>
          <p:cNvPr id="7" name="Text 5"/>
          <p:cNvSpPr/>
          <p:nvPr/>
        </p:nvSpPr>
        <p:spPr>
          <a:xfrm>
            <a:off x="548640" y="3657600"/>
            <a:ext cx="502920" cy="502920"/>
          </a:xfrm>
          <a:prstGeom prst="rect">
            <a:avLst/>
          </a:prstGeom>
          <a:noFill/>
          <a:ln/>
        </p:spPr>
        <p:txBody>
          <a:bodyPr wrap="square" rtlCol="0" anchor="ctr"/>
          <a:lstStyle/>
          <a:p>
            <a:pPr marL="0" indent="0" algn="ctr">
              <a:buNone/>
            </a:pPr>
            <a:r>
              <a:rPr lang="en-US" sz="1540" b="1" dirty="0">
                <a:solidFill>
                  <a:srgbClr val="7A3226"/>
                </a:solidFill>
                <a:latin typeface="Calibri" pitchFamily="34" charset="0"/>
                <a:ea typeface="Calibri" pitchFamily="34" charset="-122"/>
                <a:cs typeface="Calibri" pitchFamily="34" charset="-120"/>
              </a:rPr>
              <a:t>1</a:t>
            </a:r>
            <a:endParaRPr lang="en-US" sz="1540" dirty="0"/>
          </a:p>
        </p:txBody>
      </p:sp>
      <p:sp>
        <p:nvSpPr>
          <p:cNvPr id="8" name="Text 6"/>
          <p:cNvSpPr/>
          <p:nvPr/>
        </p:nvSpPr>
        <p:spPr>
          <a:xfrm>
            <a:off x="1234440" y="3611880"/>
            <a:ext cx="9875520" cy="1005840"/>
          </a:xfrm>
          <a:prstGeom prst="rect">
            <a:avLst/>
          </a:prstGeom>
          <a:noFill/>
          <a:ln/>
        </p:spPr>
        <p:txBody>
          <a:bodyPr wrap="square" rtlCol="0" anchor="t"/>
          <a:lstStyle/>
          <a:p>
            <a:pPr marL="0" indent="0">
              <a:lnSpc>
                <a:spcPct val="120000"/>
              </a:lnSpc>
              <a:buNone/>
            </a:pPr>
            <a:r>
              <a:rPr lang="en-US" sz="1500" dirty="0">
                <a:solidFill>
                  <a:srgbClr val="F4EDE4"/>
                </a:solidFill>
                <a:latin typeface="Calibri" pitchFamily="34" charset="0"/>
                <a:ea typeface="Calibri" pitchFamily="34" charset="-122"/>
                <a:cs typeface="Calibri" pitchFamily="34" charset="-120"/>
              </a:rPr>
              <a:t>How are conceptual metaphors used to construct urban migrant identity in the song's lyrics?</a:t>
            </a:r>
            <a:endParaRPr lang="en-US" sz="1500" dirty="0"/>
          </a:p>
        </p:txBody>
      </p:sp>
      <p:sp>
        <p:nvSpPr>
          <p:cNvPr id="9" name="Shape 7"/>
          <p:cNvSpPr/>
          <p:nvPr/>
        </p:nvSpPr>
        <p:spPr>
          <a:xfrm>
            <a:off x="548640" y="4892040"/>
            <a:ext cx="502920" cy="502920"/>
          </a:xfrm>
          <a:prstGeom prst="ellipse">
            <a:avLst/>
          </a:prstGeom>
          <a:solidFill>
            <a:srgbClr val="D9A441"/>
          </a:solidFill>
          <a:ln/>
        </p:spPr>
      </p:sp>
      <p:sp>
        <p:nvSpPr>
          <p:cNvPr id="10" name="Text 8"/>
          <p:cNvSpPr/>
          <p:nvPr/>
        </p:nvSpPr>
        <p:spPr>
          <a:xfrm>
            <a:off x="548640" y="4892040"/>
            <a:ext cx="502920" cy="502920"/>
          </a:xfrm>
          <a:prstGeom prst="rect">
            <a:avLst/>
          </a:prstGeom>
          <a:noFill/>
          <a:ln/>
        </p:spPr>
        <p:txBody>
          <a:bodyPr wrap="square" rtlCol="0" anchor="ctr"/>
          <a:lstStyle/>
          <a:p>
            <a:pPr marL="0" indent="0" algn="ctr">
              <a:buNone/>
            </a:pPr>
            <a:r>
              <a:rPr lang="en-US" sz="1540" b="1" dirty="0">
                <a:solidFill>
                  <a:srgbClr val="7A3226"/>
                </a:solidFill>
                <a:latin typeface="Calibri" pitchFamily="34" charset="0"/>
                <a:ea typeface="Calibri" pitchFamily="34" charset="-122"/>
                <a:cs typeface="Calibri" pitchFamily="34" charset="-120"/>
              </a:rPr>
              <a:t>2</a:t>
            </a:r>
            <a:endParaRPr lang="en-US" sz="1540" dirty="0"/>
          </a:p>
        </p:txBody>
      </p:sp>
      <p:sp>
        <p:nvSpPr>
          <p:cNvPr id="11" name="Text 9"/>
          <p:cNvSpPr/>
          <p:nvPr/>
        </p:nvSpPr>
        <p:spPr>
          <a:xfrm>
            <a:off x="1234440" y="4846320"/>
            <a:ext cx="9875520" cy="1005840"/>
          </a:xfrm>
          <a:prstGeom prst="rect">
            <a:avLst/>
          </a:prstGeom>
          <a:noFill/>
          <a:ln/>
        </p:spPr>
        <p:txBody>
          <a:bodyPr wrap="square" rtlCol="0" anchor="t"/>
          <a:lstStyle/>
          <a:p>
            <a:pPr marL="0" indent="0">
              <a:lnSpc>
                <a:spcPct val="120000"/>
              </a:lnSpc>
              <a:buNone/>
            </a:pPr>
            <a:r>
              <a:rPr lang="en-US" sz="1500" dirty="0">
                <a:solidFill>
                  <a:srgbClr val="F4EDE4"/>
                </a:solidFill>
                <a:latin typeface="Calibri" pitchFamily="34" charset="0"/>
                <a:ea typeface="Calibri" pitchFamily="34" charset="-122"/>
                <a:cs typeface="Calibri" pitchFamily="34" charset="-120"/>
              </a:rPr>
              <a:t>What Indonesian cultural values are represented through these metaphors?</a:t>
            </a:r>
            <a:endParaRPr lang="en-US" sz="1500" dirty="0"/>
          </a:p>
        </p:txBody>
      </p:sp>
      <p:sp>
        <p:nvSpPr>
          <p:cNvPr id="13" name="Text 11"/>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F4EDE4"/>
                </a:solidFill>
                <a:latin typeface="Calibri" pitchFamily="34" charset="0"/>
                <a:ea typeface="Calibri" pitchFamily="34" charset="-122"/>
                <a:cs typeface="Calibri" pitchFamily="34" charset="-120"/>
              </a:rPr>
              <a:t>3</a:t>
            </a:r>
            <a:endParaRPr lang="en-US" sz="9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EDE4"/>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B8503F"/>
                </a:solidFill>
                <a:latin typeface="Calibri" pitchFamily="34" charset="0"/>
                <a:ea typeface="Calibri" pitchFamily="34" charset="-122"/>
                <a:cs typeface="Calibri" pitchFamily="34" charset="-120"/>
              </a:rPr>
              <a:t>THEORETICAL FRAMEWORK</a:t>
            </a:r>
            <a:endParaRPr lang="en-US" sz="1300" dirty="0"/>
          </a:p>
        </p:txBody>
      </p:sp>
      <p:sp>
        <p:nvSpPr>
          <p:cNvPr id="3" name="Text 1"/>
          <p:cNvSpPr/>
          <p:nvPr/>
        </p:nvSpPr>
        <p:spPr>
          <a:xfrm>
            <a:off x="548640" y="777240"/>
            <a:ext cx="10058400" cy="640080"/>
          </a:xfrm>
          <a:prstGeom prst="rect">
            <a:avLst/>
          </a:prstGeom>
          <a:noFill/>
          <a:ln/>
        </p:spPr>
        <p:txBody>
          <a:bodyPr wrap="square" rtlCol="0" anchor="ctr"/>
          <a:lstStyle/>
          <a:p>
            <a:pPr marL="0" indent="0">
              <a:buNone/>
            </a:pPr>
            <a:r>
              <a:rPr lang="en-US" sz="2800" b="1" dirty="0">
                <a:solidFill>
                  <a:srgbClr val="3A2A22"/>
                </a:solidFill>
                <a:latin typeface="Cambria" pitchFamily="34" charset="0"/>
                <a:ea typeface="Cambria" pitchFamily="34" charset="-122"/>
                <a:cs typeface="Cambria" pitchFamily="34" charset="-120"/>
              </a:rPr>
              <a:t>Two Lenses, One Analysis</a:t>
            </a:r>
            <a:endParaRPr lang="en-US" sz="2800" dirty="0"/>
          </a:p>
        </p:txBody>
      </p:sp>
      <p:sp>
        <p:nvSpPr>
          <p:cNvPr id="4" name="Shape 2"/>
          <p:cNvSpPr/>
          <p:nvPr/>
        </p:nvSpPr>
        <p:spPr>
          <a:xfrm>
            <a:off x="548640" y="1828800"/>
            <a:ext cx="5257800" cy="3749040"/>
          </a:xfrm>
          <a:prstGeom prst="roundRect">
            <a:avLst>
              <a:gd name="adj" fmla="val 2927"/>
            </a:avLst>
          </a:prstGeom>
          <a:solidFill>
            <a:srgbClr val="FFFFFF"/>
          </a:solidFill>
          <a:ln w="19050">
            <a:solidFill>
              <a:srgbClr val="B8503F"/>
            </a:solidFill>
            <a:prstDash val="solid"/>
          </a:ln>
        </p:spPr>
      </p:sp>
      <p:sp>
        <p:nvSpPr>
          <p:cNvPr id="5" name="Shape 3"/>
          <p:cNvSpPr/>
          <p:nvPr/>
        </p:nvSpPr>
        <p:spPr>
          <a:xfrm>
            <a:off x="868680" y="2148840"/>
            <a:ext cx="594360" cy="594360"/>
          </a:xfrm>
          <a:prstGeom prst="ellipse">
            <a:avLst/>
          </a:prstGeom>
          <a:solidFill>
            <a:srgbClr val="B8503F"/>
          </a:solidFill>
          <a:ln/>
        </p:spPr>
      </p:sp>
      <p:sp>
        <p:nvSpPr>
          <p:cNvPr id="6" name="Text 4"/>
          <p:cNvSpPr/>
          <p:nvPr/>
        </p:nvSpPr>
        <p:spPr>
          <a:xfrm>
            <a:off x="868680" y="2148840"/>
            <a:ext cx="594360" cy="594360"/>
          </a:xfrm>
          <a:prstGeom prst="rect">
            <a:avLst/>
          </a:prstGeom>
          <a:noFill/>
          <a:ln/>
        </p:spPr>
        <p:txBody>
          <a:bodyPr wrap="square" rtlCol="0" anchor="ctr"/>
          <a:lstStyle/>
          <a:p>
            <a:pPr marL="0" indent="0" algn="ctr">
              <a:buNone/>
            </a:pPr>
            <a:r>
              <a:rPr lang="en-US" sz="1820" b="1" dirty="0">
                <a:solidFill>
                  <a:srgbClr val="FFFFFF"/>
                </a:solidFill>
                <a:latin typeface="Calibri" pitchFamily="34" charset="0"/>
                <a:ea typeface="Calibri" pitchFamily="34" charset="-122"/>
                <a:cs typeface="Calibri" pitchFamily="34" charset="-120"/>
              </a:rPr>
              <a:t>M</a:t>
            </a:r>
            <a:endParaRPr lang="en-US" sz="1820" dirty="0"/>
          </a:p>
        </p:txBody>
      </p:sp>
      <p:sp>
        <p:nvSpPr>
          <p:cNvPr id="7" name="Text 5"/>
          <p:cNvSpPr/>
          <p:nvPr/>
        </p:nvSpPr>
        <p:spPr>
          <a:xfrm>
            <a:off x="1645920" y="2148840"/>
            <a:ext cx="3931920" cy="594360"/>
          </a:xfrm>
          <a:prstGeom prst="rect">
            <a:avLst/>
          </a:prstGeom>
          <a:noFill/>
          <a:ln/>
        </p:spPr>
        <p:txBody>
          <a:bodyPr wrap="square" rtlCol="0" anchor="ctr"/>
          <a:lstStyle/>
          <a:p>
            <a:pPr marL="0" indent="0">
              <a:buNone/>
            </a:pPr>
            <a:r>
              <a:rPr lang="en-US" sz="1600" b="1" dirty="0">
                <a:solidFill>
                  <a:srgbClr val="7A3226"/>
                </a:solidFill>
                <a:latin typeface="Cambria" pitchFamily="34" charset="0"/>
                <a:ea typeface="Cambria" pitchFamily="34" charset="-122"/>
                <a:cs typeface="Cambria" pitchFamily="34" charset="-120"/>
              </a:rPr>
              <a:t>Conceptual Metaphor Theory</a:t>
            </a:r>
            <a:endParaRPr lang="en-US" sz="1600" dirty="0"/>
          </a:p>
        </p:txBody>
      </p:sp>
      <p:sp>
        <p:nvSpPr>
          <p:cNvPr id="8" name="Text 6"/>
          <p:cNvSpPr/>
          <p:nvPr/>
        </p:nvSpPr>
        <p:spPr>
          <a:xfrm>
            <a:off x="868680" y="2880360"/>
            <a:ext cx="4206240" cy="320040"/>
          </a:xfrm>
          <a:prstGeom prst="rect">
            <a:avLst/>
          </a:prstGeom>
          <a:noFill/>
          <a:ln/>
        </p:spPr>
        <p:txBody>
          <a:bodyPr wrap="square" rtlCol="0" anchor="ctr"/>
          <a:lstStyle/>
          <a:p>
            <a:pPr marL="0" indent="0">
              <a:buNone/>
            </a:pPr>
            <a:r>
              <a:rPr lang="en-US" sz="1200" i="1" dirty="0">
                <a:solidFill>
                  <a:srgbClr val="B8503F"/>
                </a:solidFill>
                <a:latin typeface="Calibri" pitchFamily="34" charset="0"/>
                <a:ea typeface="Calibri" pitchFamily="34" charset="-122"/>
                <a:cs typeface="Calibri" pitchFamily="34" charset="-120"/>
              </a:rPr>
              <a:t>Lakoff &amp; Johnson (1980)</a:t>
            </a:r>
            <a:endParaRPr lang="en-US" sz="1200" dirty="0"/>
          </a:p>
        </p:txBody>
      </p:sp>
      <p:sp>
        <p:nvSpPr>
          <p:cNvPr id="9" name="Text 7"/>
          <p:cNvSpPr/>
          <p:nvPr/>
        </p:nvSpPr>
        <p:spPr>
          <a:xfrm>
            <a:off x="868680" y="3291840"/>
            <a:ext cx="4572000" cy="2011680"/>
          </a:xfrm>
          <a:prstGeom prst="rect">
            <a:avLst/>
          </a:prstGeom>
          <a:noFill/>
          <a:ln/>
        </p:spPr>
        <p:txBody>
          <a:bodyPr wrap="square" rtlCol="0" anchor="t"/>
          <a:lstStyle/>
          <a:p>
            <a:pPr marL="342900" indent="-342900">
              <a:lnSpc>
                <a:spcPct val="125000"/>
              </a:lnSpc>
              <a:spcAft>
                <a:spcPts val="1000"/>
              </a:spcAft>
              <a:buSzPct val="100000"/>
              <a:buChar char="•"/>
            </a:pPr>
            <a:r>
              <a:rPr lang="en-US" sz="1300" dirty="0">
                <a:solidFill>
                  <a:srgbClr val="3A2A22"/>
                </a:solidFill>
                <a:latin typeface="Calibri" pitchFamily="34" charset="0"/>
                <a:ea typeface="Calibri" pitchFamily="34" charset="-122"/>
                <a:cs typeface="Calibri" pitchFamily="34" charset="-120"/>
              </a:rPr>
              <a:t>Metaphor is not merely a linguistic device but a fundamental way humans think.</a:t>
            </a:r>
            <a:endParaRPr lang="en-US" sz="1300" dirty="0"/>
          </a:p>
          <a:p>
            <a:pPr marL="342900" indent="-342900">
              <a:lnSpc>
                <a:spcPct val="125000"/>
              </a:lnSpc>
              <a:spcAft>
                <a:spcPts val="1000"/>
              </a:spcAft>
              <a:buSzPct val="100000"/>
              <a:buChar char="•"/>
            </a:pPr>
            <a:r>
              <a:rPr lang="en-US" sz="1300" dirty="0">
                <a:solidFill>
                  <a:srgbClr val="3A2A22"/>
                </a:solidFill>
                <a:latin typeface="Calibri" pitchFamily="34" charset="0"/>
                <a:ea typeface="Calibri" pitchFamily="34" charset="-122"/>
                <a:cs typeface="Calibri" pitchFamily="34" charset="-120"/>
              </a:rPr>
              <a:t>Meaning is constructed by mapping a source domain onto a target domain.</a:t>
            </a:r>
            <a:endParaRPr lang="en-US" sz="1300" dirty="0"/>
          </a:p>
          <a:p>
            <a:pPr marL="342900" indent="-342900">
              <a:lnSpc>
                <a:spcPct val="125000"/>
              </a:lnSpc>
              <a:spcAft>
                <a:spcPts val="1000"/>
              </a:spcAft>
              <a:buSzPct val="100000"/>
              <a:buChar char="•"/>
            </a:pPr>
            <a:r>
              <a:rPr lang="en-US" sz="1300" dirty="0">
                <a:solidFill>
                  <a:srgbClr val="3A2A22"/>
                </a:solidFill>
                <a:latin typeface="Calibri" pitchFamily="34" charset="0"/>
                <a:ea typeface="Calibri" pitchFamily="34" charset="-122"/>
                <a:cs typeface="Calibri" pitchFamily="34" charset="-120"/>
              </a:rPr>
              <a:t>Used to identify how abstract experiences (death, home, acceptance) are conceptualized in the lyrics.</a:t>
            </a:r>
            <a:endParaRPr lang="en-US" sz="1300" dirty="0"/>
          </a:p>
        </p:txBody>
      </p:sp>
      <p:sp>
        <p:nvSpPr>
          <p:cNvPr id="10" name="Shape 8"/>
          <p:cNvSpPr/>
          <p:nvPr/>
        </p:nvSpPr>
        <p:spPr>
          <a:xfrm>
            <a:off x="6309360" y="1828800"/>
            <a:ext cx="5257800" cy="3749040"/>
          </a:xfrm>
          <a:prstGeom prst="roundRect">
            <a:avLst>
              <a:gd name="adj" fmla="val 2927"/>
            </a:avLst>
          </a:prstGeom>
          <a:solidFill>
            <a:srgbClr val="FFFFFF"/>
          </a:solidFill>
          <a:ln w="19050">
            <a:solidFill>
              <a:srgbClr val="5C7A57"/>
            </a:solidFill>
            <a:prstDash val="solid"/>
          </a:ln>
        </p:spPr>
      </p:sp>
      <p:sp>
        <p:nvSpPr>
          <p:cNvPr id="11" name="Shape 9"/>
          <p:cNvSpPr/>
          <p:nvPr/>
        </p:nvSpPr>
        <p:spPr>
          <a:xfrm>
            <a:off x="6629400" y="2148840"/>
            <a:ext cx="594360" cy="594360"/>
          </a:xfrm>
          <a:prstGeom prst="ellipse">
            <a:avLst/>
          </a:prstGeom>
          <a:solidFill>
            <a:srgbClr val="5C7A57"/>
          </a:solidFill>
          <a:ln/>
        </p:spPr>
      </p:sp>
      <p:sp>
        <p:nvSpPr>
          <p:cNvPr id="12" name="Text 10"/>
          <p:cNvSpPr/>
          <p:nvPr/>
        </p:nvSpPr>
        <p:spPr>
          <a:xfrm>
            <a:off x="6629400" y="2148840"/>
            <a:ext cx="594360" cy="594360"/>
          </a:xfrm>
          <a:prstGeom prst="rect">
            <a:avLst/>
          </a:prstGeom>
          <a:noFill/>
          <a:ln/>
        </p:spPr>
        <p:txBody>
          <a:bodyPr wrap="square" rtlCol="0" anchor="ctr"/>
          <a:lstStyle/>
          <a:p>
            <a:pPr marL="0" indent="0" algn="ctr">
              <a:buNone/>
            </a:pPr>
            <a:r>
              <a:rPr lang="en-US" sz="1820" b="1" dirty="0">
                <a:solidFill>
                  <a:srgbClr val="FFFFFF"/>
                </a:solidFill>
                <a:latin typeface="Calibri" pitchFamily="34" charset="0"/>
                <a:ea typeface="Calibri" pitchFamily="34" charset="-122"/>
                <a:cs typeface="Calibri" pitchFamily="34" charset="-120"/>
              </a:rPr>
              <a:t>R</a:t>
            </a:r>
            <a:endParaRPr lang="en-US" sz="1820" dirty="0"/>
          </a:p>
        </p:txBody>
      </p:sp>
      <p:sp>
        <p:nvSpPr>
          <p:cNvPr id="13" name="Text 11"/>
          <p:cNvSpPr/>
          <p:nvPr/>
        </p:nvSpPr>
        <p:spPr>
          <a:xfrm>
            <a:off x="7406640" y="2148840"/>
            <a:ext cx="3931920" cy="594360"/>
          </a:xfrm>
          <a:prstGeom prst="rect">
            <a:avLst/>
          </a:prstGeom>
          <a:noFill/>
          <a:ln/>
        </p:spPr>
        <p:txBody>
          <a:bodyPr wrap="square" rtlCol="0" anchor="ctr"/>
          <a:lstStyle/>
          <a:p>
            <a:pPr marL="0" indent="0">
              <a:buNone/>
            </a:pPr>
            <a:r>
              <a:rPr lang="en-US" sz="1600" b="1" dirty="0">
                <a:solidFill>
                  <a:srgbClr val="5C7A57"/>
                </a:solidFill>
                <a:latin typeface="Cambria" pitchFamily="34" charset="0"/>
                <a:ea typeface="Cambria" pitchFamily="34" charset="-122"/>
                <a:cs typeface="Cambria" pitchFamily="34" charset="-120"/>
              </a:rPr>
              <a:t>Cultural Representation Theory</a:t>
            </a:r>
            <a:endParaRPr lang="en-US" sz="1600" dirty="0"/>
          </a:p>
        </p:txBody>
      </p:sp>
      <p:sp>
        <p:nvSpPr>
          <p:cNvPr id="14" name="Text 12"/>
          <p:cNvSpPr/>
          <p:nvPr/>
        </p:nvSpPr>
        <p:spPr>
          <a:xfrm>
            <a:off x="6629400" y="2880360"/>
            <a:ext cx="4206240" cy="320040"/>
          </a:xfrm>
          <a:prstGeom prst="rect">
            <a:avLst/>
          </a:prstGeom>
          <a:noFill/>
          <a:ln/>
        </p:spPr>
        <p:txBody>
          <a:bodyPr wrap="square" rtlCol="0" anchor="ctr"/>
          <a:lstStyle/>
          <a:p>
            <a:pPr marL="0" indent="0">
              <a:buNone/>
            </a:pPr>
            <a:r>
              <a:rPr lang="en-US" sz="1200" i="1" dirty="0">
                <a:solidFill>
                  <a:srgbClr val="5C7A57"/>
                </a:solidFill>
                <a:latin typeface="Calibri" pitchFamily="34" charset="0"/>
                <a:ea typeface="Calibri" pitchFamily="34" charset="-122"/>
                <a:cs typeface="Calibri" pitchFamily="34" charset="-120"/>
              </a:rPr>
              <a:t>Stuart Hall (1997)</a:t>
            </a:r>
            <a:endParaRPr lang="en-US" sz="1200" dirty="0"/>
          </a:p>
        </p:txBody>
      </p:sp>
      <p:sp>
        <p:nvSpPr>
          <p:cNvPr id="15" name="Text 13"/>
          <p:cNvSpPr/>
          <p:nvPr/>
        </p:nvSpPr>
        <p:spPr>
          <a:xfrm>
            <a:off x="6629400" y="3291840"/>
            <a:ext cx="4572000" cy="2011680"/>
          </a:xfrm>
          <a:prstGeom prst="rect">
            <a:avLst/>
          </a:prstGeom>
          <a:noFill/>
          <a:ln/>
        </p:spPr>
        <p:txBody>
          <a:bodyPr wrap="square" rtlCol="0" anchor="t"/>
          <a:lstStyle/>
          <a:p>
            <a:pPr marL="342900" indent="-342900">
              <a:lnSpc>
                <a:spcPct val="125000"/>
              </a:lnSpc>
              <a:spcAft>
                <a:spcPts val="1000"/>
              </a:spcAft>
              <a:buSzPct val="100000"/>
              <a:buChar char="•"/>
            </a:pPr>
            <a:r>
              <a:rPr lang="en-US" sz="1300" dirty="0">
                <a:solidFill>
                  <a:srgbClr val="3A2A22"/>
                </a:solidFill>
                <a:latin typeface="Calibri" pitchFamily="34" charset="0"/>
                <a:ea typeface="Calibri" pitchFamily="34" charset="-122"/>
                <a:cs typeface="Calibri" pitchFamily="34" charset="-120"/>
              </a:rPr>
              <a:t>Representation is the production of meaning through language within a culture.</a:t>
            </a:r>
            <a:endParaRPr lang="en-US" sz="1300" dirty="0"/>
          </a:p>
          <a:p>
            <a:pPr marL="342900" indent="-342900">
              <a:lnSpc>
                <a:spcPct val="125000"/>
              </a:lnSpc>
              <a:spcAft>
                <a:spcPts val="1000"/>
              </a:spcAft>
              <a:buSzPct val="100000"/>
              <a:buChar char="•"/>
            </a:pPr>
            <a:r>
              <a:rPr lang="en-US" sz="1300" dirty="0">
                <a:solidFill>
                  <a:srgbClr val="3A2A22"/>
                </a:solidFill>
                <a:latin typeface="Calibri" pitchFamily="34" charset="0"/>
                <a:ea typeface="Calibri" pitchFamily="34" charset="-122"/>
                <a:cs typeface="Calibri" pitchFamily="34" charset="-120"/>
              </a:rPr>
              <a:t>Cultural meaning is shared through symbols, practices, and shared cultural codes.</a:t>
            </a:r>
            <a:endParaRPr lang="en-US" sz="1300" dirty="0"/>
          </a:p>
          <a:p>
            <a:pPr marL="342900" indent="-342900">
              <a:lnSpc>
                <a:spcPct val="125000"/>
              </a:lnSpc>
              <a:spcAft>
                <a:spcPts val="1000"/>
              </a:spcAft>
              <a:buSzPct val="100000"/>
              <a:buChar char="•"/>
            </a:pPr>
            <a:r>
              <a:rPr lang="en-US" sz="1300" dirty="0">
                <a:solidFill>
                  <a:srgbClr val="3A2A22"/>
                </a:solidFill>
                <a:latin typeface="Calibri" pitchFamily="34" charset="0"/>
                <a:ea typeface="Calibri" pitchFamily="34" charset="-122"/>
                <a:cs typeface="Calibri" pitchFamily="34" charset="-120"/>
              </a:rPr>
              <a:t>Used to interpret how metaphors reflect and reproduce Indonesian cultural values.</a:t>
            </a:r>
            <a:endParaRPr lang="en-US" sz="1300" dirty="0"/>
          </a:p>
        </p:txBody>
      </p:sp>
      <p:sp>
        <p:nvSpPr>
          <p:cNvPr id="17" name="Text 15"/>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7A3226"/>
                </a:solidFill>
                <a:latin typeface="Calibri" pitchFamily="34" charset="0"/>
                <a:ea typeface="Calibri" pitchFamily="34" charset="-122"/>
                <a:cs typeface="Calibri" pitchFamily="34" charset="-120"/>
              </a:rPr>
              <a:t>4</a:t>
            </a:r>
            <a:endParaRPr lang="en-US" sz="9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EDE4"/>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B8503F"/>
                </a:solidFill>
                <a:latin typeface="Calibri" pitchFamily="34" charset="0"/>
                <a:ea typeface="Calibri" pitchFamily="34" charset="-122"/>
                <a:cs typeface="Calibri" pitchFamily="34" charset="-120"/>
              </a:rPr>
              <a:t>METHODOLOGY</a:t>
            </a:r>
            <a:endParaRPr lang="en-US" sz="1300" dirty="0"/>
          </a:p>
        </p:txBody>
      </p:sp>
      <p:sp>
        <p:nvSpPr>
          <p:cNvPr id="3" name="Text 1"/>
          <p:cNvSpPr/>
          <p:nvPr/>
        </p:nvSpPr>
        <p:spPr>
          <a:xfrm>
            <a:off x="548640" y="777240"/>
            <a:ext cx="10972800" cy="640080"/>
          </a:xfrm>
          <a:prstGeom prst="rect">
            <a:avLst/>
          </a:prstGeom>
          <a:noFill/>
          <a:ln/>
        </p:spPr>
        <p:txBody>
          <a:bodyPr wrap="square" rtlCol="0" anchor="ctr"/>
          <a:lstStyle/>
          <a:p>
            <a:pPr marL="0" indent="0">
              <a:buNone/>
            </a:pPr>
            <a:r>
              <a:rPr lang="en-US" sz="2500" b="1" dirty="0">
                <a:solidFill>
                  <a:srgbClr val="3A2A22"/>
                </a:solidFill>
                <a:latin typeface="Cambria" pitchFamily="34" charset="0"/>
                <a:ea typeface="Cambria" pitchFamily="34" charset="-122"/>
                <a:cs typeface="Cambria" pitchFamily="34" charset="-120"/>
              </a:rPr>
              <a:t>A Descriptive Qualitative, Cognitive Sociolinguistic Approach</a:t>
            </a:r>
            <a:endParaRPr lang="en-US" sz="2500" dirty="0"/>
          </a:p>
        </p:txBody>
      </p:sp>
      <p:sp>
        <p:nvSpPr>
          <p:cNvPr id="4" name="Text 2"/>
          <p:cNvSpPr/>
          <p:nvPr/>
        </p:nvSpPr>
        <p:spPr>
          <a:xfrm>
            <a:off x="548640" y="1508760"/>
            <a:ext cx="10972800" cy="365760"/>
          </a:xfrm>
          <a:prstGeom prst="rect">
            <a:avLst/>
          </a:prstGeom>
          <a:noFill/>
          <a:ln/>
        </p:spPr>
        <p:txBody>
          <a:bodyPr wrap="square" rtlCol="0" anchor="ctr"/>
          <a:lstStyle/>
          <a:p>
            <a:pPr marL="0" indent="0">
              <a:buNone/>
            </a:pPr>
            <a:r>
              <a:rPr lang="en-US" sz="1400" i="1" dirty="0">
                <a:solidFill>
                  <a:srgbClr val="7A3226"/>
                </a:solidFill>
                <a:latin typeface="Calibri" pitchFamily="34" charset="0"/>
                <a:ea typeface="Calibri" pitchFamily="34" charset="-122"/>
                <a:cs typeface="Calibri" pitchFamily="34" charset="-120"/>
              </a:rPr>
              <a:t>Data: metaphorical words, phrases, and sentences found in the lyrics of Sesi Potret.</a:t>
            </a:r>
            <a:endParaRPr lang="en-US" sz="1400" dirty="0"/>
          </a:p>
        </p:txBody>
      </p:sp>
      <p:sp>
        <p:nvSpPr>
          <p:cNvPr id="5" name="Shape 3"/>
          <p:cNvSpPr/>
          <p:nvPr/>
        </p:nvSpPr>
        <p:spPr>
          <a:xfrm>
            <a:off x="548640" y="2286000"/>
            <a:ext cx="2606040" cy="3291840"/>
          </a:xfrm>
          <a:prstGeom prst="roundRect">
            <a:avLst>
              <a:gd name="adj" fmla="val 3509"/>
            </a:avLst>
          </a:prstGeom>
          <a:solidFill>
            <a:srgbClr val="FFFFFF"/>
          </a:solidFill>
          <a:ln/>
          <a:effectLst>
            <a:outerShdw blurRad="76200" dist="25400" dir="5400000" algn="bl" rotWithShape="0">
              <a:srgbClr val="3A2A22">
                <a:alpha val="15000"/>
              </a:srgbClr>
            </a:outerShdw>
          </a:effectLst>
        </p:spPr>
      </p:sp>
      <p:sp>
        <p:nvSpPr>
          <p:cNvPr id="6" name="Text 4"/>
          <p:cNvSpPr/>
          <p:nvPr/>
        </p:nvSpPr>
        <p:spPr>
          <a:xfrm>
            <a:off x="731520" y="2468880"/>
            <a:ext cx="1371600" cy="640080"/>
          </a:xfrm>
          <a:prstGeom prst="rect">
            <a:avLst/>
          </a:prstGeom>
          <a:noFill/>
          <a:ln/>
        </p:spPr>
        <p:txBody>
          <a:bodyPr wrap="square" rtlCol="0" anchor="ctr"/>
          <a:lstStyle/>
          <a:p>
            <a:pPr marL="0" indent="0">
              <a:buNone/>
            </a:pPr>
            <a:r>
              <a:rPr lang="en-US" sz="3000" b="1" dirty="0">
                <a:solidFill>
                  <a:srgbClr val="8FA98B"/>
                </a:solidFill>
                <a:latin typeface="Cambria" pitchFamily="34" charset="0"/>
                <a:ea typeface="Cambria" pitchFamily="34" charset="-122"/>
                <a:cs typeface="Cambria" pitchFamily="34" charset="-120"/>
              </a:rPr>
              <a:t>01</a:t>
            </a:r>
            <a:endParaRPr lang="en-US" sz="3000" dirty="0"/>
          </a:p>
        </p:txBody>
      </p:sp>
      <p:sp>
        <p:nvSpPr>
          <p:cNvPr id="7" name="Text 5"/>
          <p:cNvSpPr/>
          <p:nvPr/>
        </p:nvSpPr>
        <p:spPr>
          <a:xfrm>
            <a:off x="731520" y="3200400"/>
            <a:ext cx="2240280" cy="457200"/>
          </a:xfrm>
          <a:prstGeom prst="rect">
            <a:avLst/>
          </a:prstGeom>
          <a:noFill/>
          <a:ln/>
        </p:spPr>
        <p:txBody>
          <a:bodyPr wrap="square" rtlCol="0" anchor="ctr"/>
          <a:lstStyle/>
          <a:p>
            <a:pPr marL="0" indent="0">
              <a:buNone/>
            </a:pPr>
            <a:r>
              <a:rPr lang="en-US" sz="1500" b="1" dirty="0">
                <a:solidFill>
                  <a:srgbClr val="7A3226"/>
                </a:solidFill>
                <a:latin typeface="Cambria" pitchFamily="34" charset="0"/>
                <a:ea typeface="Cambria" pitchFamily="34" charset="-122"/>
                <a:cs typeface="Cambria" pitchFamily="34" charset="-120"/>
              </a:rPr>
              <a:t>Collect</a:t>
            </a:r>
            <a:endParaRPr lang="en-US" sz="1500" dirty="0"/>
          </a:p>
        </p:txBody>
      </p:sp>
      <p:sp>
        <p:nvSpPr>
          <p:cNvPr id="8" name="Text 6"/>
          <p:cNvSpPr/>
          <p:nvPr/>
        </p:nvSpPr>
        <p:spPr>
          <a:xfrm>
            <a:off x="731520" y="3703320"/>
            <a:ext cx="2240280" cy="1645920"/>
          </a:xfrm>
          <a:prstGeom prst="rect">
            <a:avLst/>
          </a:prstGeom>
          <a:noFill/>
          <a:ln/>
        </p:spPr>
        <p:txBody>
          <a:bodyPr wrap="square" rtlCol="0" anchor="t"/>
          <a:lstStyle/>
          <a:p>
            <a:pPr marL="0" indent="0">
              <a:lnSpc>
                <a:spcPct val="120000"/>
              </a:lnSpc>
              <a:buNone/>
            </a:pPr>
            <a:r>
              <a:rPr lang="en-US" sz="1150" dirty="0">
                <a:solidFill>
                  <a:srgbClr val="3A2A22"/>
                </a:solidFill>
                <a:latin typeface="Calibri" pitchFamily="34" charset="0"/>
                <a:ea typeface="Calibri" pitchFamily="34" charset="-122"/>
                <a:cs typeface="Calibri" pitchFamily="34" charset="-120"/>
              </a:rPr>
              <a:t>Identify metaphorical expressions in the song's lyrics as linguistic data.</a:t>
            </a:r>
            <a:endParaRPr lang="en-US" sz="1150" dirty="0"/>
          </a:p>
        </p:txBody>
      </p:sp>
      <p:sp>
        <p:nvSpPr>
          <p:cNvPr id="9" name="Text 7"/>
          <p:cNvSpPr/>
          <p:nvPr/>
        </p:nvSpPr>
        <p:spPr>
          <a:xfrm>
            <a:off x="3154680" y="3657600"/>
            <a:ext cx="274320" cy="548640"/>
          </a:xfrm>
          <a:prstGeom prst="rect">
            <a:avLst/>
          </a:prstGeom>
          <a:noFill/>
          <a:ln/>
        </p:spPr>
        <p:txBody>
          <a:bodyPr wrap="square" rtlCol="0" anchor="ctr"/>
          <a:lstStyle/>
          <a:p>
            <a:pPr marL="0" indent="0" algn="ctr">
              <a:buNone/>
            </a:pPr>
            <a:r>
              <a:rPr lang="en-US" sz="1800" b="1" dirty="0">
                <a:solidFill>
                  <a:srgbClr val="B8503F"/>
                </a:solidFill>
              </a:rPr>
              <a:t>→</a:t>
            </a:r>
            <a:endParaRPr lang="en-US" sz="1800" dirty="0"/>
          </a:p>
        </p:txBody>
      </p:sp>
      <p:sp>
        <p:nvSpPr>
          <p:cNvPr id="10" name="Shape 8"/>
          <p:cNvSpPr/>
          <p:nvPr/>
        </p:nvSpPr>
        <p:spPr>
          <a:xfrm>
            <a:off x="3383280" y="2286000"/>
            <a:ext cx="2606040" cy="3291840"/>
          </a:xfrm>
          <a:prstGeom prst="roundRect">
            <a:avLst>
              <a:gd name="adj" fmla="val 3509"/>
            </a:avLst>
          </a:prstGeom>
          <a:solidFill>
            <a:srgbClr val="FFFFFF"/>
          </a:solidFill>
          <a:ln/>
          <a:effectLst>
            <a:outerShdw blurRad="76200" dist="25400" dir="5400000" algn="bl" rotWithShape="0">
              <a:srgbClr val="3A2A22">
                <a:alpha val="15000"/>
              </a:srgbClr>
            </a:outerShdw>
          </a:effectLst>
        </p:spPr>
      </p:sp>
      <p:sp>
        <p:nvSpPr>
          <p:cNvPr id="11" name="Text 9"/>
          <p:cNvSpPr/>
          <p:nvPr/>
        </p:nvSpPr>
        <p:spPr>
          <a:xfrm>
            <a:off x="3566160" y="2468880"/>
            <a:ext cx="1371600" cy="640080"/>
          </a:xfrm>
          <a:prstGeom prst="rect">
            <a:avLst/>
          </a:prstGeom>
          <a:noFill/>
          <a:ln/>
        </p:spPr>
        <p:txBody>
          <a:bodyPr wrap="square" rtlCol="0" anchor="ctr"/>
          <a:lstStyle/>
          <a:p>
            <a:pPr marL="0" indent="0">
              <a:buNone/>
            </a:pPr>
            <a:r>
              <a:rPr lang="en-US" sz="3000" b="1" dirty="0">
                <a:solidFill>
                  <a:srgbClr val="8FA98B"/>
                </a:solidFill>
                <a:latin typeface="Cambria" pitchFamily="34" charset="0"/>
                <a:ea typeface="Cambria" pitchFamily="34" charset="-122"/>
                <a:cs typeface="Cambria" pitchFamily="34" charset="-120"/>
              </a:rPr>
              <a:t>02</a:t>
            </a:r>
            <a:endParaRPr lang="en-US" sz="3000" dirty="0"/>
          </a:p>
        </p:txBody>
      </p:sp>
      <p:sp>
        <p:nvSpPr>
          <p:cNvPr id="12" name="Text 10"/>
          <p:cNvSpPr/>
          <p:nvPr/>
        </p:nvSpPr>
        <p:spPr>
          <a:xfrm>
            <a:off x="3566160" y="3200400"/>
            <a:ext cx="2240280" cy="457200"/>
          </a:xfrm>
          <a:prstGeom prst="rect">
            <a:avLst/>
          </a:prstGeom>
          <a:noFill/>
          <a:ln/>
        </p:spPr>
        <p:txBody>
          <a:bodyPr wrap="square" rtlCol="0" anchor="ctr"/>
          <a:lstStyle/>
          <a:p>
            <a:pPr marL="0" indent="0">
              <a:buNone/>
            </a:pPr>
            <a:r>
              <a:rPr lang="en-US" sz="1500" b="1" dirty="0">
                <a:solidFill>
                  <a:srgbClr val="7A3226"/>
                </a:solidFill>
                <a:latin typeface="Cambria" pitchFamily="34" charset="0"/>
                <a:ea typeface="Cambria" pitchFamily="34" charset="-122"/>
                <a:cs typeface="Cambria" pitchFamily="34" charset="-120"/>
              </a:rPr>
              <a:t>Map Domains</a:t>
            </a:r>
            <a:endParaRPr lang="en-US" sz="1500" dirty="0"/>
          </a:p>
        </p:txBody>
      </p:sp>
      <p:sp>
        <p:nvSpPr>
          <p:cNvPr id="13" name="Text 11"/>
          <p:cNvSpPr/>
          <p:nvPr/>
        </p:nvSpPr>
        <p:spPr>
          <a:xfrm>
            <a:off x="3566160" y="3703320"/>
            <a:ext cx="2240280" cy="1645920"/>
          </a:xfrm>
          <a:prstGeom prst="rect">
            <a:avLst/>
          </a:prstGeom>
          <a:noFill/>
          <a:ln/>
        </p:spPr>
        <p:txBody>
          <a:bodyPr wrap="square" rtlCol="0" anchor="t"/>
          <a:lstStyle/>
          <a:p>
            <a:pPr marL="0" indent="0">
              <a:lnSpc>
                <a:spcPct val="120000"/>
              </a:lnSpc>
              <a:buNone/>
            </a:pPr>
            <a:r>
              <a:rPr lang="en-US" sz="1150" dirty="0">
                <a:solidFill>
                  <a:srgbClr val="3A2A22"/>
                </a:solidFill>
                <a:latin typeface="Calibri" pitchFamily="34" charset="0"/>
                <a:ea typeface="Calibri" pitchFamily="34" charset="-122"/>
                <a:cs typeface="Calibri" pitchFamily="34" charset="-120"/>
              </a:rPr>
              <a:t>Determine the source domain and target domain of each metaphor.</a:t>
            </a:r>
            <a:endParaRPr lang="en-US" sz="1150" dirty="0"/>
          </a:p>
        </p:txBody>
      </p:sp>
      <p:sp>
        <p:nvSpPr>
          <p:cNvPr id="14" name="Text 12"/>
          <p:cNvSpPr/>
          <p:nvPr/>
        </p:nvSpPr>
        <p:spPr>
          <a:xfrm>
            <a:off x="5989320" y="3657600"/>
            <a:ext cx="274320" cy="548640"/>
          </a:xfrm>
          <a:prstGeom prst="rect">
            <a:avLst/>
          </a:prstGeom>
          <a:noFill/>
          <a:ln/>
        </p:spPr>
        <p:txBody>
          <a:bodyPr wrap="square" rtlCol="0" anchor="ctr"/>
          <a:lstStyle/>
          <a:p>
            <a:pPr marL="0" indent="0" algn="ctr">
              <a:buNone/>
            </a:pPr>
            <a:r>
              <a:rPr lang="en-US" sz="1800" b="1" dirty="0">
                <a:solidFill>
                  <a:srgbClr val="B8503F"/>
                </a:solidFill>
              </a:rPr>
              <a:t>→</a:t>
            </a:r>
            <a:endParaRPr lang="en-US" sz="1800" dirty="0"/>
          </a:p>
        </p:txBody>
      </p:sp>
      <p:sp>
        <p:nvSpPr>
          <p:cNvPr id="15" name="Shape 13"/>
          <p:cNvSpPr/>
          <p:nvPr/>
        </p:nvSpPr>
        <p:spPr>
          <a:xfrm>
            <a:off x="6217920" y="2286000"/>
            <a:ext cx="2606040" cy="3291840"/>
          </a:xfrm>
          <a:prstGeom prst="roundRect">
            <a:avLst>
              <a:gd name="adj" fmla="val 3509"/>
            </a:avLst>
          </a:prstGeom>
          <a:solidFill>
            <a:srgbClr val="FFFFFF"/>
          </a:solidFill>
          <a:ln/>
          <a:effectLst>
            <a:outerShdw blurRad="76200" dist="25400" dir="5400000" algn="bl" rotWithShape="0">
              <a:srgbClr val="3A2A22">
                <a:alpha val="15000"/>
              </a:srgbClr>
            </a:outerShdw>
          </a:effectLst>
        </p:spPr>
      </p:sp>
      <p:sp>
        <p:nvSpPr>
          <p:cNvPr id="16" name="Text 14"/>
          <p:cNvSpPr/>
          <p:nvPr/>
        </p:nvSpPr>
        <p:spPr>
          <a:xfrm>
            <a:off x="6400800" y="2468880"/>
            <a:ext cx="1371600" cy="640080"/>
          </a:xfrm>
          <a:prstGeom prst="rect">
            <a:avLst/>
          </a:prstGeom>
          <a:noFill/>
          <a:ln/>
        </p:spPr>
        <p:txBody>
          <a:bodyPr wrap="square" rtlCol="0" anchor="ctr"/>
          <a:lstStyle/>
          <a:p>
            <a:pPr marL="0" indent="0">
              <a:buNone/>
            </a:pPr>
            <a:r>
              <a:rPr lang="en-US" sz="3000" b="1" dirty="0">
                <a:solidFill>
                  <a:srgbClr val="8FA98B"/>
                </a:solidFill>
                <a:latin typeface="Cambria" pitchFamily="34" charset="0"/>
                <a:ea typeface="Cambria" pitchFamily="34" charset="-122"/>
                <a:cs typeface="Cambria" pitchFamily="34" charset="-120"/>
              </a:rPr>
              <a:t>03</a:t>
            </a:r>
            <a:endParaRPr lang="en-US" sz="3000" dirty="0"/>
          </a:p>
        </p:txBody>
      </p:sp>
      <p:sp>
        <p:nvSpPr>
          <p:cNvPr id="17" name="Text 15"/>
          <p:cNvSpPr/>
          <p:nvPr/>
        </p:nvSpPr>
        <p:spPr>
          <a:xfrm>
            <a:off x="6400800" y="3200400"/>
            <a:ext cx="2240280" cy="457200"/>
          </a:xfrm>
          <a:prstGeom prst="rect">
            <a:avLst/>
          </a:prstGeom>
          <a:noFill/>
          <a:ln/>
        </p:spPr>
        <p:txBody>
          <a:bodyPr wrap="square" rtlCol="0" anchor="ctr"/>
          <a:lstStyle/>
          <a:p>
            <a:pPr marL="0" indent="0">
              <a:buNone/>
            </a:pPr>
            <a:r>
              <a:rPr lang="en-US" sz="1500" b="1" dirty="0">
                <a:solidFill>
                  <a:srgbClr val="7A3226"/>
                </a:solidFill>
                <a:latin typeface="Cambria" pitchFamily="34" charset="0"/>
                <a:ea typeface="Cambria" pitchFamily="34" charset="-122"/>
                <a:cs typeface="Cambria" pitchFamily="34" charset="-120"/>
              </a:rPr>
              <a:t>Interpret</a:t>
            </a:r>
            <a:endParaRPr lang="en-US" sz="1500" dirty="0"/>
          </a:p>
        </p:txBody>
      </p:sp>
      <p:sp>
        <p:nvSpPr>
          <p:cNvPr id="18" name="Text 16"/>
          <p:cNvSpPr/>
          <p:nvPr/>
        </p:nvSpPr>
        <p:spPr>
          <a:xfrm>
            <a:off x="6400800" y="3703320"/>
            <a:ext cx="2240280" cy="1645920"/>
          </a:xfrm>
          <a:prstGeom prst="rect">
            <a:avLst/>
          </a:prstGeom>
          <a:noFill/>
          <a:ln/>
        </p:spPr>
        <p:txBody>
          <a:bodyPr wrap="square" rtlCol="0" anchor="t"/>
          <a:lstStyle/>
          <a:p>
            <a:pPr marL="0" indent="0">
              <a:lnSpc>
                <a:spcPct val="120000"/>
              </a:lnSpc>
              <a:buNone/>
            </a:pPr>
            <a:r>
              <a:rPr lang="en-US" sz="1150" dirty="0">
                <a:solidFill>
                  <a:srgbClr val="3A2A22"/>
                </a:solidFill>
                <a:latin typeface="Calibri" pitchFamily="34" charset="0"/>
                <a:ea typeface="Calibri" pitchFamily="34" charset="-122"/>
                <a:cs typeface="Calibri" pitchFamily="34" charset="-120"/>
              </a:rPr>
              <a:t>Interpret the mappings within Indonesian socio-cultural context.</a:t>
            </a:r>
            <a:endParaRPr lang="en-US" sz="1150" dirty="0"/>
          </a:p>
        </p:txBody>
      </p:sp>
      <p:sp>
        <p:nvSpPr>
          <p:cNvPr id="19" name="Text 17"/>
          <p:cNvSpPr/>
          <p:nvPr/>
        </p:nvSpPr>
        <p:spPr>
          <a:xfrm>
            <a:off x="8823960" y="3657600"/>
            <a:ext cx="274320" cy="548640"/>
          </a:xfrm>
          <a:prstGeom prst="rect">
            <a:avLst/>
          </a:prstGeom>
          <a:noFill/>
          <a:ln/>
        </p:spPr>
        <p:txBody>
          <a:bodyPr wrap="square" rtlCol="0" anchor="ctr"/>
          <a:lstStyle/>
          <a:p>
            <a:pPr marL="0" indent="0" algn="ctr">
              <a:buNone/>
            </a:pPr>
            <a:r>
              <a:rPr lang="en-US" sz="1800" b="1" dirty="0">
                <a:solidFill>
                  <a:srgbClr val="B8503F"/>
                </a:solidFill>
              </a:rPr>
              <a:t>→</a:t>
            </a:r>
            <a:endParaRPr lang="en-US" sz="1800" dirty="0"/>
          </a:p>
        </p:txBody>
      </p:sp>
      <p:sp>
        <p:nvSpPr>
          <p:cNvPr id="20" name="Shape 18"/>
          <p:cNvSpPr/>
          <p:nvPr/>
        </p:nvSpPr>
        <p:spPr>
          <a:xfrm>
            <a:off x="9052560" y="2286000"/>
            <a:ext cx="2606040" cy="3291840"/>
          </a:xfrm>
          <a:prstGeom prst="roundRect">
            <a:avLst>
              <a:gd name="adj" fmla="val 3509"/>
            </a:avLst>
          </a:prstGeom>
          <a:solidFill>
            <a:srgbClr val="FFFFFF"/>
          </a:solidFill>
          <a:ln/>
          <a:effectLst>
            <a:outerShdw blurRad="76200" dist="25400" dir="5400000" algn="bl" rotWithShape="0">
              <a:srgbClr val="3A2A22">
                <a:alpha val="15000"/>
              </a:srgbClr>
            </a:outerShdw>
          </a:effectLst>
        </p:spPr>
      </p:sp>
      <p:sp>
        <p:nvSpPr>
          <p:cNvPr id="21" name="Text 19"/>
          <p:cNvSpPr/>
          <p:nvPr/>
        </p:nvSpPr>
        <p:spPr>
          <a:xfrm>
            <a:off x="9235440" y="2468880"/>
            <a:ext cx="1371600" cy="640080"/>
          </a:xfrm>
          <a:prstGeom prst="rect">
            <a:avLst/>
          </a:prstGeom>
          <a:noFill/>
          <a:ln/>
        </p:spPr>
        <p:txBody>
          <a:bodyPr wrap="square" rtlCol="0" anchor="ctr"/>
          <a:lstStyle/>
          <a:p>
            <a:pPr marL="0" indent="0">
              <a:buNone/>
            </a:pPr>
            <a:r>
              <a:rPr lang="en-US" sz="3000" b="1" dirty="0">
                <a:solidFill>
                  <a:srgbClr val="8FA98B"/>
                </a:solidFill>
                <a:latin typeface="Cambria" pitchFamily="34" charset="0"/>
                <a:ea typeface="Cambria" pitchFamily="34" charset="-122"/>
                <a:cs typeface="Cambria" pitchFamily="34" charset="-120"/>
              </a:rPr>
              <a:t>04</a:t>
            </a:r>
            <a:endParaRPr lang="en-US" sz="3000" dirty="0"/>
          </a:p>
        </p:txBody>
      </p:sp>
      <p:sp>
        <p:nvSpPr>
          <p:cNvPr id="22" name="Text 20"/>
          <p:cNvSpPr/>
          <p:nvPr/>
        </p:nvSpPr>
        <p:spPr>
          <a:xfrm>
            <a:off x="9235440" y="3200400"/>
            <a:ext cx="2240280" cy="457200"/>
          </a:xfrm>
          <a:prstGeom prst="rect">
            <a:avLst/>
          </a:prstGeom>
          <a:noFill/>
          <a:ln/>
        </p:spPr>
        <p:txBody>
          <a:bodyPr wrap="square" rtlCol="0" anchor="ctr"/>
          <a:lstStyle/>
          <a:p>
            <a:pPr marL="0" indent="0">
              <a:buNone/>
            </a:pPr>
            <a:r>
              <a:rPr lang="en-US" sz="1500" b="1" dirty="0">
                <a:solidFill>
                  <a:srgbClr val="7A3226"/>
                </a:solidFill>
                <a:latin typeface="Cambria" pitchFamily="34" charset="0"/>
                <a:ea typeface="Cambria" pitchFamily="34" charset="-122"/>
                <a:cs typeface="Cambria" pitchFamily="34" charset="-120"/>
              </a:rPr>
              <a:t>Connect</a:t>
            </a:r>
            <a:endParaRPr lang="en-US" sz="1500" dirty="0"/>
          </a:p>
        </p:txBody>
      </p:sp>
      <p:sp>
        <p:nvSpPr>
          <p:cNvPr id="23" name="Text 21"/>
          <p:cNvSpPr/>
          <p:nvPr/>
        </p:nvSpPr>
        <p:spPr>
          <a:xfrm>
            <a:off x="9235440" y="3703320"/>
            <a:ext cx="2240280" cy="1645920"/>
          </a:xfrm>
          <a:prstGeom prst="rect">
            <a:avLst/>
          </a:prstGeom>
          <a:noFill/>
          <a:ln/>
        </p:spPr>
        <p:txBody>
          <a:bodyPr wrap="square" rtlCol="0" anchor="t"/>
          <a:lstStyle/>
          <a:p>
            <a:pPr marL="0" indent="0">
              <a:lnSpc>
                <a:spcPct val="120000"/>
              </a:lnSpc>
              <a:buNone/>
            </a:pPr>
            <a:r>
              <a:rPr lang="en-US" sz="1150" dirty="0">
                <a:solidFill>
                  <a:srgbClr val="3A2A22"/>
                </a:solidFill>
                <a:latin typeface="Calibri" pitchFamily="34" charset="0"/>
                <a:ea typeface="Calibri" pitchFamily="34" charset="-122"/>
                <a:cs typeface="Calibri" pitchFamily="34" charset="-120"/>
              </a:rPr>
              <a:t>Relate findings to migrant identity and cultural representation.</a:t>
            </a:r>
            <a:endParaRPr lang="en-US" sz="1150" dirty="0"/>
          </a:p>
        </p:txBody>
      </p:sp>
      <p:sp>
        <p:nvSpPr>
          <p:cNvPr id="25" name="Text 23"/>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7A3226"/>
                </a:solidFill>
                <a:latin typeface="Calibri" pitchFamily="34" charset="0"/>
                <a:ea typeface="Calibri" pitchFamily="34" charset="-122"/>
                <a:cs typeface="Calibri" pitchFamily="34" charset="-120"/>
              </a:rPr>
              <a:t>5</a:t>
            </a:r>
            <a:endParaRPr lang="en-US" sz="9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7A3226"/>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D9A441"/>
                </a:solidFill>
                <a:latin typeface="Calibri" pitchFamily="34" charset="0"/>
                <a:ea typeface="Calibri" pitchFamily="34" charset="-122"/>
                <a:cs typeface="Calibri" pitchFamily="34" charset="-120"/>
              </a:rPr>
              <a:t>THE DATA SOURCE</a:t>
            </a:r>
            <a:endParaRPr lang="en-US" sz="1300" dirty="0"/>
          </a:p>
        </p:txBody>
      </p:sp>
      <p:sp>
        <p:nvSpPr>
          <p:cNvPr id="3" name="Text 1"/>
          <p:cNvSpPr/>
          <p:nvPr/>
        </p:nvSpPr>
        <p:spPr>
          <a:xfrm>
            <a:off x="548640" y="777240"/>
            <a:ext cx="10058400" cy="64008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“Sesi Potret” by Enau</a:t>
            </a:r>
            <a:endParaRPr lang="en-US" sz="2800" dirty="0"/>
          </a:p>
        </p:txBody>
      </p:sp>
      <p:sp>
        <p:nvSpPr>
          <p:cNvPr id="4" name="Shape 2"/>
          <p:cNvSpPr/>
          <p:nvPr/>
        </p:nvSpPr>
        <p:spPr>
          <a:xfrm>
            <a:off x="548640" y="1737360"/>
            <a:ext cx="6400800" cy="3840480"/>
          </a:xfrm>
          <a:prstGeom prst="roundRect">
            <a:avLst>
              <a:gd name="adj" fmla="val 2857"/>
            </a:avLst>
          </a:prstGeom>
          <a:solidFill>
            <a:srgbClr val="FBF6EF"/>
          </a:solidFill>
          <a:ln/>
        </p:spPr>
      </p:sp>
      <p:sp>
        <p:nvSpPr>
          <p:cNvPr id="5" name="Text 3"/>
          <p:cNvSpPr/>
          <p:nvPr/>
        </p:nvSpPr>
        <p:spPr>
          <a:xfrm>
            <a:off x="868680" y="1965960"/>
            <a:ext cx="5760720" cy="365760"/>
          </a:xfrm>
          <a:prstGeom prst="rect">
            <a:avLst/>
          </a:prstGeom>
          <a:noFill/>
          <a:ln/>
        </p:spPr>
        <p:txBody>
          <a:bodyPr wrap="square" rtlCol="0" anchor="ctr"/>
          <a:lstStyle/>
          <a:p>
            <a:pPr marL="0" indent="0">
              <a:buNone/>
            </a:pPr>
            <a:r>
              <a:rPr lang="en-US" sz="1500" b="1" dirty="0">
                <a:solidFill>
                  <a:srgbClr val="7A3226"/>
                </a:solidFill>
                <a:latin typeface="Cambria" pitchFamily="34" charset="0"/>
                <a:ea typeface="Cambria" pitchFamily="34" charset="-122"/>
                <a:cs typeface="Cambria" pitchFamily="34" charset="-120"/>
              </a:rPr>
              <a:t>Why this song?</a:t>
            </a:r>
            <a:endParaRPr lang="en-US" sz="1500" dirty="0"/>
          </a:p>
        </p:txBody>
      </p:sp>
      <p:sp>
        <p:nvSpPr>
          <p:cNvPr id="6" name="Text 4"/>
          <p:cNvSpPr/>
          <p:nvPr/>
        </p:nvSpPr>
        <p:spPr>
          <a:xfrm>
            <a:off x="868680" y="2423160"/>
            <a:ext cx="5760720" cy="3017520"/>
          </a:xfrm>
          <a:prstGeom prst="rect">
            <a:avLst/>
          </a:prstGeom>
          <a:noFill/>
          <a:ln/>
        </p:spPr>
        <p:txBody>
          <a:bodyPr wrap="square" rtlCol="0" anchor="t"/>
          <a:lstStyle/>
          <a:p>
            <a:pPr marL="342900" indent="-342900">
              <a:lnSpc>
                <a:spcPct val="130000"/>
              </a:lnSpc>
              <a:spcAft>
                <a:spcPts val="1000"/>
              </a:spcAft>
              <a:buSzPct val="100000"/>
              <a:buChar char="•"/>
            </a:pPr>
            <a:r>
              <a:rPr lang="en-US" sz="1350" dirty="0">
                <a:solidFill>
                  <a:srgbClr val="3A2A22"/>
                </a:solidFill>
                <a:latin typeface="Calibri" pitchFamily="34" charset="0"/>
                <a:ea typeface="Calibri" pitchFamily="34" charset="-122"/>
                <a:cs typeface="Calibri" pitchFamily="34" charset="-120"/>
              </a:rPr>
              <a:t>Voices the experience of Indonesia's younger generation living under high social mobility.</a:t>
            </a:r>
            <a:endParaRPr lang="en-US" sz="1350" dirty="0"/>
          </a:p>
          <a:p>
            <a:pPr marL="342900" indent="-342900">
              <a:lnSpc>
                <a:spcPct val="130000"/>
              </a:lnSpc>
              <a:spcAft>
                <a:spcPts val="1000"/>
              </a:spcAft>
              <a:buSzPct val="100000"/>
              <a:buChar char="•"/>
            </a:pPr>
            <a:r>
              <a:rPr lang="en-US" sz="1350" dirty="0">
                <a:solidFill>
                  <a:srgbClr val="3A2A22"/>
                </a:solidFill>
                <a:latin typeface="Calibri" pitchFamily="34" charset="0"/>
                <a:ea typeface="Calibri" pitchFamily="34" charset="-122"/>
                <a:cs typeface="Calibri" pitchFamily="34" charset="-120"/>
              </a:rPr>
              <a:t>Narrates the emotional distance between an urban migrant and their family back home.</a:t>
            </a:r>
            <a:endParaRPr lang="en-US" sz="1350" dirty="0"/>
          </a:p>
          <a:p>
            <a:pPr marL="342900" indent="-342900">
              <a:lnSpc>
                <a:spcPct val="130000"/>
              </a:lnSpc>
              <a:spcAft>
                <a:spcPts val="1000"/>
              </a:spcAft>
              <a:buSzPct val="100000"/>
              <a:buChar char="•"/>
            </a:pPr>
            <a:r>
              <a:rPr lang="en-US" sz="1350" dirty="0">
                <a:solidFill>
                  <a:srgbClr val="3A2A22"/>
                </a:solidFill>
                <a:latin typeface="Calibri" pitchFamily="34" charset="0"/>
                <a:ea typeface="Calibri" pitchFamily="34" charset="-122"/>
                <a:cs typeface="Calibri" pitchFamily="34" charset="-120"/>
              </a:rPr>
              <a:t>Portrays the moment of parental loss and the struggle to accept death.</a:t>
            </a:r>
            <a:endParaRPr lang="en-US" sz="1350" dirty="0"/>
          </a:p>
          <a:p>
            <a:pPr marL="342900" indent="-342900">
              <a:lnSpc>
                <a:spcPct val="130000"/>
              </a:lnSpc>
              <a:spcAft>
                <a:spcPts val="1000"/>
              </a:spcAft>
              <a:buSzPct val="100000"/>
              <a:buChar char="•"/>
            </a:pPr>
            <a:r>
              <a:rPr lang="en-US" sz="1350" dirty="0">
                <a:solidFill>
                  <a:srgbClr val="3A2A22"/>
                </a:solidFill>
                <a:latin typeface="Calibri" pitchFamily="34" charset="0"/>
                <a:ea typeface="Calibri" pitchFamily="34" charset="-122"/>
                <a:cs typeface="Calibri" pitchFamily="34" charset="-120"/>
              </a:rPr>
              <a:t>Rich in figurative, metaphor-laden language </a:t>
            </a:r>
            <a:r>
              <a:rPr lang="en-US" sz="1350" dirty="0" smtClean="0">
                <a:solidFill>
                  <a:srgbClr val="3A2A22"/>
                </a:solidFill>
                <a:latin typeface="Calibri" pitchFamily="34" charset="0"/>
                <a:ea typeface="Calibri" pitchFamily="34" charset="-122"/>
                <a:cs typeface="Calibri" pitchFamily="34" charset="-120"/>
              </a:rPr>
              <a:t> </a:t>
            </a:r>
            <a:r>
              <a:rPr lang="en-US" sz="1350" dirty="0">
                <a:solidFill>
                  <a:srgbClr val="3A2A22"/>
                </a:solidFill>
                <a:latin typeface="Calibri" pitchFamily="34" charset="0"/>
                <a:ea typeface="Calibri" pitchFamily="34" charset="-122"/>
                <a:cs typeface="Calibri" pitchFamily="34" charset="-120"/>
              </a:rPr>
              <a:t>ideal data for cognitive sociolinguistic analysis.</a:t>
            </a:r>
            <a:endParaRPr lang="en-US" sz="1350" dirty="0"/>
          </a:p>
        </p:txBody>
      </p:sp>
      <p:sp>
        <p:nvSpPr>
          <p:cNvPr id="7" name="Shape 5"/>
          <p:cNvSpPr/>
          <p:nvPr/>
        </p:nvSpPr>
        <p:spPr>
          <a:xfrm>
            <a:off x="7269480" y="1828800"/>
            <a:ext cx="4343400" cy="685800"/>
          </a:xfrm>
          <a:prstGeom prst="roundRect">
            <a:avLst>
              <a:gd name="adj" fmla="val 49333"/>
            </a:avLst>
          </a:prstGeom>
          <a:solidFill>
            <a:srgbClr val="B8503F">
              <a:alpha val="90000"/>
            </a:srgbClr>
          </a:solidFill>
          <a:ln w="12700">
            <a:solidFill>
              <a:srgbClr val="D9A441"/>
            </a:solidFill>
            <a:prstDash val="solid"/>
          </a:ln>
        </p:spPr>
      </p:sp>
      <p:sp>
        <p:nvSpPr>
          <p:cNvPr id="8" name="Text 6"/>
          <p:cNvSpPr/>
          <p:nvPr/>
        </p:nvSpPr>
        <p:spPr>
          <a:xfrm>
            <a:off x="7269480" y="1828800"/>
            <a:ext cx="4343400" cy="685800"/>
          </a:xfrm>
          <a:prstGeom prst="rect">
            <a:avLst/>
          </a:prstGeom>
          <a:noFill/>
          <a:ln/>
        </p:spPr>
        <p:txBody>
          <a:bodyPr wrap="square"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Migration</a:t>
            </a:r>
            <a:endParaRPr lang="en-US" sz="1500" dirty="0"/>
          </a:p>
        </p:txBody>
      </p:sp>
      <p:sp>
        <p:nvSpPr>
          <p:cNvPr id="9" name="Shape 7"/>
          <p:cNvSpPr/>
          <p:nvPr/>
        </p:nvSpPr>
        <p:spPr>
          <a:xfrm>
            <a:off x="7269480" y="2743200"/>
            <a:ext cx="4343400" cy="685800"/>
          </a:xfrm>
          <a:prstGeom prst="roundRect">
            <a:avLst>
              <a:gd name="adj" fmla="val 49333"/>
            </a:avLst>
          </a:prstGeom>
          <a:solidFill>
            <a:srgbClr val="B8503F">
              <a:alpha val="90000"/>
            </a:srgbClr>
          </a:solidFill>
          <a:ln w="12700">
            <a:solidFill>
              <a:srgbClr val="D9A441"/>
            </a:solidFill>
            <a:prstDash val="solid"/>
          </a:ln>
        </p:spPr>
      </p:sp>
      <p:sp>
        <p:nvSpPr>
          <p:cNvPr id="10" name="Text 8"/>
          <p:cNvSpPr/>
          <p:nvPr/>
        </p:nvSpPr>
        <p:spPr>
          <a:xfrm>
            <a:off x="7269480" y="2743200"/>
            <a:ext cx="4343400" cy="685800"/>
          </a:xfrm>
          <a:prstGeom prst="rect">
            <a:avLst/>
          </a:prstGeom>
          <a:noFill/>
          <a:ln/>
        </p:spPr>
        <p:txBody>
          <a:bodyPr wrap="square"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Family</a:t>
            </a:r>
            <a:endParaRPr lang="en-US" sz="1500" dirty="0"/>
          </a:p>
        </p:txBody>
      </p:sp>
      <p:sp>
        <p:nvSpPr>
          <p:cNvPr id="11" name="Shape 9"/>
          <p:cNvSpPr/>
          <p:nvPr/>
        </p:nvSpPr>
        <p:spPr>
          <a:xfrm>
            <a:off x="7269480" y="3657600"/>
            <a:ext cx="4343400" cy="685800"/>
          </a:xfrm>
          <a:prstGeom prst="roundRect">
            <a:avLst>
              <a:gd name="adj" fmla="val 49333"/>
            </a:avLst>
          </a:prstGeom>
          <a:solidFill>
            <a:srgbClr val="B8503F">
              <a:alpha val="90000"/>
            </a:srgbClr>
          </a:solidFill>
          <a:ln w="12700">
            <a:solidFill>
              <a:srgbClr val="D9A441"/>
            </a:solidFill>
            <a:prstDash val="solid"/>
          </a:ln>
        </p:spPr>
      </p:sp>
      <p:sp>
        <p:nvSpPr>
          <p:cNvPr id="12" name="Text 10"/>
          <p:cNvSpPr/>
          <p:nvPr/>
        </p:nvSpPr>
        <p:spPr>
          <a:xfrm>
            <a:off x="7269480" y="3657600"/>
            <a:ext cx="4343400" cy="685800"/>
          </a:xfrm>
          <a:prstGeom prst="rect">
            <a:avLst/>
          </a:prstGeom>
          <a:noFill/>
          <a:ln/>
        </p:spPr>
        <p:txBody>
          <a:bodyPr wrap="square"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Parental Loss</a:t>
            </a:r>
            <a:endParaRPr lang="en-US" sz="1500" dirty="0"/>
          </a:p>
        </p:txBody>
      </p:sp>
      <p:sp>
        <p:nvSpPr>
          <p:cNvPr id="13" name="Shape 11"/>
          <p:cNvSpPr/>
          <p:nvPr/>
        </p:nvSpPr>
        <p:spPr>
          <a:xfrm>
            <a:off x="7269480" y="4572000"/>
            <a:ext cx="4343400" cy="685800"/>
          </a:xfrm>
          <a:prstGeom prst="roundRect">
            <a:avLst>
              <a:gd name="adj" fmla="val 49333"/>
            </a:avLst>
          </a:prstGeom>
          <a:solidFill>
            <a:srgbClr val="B8503F">
              <a:alpha val="90000"/>
            </a:srgbClr>
          </a:solidFill>
          <a:ln w="12700">
            <a:solidFill>
              <a:srgbClr val="D9A441"/>
            </a:solidFill>
            <a:prstDash val="solid"/>
          </a:ln>
        </p:spPr>
      </p:sp>
      <p:sp>
        <p:nvSpPr>
          <p:cNvPr id="14" name="Text 12"/>
          <p:cNvSpPr/>
          <p:nvPr/>
        </p:nvSpPr>
        <p:spPr>
          <a:xfrm>
            <a:off x="7269480" y="4572000"/>
            <a:ext cx="4343400" cy="685800"/>
          </a:xfrm>
          <a:prstGeom prst="rect">
            <a:avLst/>
          </a:prstGeom>
          <a:noFill/>
          <a:ln/>
        </p:spPr>
        <p:txBody>
          <a:bodyPr wrap="square"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Acceptance</a:t>
            </a:r>
            <a:endParaRPr lang="en-US" sz="1500" dirty="0"/>
          </a:p>
        </p:txBody>
      </p:sp>
      <p:sp>
        <p:nvSpPr>
          <p:cNvPr id="16" name="Text 14"/>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F4EDE4"/>
                </a:solidFill>
                <a:latin typeface="Calibri" pitchFamily="34" charset="0"/>
                <a:ea typeface="Calibri" pitchFamily="34" charset="-122"/>
                <a:cs typeface="Calibri" pitchFamily="34" charset="-120"/>
              </a:rPr>
              <a:t>6</a:t>
            </a:r>
            <a:endParaRPr lang="en-US" sz="9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EDE4"/>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B8503F"/>
                </a:solidFill>
                <a:latin typeface="Calibri" pitchFamily="34" charset="0"/>
                <a:ea typeface="Calibri" pitchFamily="34" charset="-122"/>
                <a:cs typeface="Calibri" pitchFamily="34" charset="-120"/>
              </a:rPr>
              <a:t>FINDINGS</a:t>
            </a:r>
            <a:endParaRPr lang="en-US" sz="1300" dirty="0"/>
          </a:p>
        </p:txBody>
      </p:sp>
      <p:sp>
        <p:nvSpPr>
          <p:cNvPr id="3" name="Text 1"/>
          <p:cNvSpPr/>
          <p:nvPr/>
        </p:nvSpPr>
        <p:spPr>
          <a:xfrm>
            <a:off x="548640" y="777240"/>
            <a:ext cx="10972800" cy="640080"/>
          </a:xfrm>
          <a:prstGeom prst="rect">
            <a:avLst/>
          </a:prstGeom>
          <a:noFill/>
          <a:ln/>
        </p:spPr>
        <p:txBody>
          <a:bodyPr wrap="square" rtlCol="0" anchor="ctr"/>
          <a:lstStyle/>
          <a:p>
            <a:pPr marL="0" indent="0">
              <a:buNone/>
            </a:pPr>
            <a:r>
              <a:rPr lang="en-US" sz="2700" b="1" dirty="0">
                <a:solidFill>
                  <a:srgbClr val="3A2A22"/>
                </a:solidFill>
                <a:latin typeface="Cambria" pitchFamily="34" charset="0"/>
                <a:ea typeface="Cambria" pitchFamily="34" charset="-122"/>
                <a:cs typeface="Cambria" pitchFamily="34" charset="-120"/>
              </a:rPr>
              <a:t>Three Metaphors Construct Migrant Identity</a:t>
            </a:r>
            <a:endParaRPr lang="en-US" sz="2700" dirty="0"/>
          </a:p>
        </p:txBody>
      </p:sp>
      <p:sp>
        <p:nvSpPr>
          <p:cNvPr id="4" name="Shape 2"/>
          <p:cNvSpPr/>
          <p:nvPr/>
        </p:nvSpPr>
        <p:spPr>
          <a:xfrm>
            <a:off x="548640" y="1965960"/>
            <a:ext cx="3520440" cy="3657600"/>
          </a:xfrm>
          <a:prstGeom prst="roundRect">
            <a:avLst>
              <a:gd name="adj" fmla="val 3117"/>
            </a:avLst>
          </a:prstGeom>
          <a:solidFill>
            <a:srgbClr val="7A3226"/>
          </a:solidFill>
          <a:ln/>
        </p:spPr>
      </p:sp>
      <p:sp>
        <p:nvSpPr>
          <p:cNvPr id="5" name="Text 3"/>
          <p:cNvSpPr/>
          <p:nvPr/>
        </p:nvSpPr>
        <p:spPr>
          <a:xfrm>
            <a:off x="777240" y="2286000"/>
            <a:ext cx="1371600" cy="640080"/>
          </a:xfrm>
          <a:prstGeom prst="rect">
            <a:avLst/>
          </a:prstGeom>
          <a:noFill/>
          <a:ln/>
        </p:spPr>
        <p:txBody>
          <a:bodyPr wrap="square" rtlCol="0" anchor="ctr"/>
          <a:lstStyle/>
          <a:p>
            <a:pPr marL="0" indent="0">
              <a:buNone/>
            </a:pPr>
            <a:r>
              <a:rPr lang="en-US" sz="2600" b="1" dirty="0">
                <a:solidFill>
                  <a:srgbClr val="D9A441"/>
                </a:solidFill>
                <a:latin typeface="Cambria" pitchFamily="34" charset="0"/>
                <a:ea typeface="Cambria" pitchFamily="34" charset="-122"/>
                <a:cs typeface="Cambria" pitchFamily="34" charset="-120"/>
              </a:rPr>
              <a:t>01</a:t>
            </a:r>
            <a:endParaRPr lang="en-US" sz="2600" dirty="0"/>
          </a:p>
        </p:txBody>
      </p:sp>
      <p:sp>
        <p:nvSpPr>
          <p:cNvPr id="6" name="Text 4"/>
          <p:cNvSpPr/>
          <p:nvPr/>
        </p:nvSpPr>
        <p:spPr>
          <a:xfrm>
            <a:off x="777240" y="3154680"/>
            <a:ext cx="3063240" cy="822960"/>
          </a:xfrm>
          <a:prstGeom prst="rect">
            <a:avLst/>
          </a:prstGeom>
          <a:noFill/>
          <a:ln/>
        </p:spPr>
        <p:txBody>
          <a:bodyPr wrap="square" rtlCol="0" anchor="t"/>
          <a:lstStyle/>
          <a:p>
            <a:pPr marL="0" indent="0">
              <a:buNone/>
            </a:pPr>
            <a:r>
              <a:rPr lang="en-US" sz="1900" b="1" dirty="0">
                <a:solidFill>
                  <a:srgbClr val="FFFFFF"/>
                </a:solidFill>
                <a:latin typeface="Cambria" pitchFamily="34" charset="0"/>
                <a:ea typeface="Cambria" pitchFamily="34" charset="-122"/>
                <a:cs typeface="Cambria" pitchFamily="34" charset="-120"/>
              </a:rPr>
              <a:t>Going Home First</a:t>
            </a:r>
            <a:endParaRPr lang="en-US" sz="1900" dirty="0"/>
          </a:p>
        </p:txBody>
      </p:sp>
      <p:sp>
        <p:nvSpPr>
          <p:cNvPr id="7" name="Text 5"/>
          <p:cNvSpPr/>
          <p:nvPr/>
        </p:nvSpPr>
        <p:spPr>
          <a:xfrm>
            <a:off x="777240" y="4114800"/>
            <a:ext cx="3063240" cy="1280160"/>
          </a:xfrm>
          <a:prstGeom prst="rect">
            <a:avLst/>
          </a:prstGeom>
          <a:noFill/>
          <a:ln/>
        </p:spPr>
        <p:txBody>
          <a:bodyPr wrap="square" rtlCol="0" anchor="t"/>
          <a:lstStyle/>
          <a:p>
            <a:pPr marL="0" indent="0">
              <a:lnSpc>
                <a:spcPct val="125000"/>
              </a:lnSpc>
              <a:buNone/>
            </a:pPr>
            <a:r>
              <a:rPr lang="en-US" sz="1300" i="1" dirty="0">
                <a:solidFill>
                  <a:srgbClr val="F4EDE4"/>
                </a:solidFill>
                <a:latin typeface="Calibri" pitchFamily="34" charset="0"/>
                <a:ea typeface="Calibri" pitchFamily="34" charset="-122"/>
                <a:cs typeface="Calibri" pitchFamily="34" charset="-120"/>
              </a:rPr>
              <a:t>signifies DEATH</a:t>
            </a:r>
            <a:endParaRPr lang="en-US" sz="1300" dirty="0"/>
          </a:p>
        </p:txBody>
      </p:sp>
      <p:sp>
        <p:nvSpPr>
          <p:cNvPr id="8" name="Shape 6"/>
          <p:cNvSpPr/>
          <p:nvPr/>
        </p:nvSpPr>
        <p:spPr>
          <a:xfrm>
            <a:off x="4343400" y="1965960"/>
            <a:ext cx="3520440" cy="3657600"/>
          </a:xfrm>
          <a:prstGeom prst="roundRect">
            <a:avLst>
              <a:gd name="adj" fmla="val 3117"/>
            </a:avLst>
          </a:prstGeom>
          <a:solidFill>
            <a:srgbClr val="7A3226"/>
          </a:solidFill>
          <a:ln/>
        </p:spPr>
      </p:sp>
      <p:sp>
        <p:nvSpPr>
          <p:cNvPr id="9" name="Text 7"/>
          <p:cNvSpPr/>
          <p:nvPr/>
        </p:nvSpPr>
        <p:spPr>
          <a:xfrm>
            <a:off x="4572000" y="2286000"/>
            <a:ext cx="1371600" cy="640080"/>
          </a:xfrm>
          <a:prstGeom prst="rect">
            <a:avLst/>
          </a:prstGeom>
          <a:noFill/>
          <a:ln/>
        </p:spPr>
        <p:txBody>
          <a:bodyPr wrap="square" rtlCol="0" anchor="ctr"/>
          <a:lstStyle/>
          <a:p>
            <a:pPr marL="0" indent="0">
              <a:buNone/>
            </a:pPr>
            <a:r>
              <a:rPr lang="en-US" sz="2600" b="1" dirty="0">
                <a:solidFill>
                  <a:srgbClr val="D9A441"/>
                </a:solidFill>
                <a:latin typeface="Cambria" pitchFamily="34" charset="0"/>
                <a:ea typeface="Cambria" pitchFamily="34" charset="-122"/>
                <a:cs typeface="Cambria" pitchFamily="34" charset="-120"/>
              </a:rPr>
              <a:t>02</a:t>
            </a:r>
            <a:endParaRPr lang="en-US" sz="2600" dirty="0"/>
          </a:p>
        </p:txBody>
      </p:sp>
      <p:sp>
        <p:nvSpPr>
          <p:cNvPr id="10" name="Text 8"/>
          <p:cNvSpPr/>
          <p:nvPr/>
        </p:nvSpPr>
        <p:spPr>
          <a:xfrm>
            <a:off x="4572000" y="3154680"/>
            <a:ext cx="3063240" cy="822960"/>
          </a:xfrm>
          <a:prstGeom prst="rect">
            <a:avLst/>
          </a:prstGeom>
          <a:noFill/>
          <a:ln/>
        </p:spPr>
        <p:txBody>
          <a:bodyPr wrap="square" rtlCol="0" anchor="t"/>
          <a:lstStyle/>
          <a:p>
            <a:pPr marL="0" indent="0">
              <a:buNone/>
            </a:pPr>
            <a:r>
              <a:rPr lang="en-US" sz="1900" b="1" dirty="0">
                <a:solidFill>
                  <a:srgbClr val="FFFFFF"/>
                </a:solidFill>
                <a:latin typeface="Cambria" pitchFamily="34" charset="0"/>
                <a:ea typeface="Cambria" pitchFamily="34" charset="-122"/>
                <a:cs typeface="Cambria" pitchFamily="34" charset="-120"/>
              </a:rPr>
              <a:t>A New Home</a:t>
            </a:r>
            <a:endParaRPr lang="en-US" sz="1900" dirty="0"/>
          </a:p>
        </p:txBody>
      </p:sp>
      <p:sp>
        <p:nvSpPr>
          <p:cNvPr id="11" name="Text 9"/>
          <p:cNvSpPr/>
          <p:nvPr/>
        </p:nvSpPr>
        <p:spPr>
          <a:xfrm>
            <a:off x="4572000" y="4114800"/>
            <a:ext cx="3063240" cy="1280160"/>
          </a:xfrm>
          <a:prstGeom prst="rect">
            <a:avLst/>
          </a:prstGeom>
          <a:noFill/>
          <a:ln/>
        </p:spPr>
        <p:txBody>
          <a:bodyPr wrap="square" rtlCol="0" anchor="t"/>
          <a:lstStyle/>
          <a:p>
            <a:pPr marL="0" indent="0">
              <a:lnSpc>
                <a:spcPct val="125000"/>
              </a:lnSpc>
              <a:buNone/>
            </a:pPr>
            <a:r>
              <a:rPr lang="en-US" sz="1300" i="1" dirty="0">
                <a:solidFill>
                  <a:srgbClr val="F4EDE4"/>
                </a:solidFill>
                <a:latin typeface="Calibri" pitchFamily="34" charset="0"/>
                <a:ea typeface="Calibri" pitchFamily="34" charset="-122"/>
                <a:cs typeface="Calibri" pitchFamily="34" charset="-120"/>
              </a:rPr>
              <a:t>signifies THE GRAVE</a:t>
            </a:r>
            <a:endParaRPr lang="en-US" sz="1300" dirty="0"/>
          </a:p>
        </p:txBody>
      </p:sp>
      <p:sp>
        <p:nvSpPr>
          <p:cNvPr id="12" name="Shape 10"/>
          <p:cNvSpPr/>
          <p:nvPr/>
        </p:nvSpPr>
        <p:spPr>
          <a:xfrm>
            <a:off x="8138160" y="1965960"/>
            <a:ext cx="3520440" cy="3657600"/>
          </a:xfrm>
          <a:prstGeom prst="roundRect">
            <a:avLst>
              <a:gd name="adj" fmla="val 3117"/>
            </a:avLst>
          </a:prstGeom>
          <a:solidFill>
            <a:srgbClr val="7A3226"/>
          </a:solidFill>
          <a:ln/>
        </p:spPr>
      </p:sp>
      <p:sp>
        <p:nvSpPr>
          <p:cNvPr id="13" name="Text 11"/>
          <p:cNvSpPr/>
          <p:nvPr/>
        </p:nvSpPr>
        <p:spPr>
          <a:xfrm>
            <a:off x="8366760" y="2286000"/>
            <a:ext cx="1371600" cy="640080"/>
          </a:xfrm>
          <a:prstGeom prst="rect">
            <a:avLst/>
          </a:prstGeom>
          <a:noFill/>
          <a:ln/>
        </p:spPr>
        <p:txBody>
          <a:bodyPr wrap="square" rtlCol="0" anchor="ctr"/>
          <a:lstStyle/>
          <a:p>
            <a:pPr marL="0" indent="0">
              <a:buNone/>
            </a:pPr>
            <a:r>
              <a:rPr lang="en-US" sz="2600" b="1" dirty="0">
                <a:solidFill>
                  <a:srgbClr val="D9A441"/>
                </a:solidFill>
                <a:latin typeface="Cambria" pitchFamily="34" charset="0"/>
                <a:ea typeface="Cambria" pitchFamily="34" charset="-122"/>
                <a:cs typeface="Cambria" pitchFamily="34" charset="-120"/>
              </a:rPr>
              <a:t>03</a:t>
            </a:r>
            <a:endParaRPr lang="en-US" sz="2600" dirty="0"/>
          </a:p>
        </p:txBody>
      </p:sp>
      <p:sp>
        <p:nvSpPr>
          <p:cNvPr id="14" name="Text 12"/>
          <p:cNvSpPr/>
          <p:nvPr/>
        </p:nvSpPr>
        <p:spPr>
          <a:xfrm>
            <a:off x="8366760" y="3154680"/>
            <a:ext cx="3063240" cy="822960"/>
          </a:xfrm>
          <a:prstGeom prst="rect">
            <a:avLst/>
          </a:prstGeom>
          <a:noFill/>
          <a:ln/>
        </p:spPr>
        <p:txBody>
          <a:bodyPr wrap="square" rtlCol="0" anchor="t"/>
          <a:lstStyle/>
          <a:p>
            <a:pPr marL="0" indent="0">
              <a:buNone/>
            </a:pPr>
            <a:r>
              <a:rPr lang="en-US" sz="1900" b="1" dirty="0">
                <a:solidFill>
                  <a:srgbClr val="FFFFFF"/>
                </a:solidFill>
                <a:latin typeface="Cambria" pitchFamily="34" charset="0"/>
                <a:ea typeface="Cambria" pitchFamily="34" charset="-122"/>
                <a:cs typeface="Cambria" pitchFamily="34" charset="-120"/>
              </a:rPr>
              <a:t>Acceptance Is a Skill</a:t>
            </a:r>
            <a:endParaRPr lang="en-US" sz="1900" dirty="0"/>
          </a:p>
        </p:txBody>
      </p:sp>
      <p:sp>
        <p:nvSpPr>
          <p:cNvPr id="15" name="Text 13"/>
          <p:cNvSpPr/>
          <p:nvPr/>
        </p:nvSpPr>
        <p:spPr>
          <a:xfrm>
            <a:off x="8366760" y="4114800"/>
            <a:ext cx="3063240" cy="1280160"/>
          </a:xfrm>
          <a:prstGeom prst="rect">
            <a:avLst/>
          </a:prstGeom>
          <a:noFill/>
          <a:ln/>
        </p:spPr>
        <p:txBody>
          <a:bodyPr wrap="square" rtlCol="0" anchor="t"/>
          <a:lstStyle/>
          <a:p>
            <a:pPr marL="0" indent="0">
              <a:lnSpc>
                <a:spcPct val="125000"/>
              </a:lnSpc>
              <a:buNone/>
            </a:pPr>
            <a:r>
              <a:rPr lang="en-US" sz="1300" i="1" dirty="0">
                <a:solidFill>
                  <a:srgbClr val="F4EDE4"/>
                </a:solidFill>
                <a:latin typeface="Calibri" pitchFamily="34" charset="0"/>
                <a:ea typeface="Calibri" pitchFamily="34" charset="-122"/>
                <a:cs typeface="Calibri" pitchFamily="34" charset="-120"/>
              </a:rPr>
              <a:t>sincere emotional &amp; spiritual process</a:t>
            </a:r>
            <a:endParaRPr lang="en-US" sz="1300" dirty="0"/>
          </a:p>
        </p:txBody>
      </p:sp>
      <p:sp>
        <p:nvSpPr>
          <p:cNvPr id="17" name="Text 15"/>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7A3226"/>
                </a:solidFill>
                <a:latin typeface="Calibri" pitchFamily="34" charset="0"/>
                <a:ea typeface="Calibri" pitchFamily="34" charset="-122"/>
                <a:cs typeface="Calibri" pitchFamily="34" charset="-120"/>
              </a:rPr>
              <a:t>7</a:t>
            </a:r>
            <a:endParaRPr lang="en-US" sz="9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EDE4"/>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B8503F"/>
                </a:solidFill>
                <a:latin typeface="Calibri" pitchFamily="34" charset="0"/>
                <a:ea typeface="Calibri" pitchFamily="34" charset="-122"/>
                <a:cs typeface="Calibri" pitchFamily="34" charset="-120"/>
              </a:rPr>
              <a:t>FINDING 1 OF 3</a:t>
            </a:r>
            <a:endParaRPr lang="en-US" sz="1300" dirty="0"/>
          </a:p>
        </p:txBody>
      </p:sp>
      <p:sp>
        <p:nvSpPr>
          <p:cNvPr id="3" name="Text 1"/>
          <p:cNvSpPr/>
          <p:nvPr/>
        </p:nvSpPr>
        <p:spPr>
          <a:xfrm>
            <a:off x="548640" y="777240"/>
            <a:ext cx="10058400" cy="640080"/>
          </a:xfrm>
          <a:prstGeom prst="rect">
            <a:avLst/>
          </a:prstGeom>
          <a:noFill/>
          <a:ln/>
        </p:spPr>
        <p:txBody>
          <a:bodyPr wrap="square" rtlCol="0" anchor="ctr"/>
          <a:lstStyle/>
          <a:p>
            <a:pPr marL="0" indent="0">
              <a:buNone/>
            </a:pPr>
            <a:r>
              <a:rPr lang="en-US" sz="2800" b="1" dirty="0">
                <a:solidFill>
                  <a:srgbClr val="3A2A22"/>
                </a:solidFill>
                <a:latin typeface="Cambria" pitchFamily="34" charset="0"/>
                <a:ea typeface="Cambria" pitchFamily="34" charset="-122"/>
                <a:cs typeface="Cambria" pitchFamily="34" charset="-120"/>
              </a:rPr>
              <a:t>“Going Home First”</a:t>
            </a:r>
            <a:endParaRPr lang="en-US" sz="2800" dirty="0"/>
          </a:p>
        </p:txBody>
      </p:sp>
      <p:sp>
        <p:nvSpPr>
          <p:cNvPr id="4" name="Shape 2"/>
          <p:cNvSpPr/>
          <p:nvPr/>
        </p:nvSpPr>
        <p:spPr>
          <a:xfrm>
            <a:off x="548640" y="1874520"/>
            <a:ext cx="4206240" cy="1463040"/>
          </a:xfrm>
          <a:prstGeom prst="roundRect">
            <a:avLst>
              <a:gd name="adj" fmla="val 6250"/>
            </a:avLst>
          </a:prstGeom>
          <a:solidFill>
            <a:srgbClr val="8FA98B">
              <a:alpha val="85000"/>
            </a:srgbClr>
          </a:solidFill>
          <a:ln/>
        </p:spPr>
      </p:sp>
      <p:sp>
        <p:nvSpPr>
          <p:cNvPr id="5" name="Text 3"/>
          <p:cNvSpPr/>
          <p:nvPr/>
        </p:nvSpPr>
        <p:spPr>
          <a:xfrm>
            <a:off x="777240" y="2011680"/>
            <a:ext cx="3657600" cy="274320"/>
          </a:xfrm>
          <a:prstGeom prst="rect">
            <a:avLst/>
          </a:prstGeom>
          <a:noFill/>
          <a:ln/>
        </p:spPr>
        <p:txBody>
          <a:bodyPr wrap="square" rtlCol="0" anchor="ctr"/>
          <a:lstStyle/>
          <a:p>
            <a:pPr marL="0" indent="0">
              <a:buNone/>
            </a:pPr>
            <a:r>
              <a:rPr lang="en-US" sz="1100" b="1" kern="0" spc="100" dirty="0">
                <a:solidFill>
                  <a:srgbClr val="5C7A57"/>
                </a:solidFill>
                <a:latin typeface="Calibri" pitchFamily="34" charset="0"/>
                <a:ea typeface="Calibri" pitchFamily="34" charset="-122"/>
                <a:cs typeface="Calibri" pitchFamily="34" charset="-120"/>
              </a:rPr>
              <a:t>SOURCE DOMAIN</a:t>
            </a:r>
            <a:endParaRPr lang="en-US" sz="1100" dirty="0"/>
          </a:p>
        </p:txBody>
      </p:sp>
      <p:sp>
        <p:nvSpPr>
          <p:cNvPr id="6" name="Text 4"/>
          <p:cNvSpPr/>
          <p:nvPr/>
        </p:nvSpPr>
        <p:spPr>
          <a:xfrm>
            <a:off x="777240" y="2331720"/>
            <a:ext cx="3749040" cy="822960"/>
          </a:xfrm>
          <a:prstGeom prst="rect">
            <a:avLst/>
          </a:prstGeom>
          <a:noFill/>
          <a:ln/>
        </p:spPr>
        <p:txBody>
          <a:bodyPr wrap="square" rtlCol="0" anchor="t"/>
          <a:lstStyle/>
          <a:p>
            <a:pPr marL="0" indent="0">
              <a:buNone/>
            </a:pPr>
            <a:r>
              <a:rPr lang="en-US" sz="1800" b="1" dirty="0">
                <a:solidFill>
                  <a:srgbClr val="3A2A22"/>
                </a:solidFill>
                <a:latin typeface="Cambria" pitchFamily="34" charset="0"/>
                <a:ea typeface="Cambria" pitchFamily="34" charset="-122"/>
                <a:cs typeface="Cambria" pitchFamily="34" charset="-120"/>
              </a:rPr>
              <a:t>Journey / Returning Home</a:t>
            </a:r>
            <a:endParaRPr lang="en-US" sz="1800" dirty="0"/>
          </a:p>
        </p:txBody>
      </p:sp>
      <p:sp>
        <p:nvSpPr>
          <p:cNvPr id="7" name="Text 5"/>
          <p:cNvSpPr/>
          <p:nvPr/>
        </p:nvSpPr>
        <p:spPr>
          <a:xfrm>
            <a:off x="4892040" y="2286000"/>
            <a:ext cx="640080" cy="640080"/>
          </a:xfrm>
          <a:prstGeom prst="rect">
            <a:avLst/>
          </a:prstGeom>
          <a:noFill/>
          <a:ln/>
        </p:spPr>
        <p:txBody>
          <a:bodyPr wrap="square" rtlCol="0" anchor="ctr"/>
          <a:lstStyle/>
          <a:p>
            <a:pPr marL="0" indent="0" algn="ctr">
              <a:buNone/>
            </a:pPr>
            <a:r>
              <a:rPr lang="en-US" sz="2600" b="1" dirty="0">
                <a:solidFill>
                  <a:srgbClr val="B8503F"/>
                </a:solidFill>
              </a:rPr>
              <a:t>→</a:t>
            </a:r>
            <a:endParaRPr lang="en-US" sz="2600" dirty="0"/>
          </a:p>
        </p:txBody>
      </p:sp>
      <p:sp>
        <p:nvSpPr>
          <p:cNvPr id="8" name="Shape 6"/>
          <p:cNvSpPr/>
          <p:nvPr/>
        </p:nvSpPr>
        <p:spPr>
          <a:xfrm>
            <a:off x="5623560" y="1874520"/>
            <a:ext cx="4206240" cy="1463040"/>
          </a:xfrm>
          <a:prstGeom prst="roundRect">
            <a:avLst>
              <a:gd name="adj" fmla="val 6250"/>
            </a:avLst>
          </a:prstGeom>
          <a:solidFill>
            <a:srgbClr val="B8503F">
              <a:alpha val="85000"/>
            </a:srgbClr>
          </a:solidFill>
          <a:ln/>
        </p:spPr>
      </p:sp>
      <p:sp>
        <p:nvSpPr>
          <p:cNvPr id="9" name="Text 7"/>
          <p:cNvSpPr/>
          <p:nvPr/>
        </p:nvSpPr>
        <p:spPr>
          <a:xfrm>
            <a:off x="5852160" y="2011680"/>
            <a:ext cx="3657600" cy="274320"/>
          </a:xfrm>
          <a:prstGeom prst="rect">
            <a:avLst/>
          </a:prstGeom>
          <a:noFill/>
          <a:ln/>
        </p:spPr>
        <p:txBody>
          <a:bodyPr wrap="square" rtlCol="0" anchor="ctr"/>
          <a:lstStyle/>
          <a:p>
            <a:pPr marL="0" indent="0">
              <a:buNone/>
            </a:pPr>
            <a:r>
              <a:rPr lang="en-US" sz="1100" b="1" kern="0" spc="100" dirty="0">
                <a:solidFill>
                  <a:srgbClr val="7A3226"/>
                </a:solidFill>
                <a:latin typeface="Calibri" pitchFamily="34" charset="0"/>
                <a:ea typeface="Calibri" pitchFamily="34" charset="-122"/>
                <a:cs typeface="Calibri" pitchFamily="34" charset="-120"/>
              </a:rPr>
              <a:t>TARGET DOMAIN</a:t>
            </a:r>
            <a:endParaRPr lang="en-US" sz="1100" dirty="0"/>
          </a:p>
        </p:txBody>
      </p:sp>
      <p:sp>
        <p:nvSpPr>
          <p:cNvPr id="10" name="Text 8"/>
          <p:cNvSpPr/>
          <p:nvPr/>
        </p:nvSpPr>
        <p:spPr>
          <a:xfrm>
            <a:off x="5852160" y="2331720"/>
            <a:ext cx="3749040" cy="822960"/>
          </a:xfrm>
          <a:prstGeom prst="rect">
            <a:avLst/>
          </a:prstGeom>
          <a:noFill/>
          <a:ln/>
        </p:spPr>
        <p:txBody>
          <a:bodyPr wrap="square" rtlCol="0" anchor="t"/>
          <a:lstStyle/>
          <a:p>
            <a:pPr marL="0" indent="0">
              <a:buNone/>
            </a:pPr>
            <a:r>
              <a:rPr lang="en-US" sz="1800" b="1" dirty="0">
                <a:solidFill>
                  <a:srgbClr val="3A2A22"/>
                </a:solidFill>
                <a:latin typeface="Cambria" pitchFamily="34" charset="0"/>
                <a:ea typeface="Cambria" pitchFamily="34" charset="-122"/>
                <a:cs typeface="Cambria" pitchFamily="34" charset="-120"/>
              </a:rPr>
              <a:t>Death</a:t>
            </a:r>
            <a:endParaRPr lang="en-US" sz="1800" dirty="0"/>
          </a:p>
        </p:txBody>
      </p:sp>
      <p:sp>
        <p:nvSpPr>
          <p:cNvPr id="11" name="Shape 9"/>
          <p:cNvSpPr/>
          <p:nvPr/>
        </p:nvSpPr>
        <p:spPr>
          <a:xfrm>
            <a:off x="548640" y="3611880"/>
            <a:ext cx="9281160" cy="2011680"/>
          </a:xfrm>
          <a:prstGeom prst="roundRect">
            <a:avLst>
              <a:gd name="adj" fmla="val 4545"/>
            </a:avLst>
          </a:prstGeom>
          <a:solidFill>
            <a:srgbClr val="FFFFFF"/>
          </a:solidFill>
          <a:ln w="12700">
            <a:solidFill>
              <a:srgbClr val="B8503F"/>
            </a:solidFill>
            <a:prstDash val="solid"/>
          </a:ln>
        </p:spPr>
      </p:sp>
      <p:sp>
        <p:nvSpPr>
          <p:cNvPr id="12" name="Text 10"/>
          <p:cNvSpPr/>
          <p:nvPr/>
        </p:nvSpPr>
        <p:spPr>
          <a:xfrm>
            <a:off x="822960" y="3794760"/>
            <a:ext cx="8686800" cy="320040"/>
          </a:xfrm>
          <a:prstGeom prst="rect">
            <a:avLst/>
          </a:prstGeom>
          <a:noFill/>
          <a:ln/>
        </p:spPr>
        <p:txBody>
          <a:bodyPr wrap="square" rtlCol="0" anchor="ctr"/>
          <a:lstStyle/>
          <a:p>
            <a:pPr marL="0" indent="0">
              <a:buNone/>
            </a:pPr>
            <a:r>
              <a:rPr lang="en-US" sz="1400" b="1" dirty="0">
                <a:solidFill>
                  <a:srgbClr val="7A3226"/>
                </a:solidFill>
                <a:latin typeface="Cambria" pitchFamily="34" charset="0"/>
                <a:ea typeface="Cambria" pitchFamily="34" charset="-122"/>
                <a:cs typeface="Cambria" pitchFamily="34" charset="-120"/>
              </a:rPr>
              <a:t>Interpretation</a:t>
            </a:r>
            <a:endParaRPr lang="en-US" sz="1400" dirty="0"/>
          </a:p>
        </p:txBody>
      </p:sp>
      <p:sp>
        <p:nvSpPr>
          <p:cNvPr id="13" name="Text 11"/>
          <p:cNvSpPr/>
          <p:nvPr/>
        </p:nvSpPr>
        <p:spPr>
          <a:xfrm>
            <a:off x="822960" y="4160520"/>
            <a:ext cx="8686800" cy="1371600"/>
          </a:xfrm>
          <a:prstGeom prst="rect">
            <a:avLst/>
          </a:prstGeom>
          <a:noFill/>
          <a:ln/>
        </p:spPr>
        <p:txBody>
          <a:bodyPr wrap="square" rtlCol="0" anchor="t"/>
          <a:lstStyle/>
          <a:p>
            <a:pPr marL="0" indent="0">
              <a:lnSpc>
                <a:spcPct val="130000"/>
              </a:lnSpc>
              <a:buNone/>
            </a:pPr>
            <a:r>
              <a:rPr lang="en-US" sz="1350" dirty="0">
                <a:solidFill>
                  <a:srgbClr val="3A2A22"/>
                </a:solidFill>
                <a:latin typeface="Calibri" pitchFamily="34" charset="0"/>
                <a:ea typeface="Calibri" pitchFamily="34" charset="-122"/>
                <a:cs typeface="Calibri" pitchFamily="34" charset="-120"/>
              </a:rPr>
              <a:t>Death is reframed as an ordinary journey </a:t>
            </a:r>
            <a:r>
              <a:rPr lang="en-US" sz="1350" dirty="0" smtClean="0">
                <a:solidFill>
                  <a:srgbClr val="3A2A22"/>
                </a:solidFill>
                <a:latin typeface="Calibri" pitchFamily="34" charset="0"/>
                <a:ea typeface="Calibri" pitchFamily="34" charset="-122"/>
                <a:cs typeface="Calibri" pitchFamily="34" charset="-120"/>
              </a:rPr>
              <a:t> </a:t>
            </a:r>
            <a:r>
              <a:rPr lang="en-US" sz="1350" dirty="0">
                <a:solidFill>
                  <a:srgbClr val="3A2A22"/>
                </a:solidFill>
                <a:latin typeface="Calibri" pitchFamily="34" charset="0"/>
                <a:ea typeface="Calibri" pitchFamily="34" charset="-122"/>
                <a:cs typeface="Calibri" pitchFamily="34" charset="-120"/>
              </a:rPr>
              <a:t>“going home first” </a:t>
            </a:r>
            <a:r>
              <a:rPr lang="en-US" sz="1350" dirty="0" smtClean="0">
                <a:solidFill>
                  <a:srgbClr val="3A2A22"/>
                </a:solidFill>
                <a:latin typeface="Calibri" pitchFamily="34" charset="0"/>
                <a:ea typeface="Calibri" pitchFamily="34" charset="-122"/>
                <a:cs typeface="Calibri" pitchFamily="34" charset="-120"/>
              </a:rPr>
              <a:t> </a:t>
            </a:r>
            <a:r>
              <a:rPr lang="en-US" sz="1350" dirty="0">
                <a:solidFill>
                  <a:srgbClr val="3A2A22"/>
                </a:solidFill>
                <a:latin typeface="Calibri" pitchFamily="34" charset="0"/>
                <a:ea typeface="Calibri" pitchFamily="34" charset="-122"/>
                <a:cs typeface="Calibri" pitchFamily="34" charset="-120"/>
              </a:rPr>
              <a:t>rather than a permanent ending. This softens the finality of loss and echoes the Indonesian migrant experience, where “home” is a recurring destination one always returns to, even in death.</a:t>
            </a:r>
            <a:endParaRPr lang="en-US" sz="1350" dirty="0"/>
          </a:p>
        </p:txBody>
      </p:sp>
      <p:sp>
        <p:nvSpPr>
          <p:cNvPr id="15" name="Text 13"/>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7A3226"/>
                </a:solidFill>
                <a:latin typeface="Calibri" pitchFamily="34" charset="0"/>
                <a:ea typeface="Calibri" pitchFamily="34" charset="-122"/>
                <a:cs typeface="Calibri" pitchFamily="34" charset="-120"/>
              </a:rPr>
              <a:t>8</a:t>
            </a:r>
            <a:endParaRPr lang="en-US" sz="9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EDE4"/>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B8503F"/>
                </a:solidFill>
                <a:latin typeface="Calibri" pitchFamily="34" charset="0"/>
                <a:ea typeface="Calibri" pitchFamily="34" charset="-122"/>
                <a:cs typeface="Calibri" pitchFamily="34" charset="-120"/>
              </a:rPr>
              <a:t>FINDING 2 OF 3</a:t>
            </a:r>
            <a:endParaRPr lang="en-US" sz="1300" dirty="0"/>
          </a:p>
        </p:txBody>
      </p:sp>
      <p:sp>
        <p:nvSpPr>
          <p:cNvPr id="3" name="Text 1"/>
          <p:cNvSpPr/>
          <p:nvPr/>
        </p:nvSpPr>
        <p:spPr>
          <a:xfrm>
            <a:off x="548640" y="777240"/>
            <a:ext cx="10058400" cy="640080"/>
          </a:xfrm>
          <a:prstGeom prst="rect">
            <a:avLst/>
          </a:prstGeom>
          <a:noFill/>
          <a:ln/>
        </p:spPr>
        <p:txBody>
          <a:bodyPr wrap="square" rtlCol="0" anchor="ctr"/>
          <a:lstStyle/>
          <a:p>
            <a:pPr marL="0" indent="0">
              <a:buNone/>
            </a:pPr>
            <a:r>
              <a:rPr lang="en-US" sz="2800" b="1" dirty="0">
                <a:solidFill>
                  <a:srgbClr val="3A2A22"/>
                </a:solidFill>
                <a:latin typeface="Cambria" pitchFamily="34" charset="0"/>
                <a:ea typeface="Cambria" pitchFamily="34" charset="-122"/>
                <a:cs typeface="Cambria" pitchFamily="34" charset="-120"/>
              </a:rPr>
              <a:t>“A New Home”</a:t>
            </a:r>
            <a:endParaRPr lang="en-US" sz="2800" dirty="0"/>
          </a:p>
        </p:txBody>
      </p:sp>
      <p:sp>
        <p:nvSpPr>
          <p:cNvPr id="4" name="Shape 2"/>
          <p:cNvSpPr/>
          <p:nvPr/>
        </p:nvSpPr>
        <p:spPr>
          <a:xfrm>
            <a:off x="548640" y="1874520"/>
            <a:ext cx="4206240" cy="1463040"/>
          </a:xfrm>
          <a:prstGeom prst="roundRect">
            <a:avLst>
              <a:gd name="adj" fmla="val 6250"/>
            </a:avLst>
          </a:prstGeom>
          <a:solidFill>
            <a:srgbClr val="8FA98B">
              <a:alpha val="85000"/>
            </a:srgbClr>
          </a:solidFill>
          <a:ln/>
        </p:spPr>
      </p:sp>
      <p:sp>
        <p:nvSpPr>
          <p:cNvPr id="5" name="Text 3"/>
          <p:cNvSpPr/>
          <p:nvPr/>
        </p:nvSpPr>
        <p:spPr>
          <a:xfrm>
            <a:off x="777240" y="2011680"/>
            <a:ext cx="3657600" cy="274320"/>
          </a:xfrm>
          <a:prstGeom prst="rect">
            <a:avLst/>
          </a:prstGeom>
          <a:noFill/>
          <a:ln/>
        </p:spPr>
        <p:txBody>
          <a:bodyPr wrap="square" rtlCol="0" anchor="ctr"/>
          <a:lstStyle/>
          <a:p>
            <a:pPr marL="0" indent="0">
              <a:buNone/>
            </a:pPr>
            <a:r>
              <a:rPr lang="en-US" sz="1100" b="1" kern="0" spc="100" dirty="0">
                <a:solidFill>
                  <a:srgbClr val="5C7A57"/>
                </a:solidFill>
                <a:latin typeface="Calibri" pitchFamily="34" charset="0"/>
                <a:ea typeface="Calibri" pitchFamily="34" charset="-122"/>
                <a:cs typeface="Calibri" pitchFamily="34" charset="-120"/>
              </a:rPr>
              <a:t>SOURCE DOMAIN</a:t>
            </a:r>
            <a:endParaRPr lang="en-US" sz="1100" dirty="0"/>
          </a:p>
        </p:txBody>
      </p:sp>
      <p:sp>
        <p:nvSpPr>
          <p:cNvPr id="6" name="Text 4"/>
          <p:cNvSpPr/>
          <p:nvPr/>
        </p:nvSpPr>
        <p:spPr>
          <a:xfrm>
            <a:off x="777240" y="2331720"/>
            <a:ext cx="3749040" cy="822960"/>
          </a:xfrm>
          <a:prstGeom prst="rect">
            <a:avLst/>
          </a:prstGeom>
          <a:noFill/>
          <a:ln/>
        </p:spPr>
        <p:txBody>
          <a:bodyPr wrap="square" rtlCol="0" anchor="t"/>
          <a:lstStyle/>
          <a:p>
            <a:pPr marL="0" indent="0">
              <a:buNone/>
            </a:pPr>
            <a:r>
              <a:rPr lang="en-US" sz="1800" b="1" dirty="0">
                <a:solidFill>
                  <a:srgbClr val="3A2A22"/>
                </a:solidFill>
                <a:latin typeface="Cambria" pitchFamily="34" charset="0"/>
                <a:ea typeface="Cambria" pitchFamily="34" charset="-122"/>
                <a:cs typeface="Cambria" pitchFamily="34" charset="-120"/>
              </a:rPr>
              <a:t>Home / Dwelling</a:t>
            </a:r>
            <a:endParaRPr lang="en-US" sz="1800" dirty="0"/>
          </a:p>
        </p:txBody>
      </p:sp>
      <p:sp>
        <p:nvSpPr>
          <p:cNvPr id="7" name="Text 5"/>
          <p:cNvSpPr/>
          <p:nvPr/>
        </p:nvSpPr>
        <p:spPr>
          <a:xfrm>
            <a:off x="4892040" y="2286000"/>
            <a:ext cx="640080" cy="640080"/>
          </a:xfrm>
          <a:prstGeom prst="rect">
            <a:avLst/>
          </a:prstGeom>
          <a:noFill/>
          <a:ln/>
        </p:spPr>
        <p:txBody>
          <a:bodyPr wrap="square" rtlCol="0" anchor="ctr"/>
          <a:lstStyle/>
          <a:p>
            <a:pPr marL="0" indent="0" algn="ctr">
              <a:buNone/>
            </a:pPr>
            <a:r>
              <a:rPr lang="en-US" sz="2600" b="1" dirty="0">
                <a:solidFill>
                  <a:srgbClr val="B8503F"/>
                </a:solidFill>
              </a:rPr>
              <a:t>→</a:t>
            </a:r>
            <a:endParaRPr lang="en-US" sz="2600" dirty="0"/>
          </a:p>
        </p:txBody>
      </p:sp>
      <p:sp>
        <p:nvSpPr>
          <p:cNvPr id="8" name="Shape 6"/>
          <p:cNvSpPr/>
          <p:nvPr/>
        </p:nvSpPr>
        <p:spPr>
          <a:xfrm>
            <a:off x="5623560" y="1874520"/>
            <a:ext cx="4206240" cy="1463040"/>
          </a:xfrm>
          <a:prstGeom prst="roundRect">
            <a:avLst>
              <a:gd name="adj" fmla="val 6250"/>
            </a:avLst>
          </a:prstGeom>
          <a:solidFill>
            <a:srgbClr val="B8503F">
              <a:alpha val="85000"/>
            </a:srgbClr>
          </a:solidFill>
          <a:ln/>
        </p:spPr>
      </p:sp>
      <p:sp>
        <p:nvSpPr>
          <p:cNvPr id="9" name="Text 7"/>
          <p:cNvSpPr/>
          <p:nvPr/>
        </p:nvSpPr>
        <p:spPr>
          <a:xfrm>
            <a:off x="5852160" y="2011680"/>
            <a:ext cx="3657600" cy="274320"/>
          </a:xfrm>
          <a:prstGeom prst="rect">
            <a:avLst/>
          </a:prstGeom>
          <a:noFill/>
          <a:ln/>
        </p:spPr>
        <p:txBody>
          <a:bodyPr wrap="square" rtlCol="0" anchor="ctr"/>
          <a:lstStyle/>
          <a:p>
            <a:pPr marL="0" indent="0">
              <a:buNone/>
            </a:pPr>
            <a:r>
              <a:rPr lang="en-US" sz="1100" b="1" kern="0" spc="100" dirty="0">
                <a:solidFill>
                  <a:srgbClr val="7A3226"/>
                </a:solidFill>
                <a:latin typeface="Calibri" pitchFamily="34" charset="0"/>
                <a:ea typeface="Calibri" pitchFamily="34" charset="-122"/>
                <a:cs typeface="Calibri" pitchFamily="34" charset="-120"/>
              </a:rPr>
              <a:t>TARGET DOMAIN</a:t>
            </a:r>
            <a:endParaRPr lang="en-US" sz="1100" dirty="0"/>
          </a:p>
        </p:txBody>
      </p:sp>
      <p:sp>
        <p:nvSpPr>
          <p:cNvPr id="10" name="Text 8"/>
          <p:cNvSpPr/>
          <p:nvPr/>
        </p:nvSpPr>
        <p:spPr>
          <a:xfrm>
            <a:off x="5852160" y="2331720"/>
            <a:ext cx="3749040" cy="822960"/>
          </a:xfrm>
          <a:prstGeom prst="rect">
            <a:avLst/>
          </a:prstGeom>
          <a:noFill/>
          <a:ln/>
        </p:spPr>
        <p:txBody>
          <a:bodyPr wrap="square" rtlCol="0" anchor="t"/>
          <a:lstStyle/>
          <a:p>
            <a:pPr marL="0" indent="0">
              <a:buNone/>
            </a:pPr>
            <a:r>
              <a:rPr lang="en-US" sz="1800" b="1" dirty="0">
                <a:solidFill>
                  <a:srgbClr val="3A2A22"/>
                </a:solidFill>
                <a:latin typeface="Cambria" pitchFamily="34" charset="0"/>
                <a:ea typeface="Cambria" pitchFamily="34" charset="-122"/>
                <a:cs typeface="Cambria" pitchFamily="34" charset="-120"/>
              </a:rPr>
              <a:t>The Grave</a:t>
            </a:r>
            <a:endParaRPr lang="en-US" sz="1800" dirty="0"/>
          </a:p>
        </p:txBody>
      </p:sp>
      <p:sp>
        <p:nvSpPr>
          <p:cNvPr id="11" name="Shape 9"/>
          <p:cNvSpPr/>
          <p:nvPr/>
        </p:nvSpPr>
        <p:spPr>
          <a:xfrm>
            <a:off x="548640" y="3611880"/>
            <a:ext cx="9281160" cy="2011680"/>
          </a:xfrm>
          <a:prstGeom prst="roundRect">
            <a:avLst>
              <a:gd name="adj" fmla="val 4545"/>
            </a:avLst>
          </a:prstGeom>
          <a:solidFill>
            <a:srgbClr val="FFFFFF"/>
          </a:solidFill>
          <a:ln w="12700">
            <a:solidFill>
              <a:srgbClr val="B8503F"/>
            </a:solidFill>
            <a:prstDash val="solid"/>
          </a:ln>
        </p:spPr>
      </p:sp>
      <p:sp>
        <p:nvSpPr>
          <p:cNvPr id="12" name="Text 10"/>
          <p:cNvSpPr/>
          <p:nvPr/>
        </p:nvSpPr>
        <p:spPr>
          <a:xfrm>
            <a:off x="822960" y="3794760"/>
            <a:ext cx="8686800" cy="320040"/>
          </a:xfrm>
          <a:prstGeom prst="rect">
            <a:avLst/>
          </a:prstGeom>
          <a:noFill/>
          <a:ln/>
        </p:spPr>
        <p:txBody>
          <a:bodyPr wrap="square" rtlCol="0" anchor="ctr"/>
          <a:lstStyle/>
          <a:p>
            <a:pPr marL="0" indent="0">
              <a:buNone/>
            </a:pPr>
            <a:r>
              <a:rPr lang="en-US" sz="1400" b="1" dirty="0">
                <a:solidFill>
                  <a:srgbClr val="7A3226"/>
                </a:solidFill>
                <a:latin typeface="Cambria" pitchFamily="34" charset="0"/>
                <a:ea typeface="Cambria" pitchFamily="34" charset="-122"/>
                <a:cs typeface="Cambria" pitchFamily="34" charset="-120"/>
              </a:rPr>
              <a:t>Interpretation</a:t>
            </a:r>
            <a:endParaRPr lang="en-US" sz="1400" dirty="0"/>
          </a:p>
        </p:txBody>
      </p:sp>
      <p:sp>
        <p:nvSpPr>
          <p:cNvPr id="13" name="Text 11"/>
          <p:cNvSpPr/>
          <p:nvPr/>
        </p:nvSpPr>
        <p:spPr>
          <a:xfrm>
            <a:off x="822960" y="4160520"/>
            <a:ext cx="8686800" cy="1371600"/>
          </a:xfrm>
          <a:prstGeom prst="rect">
            <a:avLst/>
          </a:prstGeom>
          <a:noFill/>
          <a:ln/>
        </p:spPr>
        <p:txBody>
          <a:bodyPr wrap="square" rtlCol="0" anchor="t"/>
          <a:lstStyle/>
          <a:p>
            <a:pPr marL="0" indent="0">
              <a:lnSpc>
                <a:spcPct val="130000"/>
              </a:lnSpc>
              <a:buNone/>
            </a:pPr>
            <a:r>
              <a:rPr lang="en-US" sz="1350" dirty="0">
                <a:solidFill>
                  <a:srgbClr val="3A2A22"/>
                </a:solidFill>
                <a:latin typeface="Calibri" pitchFamily="34" charset="0"/>
                <a:ea typeface="Calibri" pitchFamily="34" charset="-122"/>
                <a:cs typeface="Calibri" pitchFamily="34" charset="-120"/>
              </a:rPr>
              <a:t>The grave is conceptualized as “a new home” </a:t>
            </a:r>
            <a:r>
              <a:rPr lang="en-US" sz="1350" dirty="0" smtClean="0">
                <a:solidFill>
                  <a:srgbClr val="3A2A22"/>
                </a:solidFill>
                <a:latin typeface="Calibri" pitchFamily="34" charset="0"/>
                <a:ea typeface="Calibri" pitchFamily="34" charset="-122"/>
                <a:cs typeface="Calibri" pitchFamily="34" charset="-120"/>
              </a:rPr>
              <a:t>continuing </a:t>
            </a:r>
            <a:r>
              <a:rPr lang="en-US" sz="1350" dirty="0">
                <a:solidFill>
                  <a:srgbClr val="3A2A22"/>
                </a:solidFill>
                <a:latin typeface="Calibri" pitchFamily="34" charset="0"/>
                <a:ea typeface="Calibri" pitchFamily="34" charset="-122"/>
                <a:cs typeface="Calibri" pitchFamily="34" charset="-120"/>
              </a:rPr>
              <a:t>the HOME source domain into the afterlife. For an urban migrant whose life is defined by moving between homes, even death is understood through the familiar frame of dwelling and belonging.</a:t>
            </a:r>
            <a:endParaRPr lang="en-US" sz="1350" dirty="0"/>
          </a:p>
        </p:txBody>
      </p:sp>
      <p:sp>
        <p:nvSpPr>
          <p:cNvPr id="15" name="Text 13"/>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7A3226"/>
                </a:solidFill>
                <a:latin typeface="Calibri" pitchFamily="34" charset="0"/>
                <a:ea typeface="Calibri" pitchFamily="34" charset="-122"/>
                <a:cs typeface="Calibri" pitchFamily="34" charset="-120"/>
              </a:rPr>
              <a:t>9</a:t>
            </a:r>
            <a:endParaRPr lang="en-US" sz="9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EDE4"/>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B8503F"/>
                </a:solidFill>
                <a:latin typeface="Calibri" pitchFamily="34" charset="0"/>
                <a:ea typeface="Calibri" pitchFamily="34" charset="-122"/>
                <a:cs typeface="Calibri" pitchFamily="34" charset="-120"/>
              </a:rPr>
              <a:t>FINDING 3 OF 3</a:t>
            </a:r>
            <a:endParaRPr lang="en-US" sz="1300" dirty="0"/>
          </a:p>
        </p:txBody>
      </p:sp>
      <p:sp>
        <p:nvSpPr>
          <p:cNvPr id="3" name="Text 1"/>
          <p:cNvSpPr/>
          <p:nvPr/>
        </p:nvSpPr>
        <p:spPr>
          <a:xfrm>
            <a:off x="548640" y="777240"/>
            <a:ext cx="10058400" cy="640080"/>
          </a:xfrm>
          <a:prstGeom prst="rect">
            <a:avLst/>
          </a:prstGeom>
          <a:noFill/>
          <a:ln/>
        </p:spPr>
        <p:txBody>
          <a:bodyPr wrap="square" rtlCol="0" anchor="ctr"/>
          <a:lstStyle/>
          <a:p>
            <a:pPr marL="0" indent="0">
              <a:buNone/>
            </a:pPr>
            <a:r>
              <a:rPr lang="en-US" sz="2800" b="1" dirty="0">
                <a:solidFill>
                  <a:srgbClr val="3A2A22"/>
                </a:solidFill>
                <a:latin typeface="Cambria" pitchFamily="34" charset="0"/>
                <a:ea typeface="Cambria" pitchFamily="34" charset="-122"/>
                <a:cs typeface="Cambria" pitchFamily="34" charset="-120"/>
              </a:rPr>
              <a:t>“Acceptance Is a Skill”</a:t>
            </a:r>
            <a:endParaRPr lang="en-US" sz="2800" dirty="0"/>
          </a:p>
        </p:txBody>
      </p:sp>
      <p:sp>
        <p:nvSpPr>
          <p:cNvPr id="4" name="Shape 2"/>
          <p:cNvSpPr/>
          <p:nvPr/>
        </p:nvSpPr>
        <p:spPr>
          <a:xfrm>
            <a:off x="548640" y="1874520"/>
            <a:ext cx="4206240" cy="1463040"/>
          </a:xfrm>
          <a:prstGeom prst="roundRect">
            <a:avLst>
              <a:gd name="adj" fmla="val 6250"/>
            </a:avLst>
          </a:prstGeom>
          <a:solidFill>
            <a:srgbClr val="8FA98B">
              <a:alpha val="85000"/>
            </a:srgbClr>
          </a:solidFill>
          <a:ln/>
        </p:spPr>
      </p:sp>
      <p:sp>
        <p:nvSpPr>
          <p:cNvPr id="5" name="Text 3"/>
          <p:cNvSpPr/>
          <p:nvPr/>
        </p:nvSpPr>
        <p:spPr>
          <a:xfrm>
            <a:off x="777240" y="2011680"/>
            <a:ext cx="3657600" cy="274320"/>
          </a:xfrm>
          <a:prstGeom prst="rect">
            <a:avLst/>
          </a:prstGeom>
          <a:noFill/>
          <a:ln/>
        </p:spPr>
        <p:txBody>
          <a:bodyPr wrap="square" rtlCol="0" anchor="ctr"/>
          <a:lstStyle/>
          <a:p>
            <a:pPr marL="0" indent="0">
              <a:buNone/>
            </a:pPr>
            <a:r>
              <a:rPr lang="en-US" sz="1100" b="1" kern="0" spc="100" dirty="0">
                <a:solidFill>
                  <a:srgbClr val="5C7A57"/>
                </a:solidFill>
                <a:latin typeface="Calibri" pitchFamily="34" charset="0"/>
                <a:ea typeface="Calibri" pitchFamily="34" charset="-122"/>
                <a:cs typeface="Calibri" pitchFamily="34" charset="-120"/>
              </a:rPr>
              <a:t>SOURCE DOMAIN</a:t>
            </a:r>
            <a:endParaRPr lang="en-US" sz="1100" dirty="0"/>
          </a:p>
        </p:txBody>
      </p:sp>
      <p:sp>
        <p:nvSpPr>
          <p:cNvPr id="6" name="Text 4"/>
          <p:cNvSpPr/>
          <p:nvPr/>
        </p:nvSpPr>
        <p:spPr>
          <a:xfrm>
            <a:off x="777240" y="2331720"/>
            <a:ext cx="3749040" cy="822960"/>
          </a:xfrm>
          <a:prstGeom prst="rect">
            <a:avLst/>
          </a:prstGeom>
          <a:noFill/>
          <a:ln/>
        </p:spPr>
        <p:txBody>
          <a:bodyPr wrap="square" rtlCol="0" anchor="t"/>
          <a:lstStyle/>
          <a:p>
            <a:pPr marL="0" indent="0">
              <a:buNone/>
            </a:pPr>
            <a:r>
              <a:rPr lang="en-US" sz="1700" b="1" dirty="0">
                <a:solidFill>
                  <a:srgbClr val="3A2A22"/>
                </a:solidFill>
                <a:latin typeface="Cambria" pitchFamily="34" charset="0"/>
                <a:ea typeface="Cambria" pitchFamily="34" charset="-122"/>
                <a:cs typeface="Cambria" pitchFamily="34" charset="-120"/>
              </a:rPr>
              <a:t>Skill / Craft to be Learned</a:t>
            </a:r>
            <a:endParaRPr lang="en-US" sz="1700" dirty="0"/>
          </a:p>
        </p:txBody>
      </p:sp>
      <p:sp>
        <p:nvSpPr>
          <p:cNvPr id="7" name="Text 5"/>
          <p:cNvSpPr/>
          <p:nvPr/>
        </p:nvSpPr>
        <p:spPr>
          <a:xfrm>
            <a:off x="4892040" y="2286000"/>
            <a:ext cx="640080" cy="640080"/>
          </a:xfrm>
          <a:prstGeom prst="rect">
            <a:avLst/>
          </a:prstGeom>
          <a:noFill/>
          <a:ln/>
        </p:spPr>
        <p:txBody>
          <a:bodyPr wrap="square" rtlCol="0" anchor="ctr"/>
          <a:lstStyle/>
          <a:p>
            <a:pPr marL="0" indent="0" algn="ctr">
              <a:buNone/>
            </a:pPr>
            <a:r>
              <a:rPr lang="en-US" sz="2600" b="1" dirty="0">
                <a:solidFill>
                  <a:srgbClr val="B8503F"/>
                </a:solidFill>
              </a:rPr>
              <a:t>→</a:t>
            </a:r>
            <a:endParaRPr lang="en-US" sz="2600" dirty="0"/>
          </a:p>
        </p:txBody>
      </p:sp>
      <p:sp>
        <p:nvSpPr>
          <p:cNvPr id="8" name="Shape 6"/>
          <p:cNvSpPr/>
          <p:nvPr/>
        </p:nvSpPr>
        <p:spPr>
          <a:xfrm>
            <a:off x="5623560" y="1874520"/>
            <a:ext cx="4206240" cy="1463040"/>
          </a:xfrm>
          <a:prstGeom prst="roundRect">
            <a:avLst>
              <a:gd name="adj" fmla="val 6250"/>
            </a:avLst>
          </a:prstGeom>
          <a:solidFill>
            <a:srgbClr val="B8503F">
              <a:alpha val="85000"/>
            </a:srgbClr>
          </a:solidFill>
          <a:ln/>
        </p:spPr>
      </p:sp>
      <p:sp>
        <p:nvSpPr>
          <p:cNvPr id="9" name="Text 7"/>
          <p:cNvSpPr/>
          <p:nvPr/>
        </p:nvSpPr>
        <p:spPr>
          <a:xfrm>
            <a:off x="5852160" y="2011680"/>
            <a:ext cx="3657600" cy="274320"/>
          </a:xfrm>
          <a:prstGeom prst="rect">
            <a:avLst/>
          </a:prstGeom>
          <a:noFill/>
          <a:ln/>
        </p:spPr>
        <p:txBody>
          <a:bodyPr wrap="square" rtlCol="0" anchor="ctr"/>
          <a:lstStyle/>
          <a:p>
            <a:pPr marL="0" indent="0">
              <a:buNone/>
            </a:pPr>
            <a:r>
              <a:rPr lang="en-US" sz="1100" b="1" kern="0" spc="100" dirty="0">
                <a:solidFill>
                  <a:srgbClr val="7A3226"/>
                </a:solidFill>
                <a:latin typeface="Calibri" pitchFamily="34" charset="0"/>
                <a:ea typeface="Calibri" pitchFamily="34" charset="-122"/>
                <a:cs typeface="Calibri" pitchFamily="34" charset="-120"/>
              </a:rPr>
              <a:t>TARGET DOMAIN</a:t>
            </a:r>
            <a:endParaRPr lang="en-US" sz="1100" dirty="0"/>
          </a:p>
        </p:txBody>
      </p:sp>
      <p:sp>
        <p:nvSpPr>
          <p:cNvPr id="10" name="Text 8"/>
          <p:cNvSpPr/>
          <p:nvPr/>
        </p:nvSpPr>
        <p:spPr>
          <a:xfrm>
            <a:off x="5852160" y="2331720"/>
            <a:ext cx="3749040" cy="822960"/>
          </a:xfrm>
          <a:prstGeom prst="rect">
            <a:avLst/>
          </a:prstGeom>
          <a:noFill/>
          <a:ln/>
        </p:spPr>
        <p:txBody>
          <a:bodyPr wrap="square" rtlCol="0" anchor="t"/>
          <a:lstStyle/>
          <a:p>
            <a:pPr marL="0" indent="0">
              <a:buNone/>
            </a:pPr>
            <a:r>
              <a:rPr lang="en-US" sz="1700" b="1" dirty="0">
                <a:solidFill>
                  <a:srgbClr val="3A2A22"/>
                </a:solidFill>
                <a:latin typeface="Cambria" pitchFamily="34" charset="0"/>
                <a:ea typeface="Cambria" pitchFamily="34" charset="-122"/>
                <a:cs typeface="Cambria" pitchFamily="34" charset="-120"/>
              </a:rPr>
              <a:t>Emotional Acceptance</a:t>
            </a:r>
            <a:endParaRPr lang="en-US" sz="1700" dirty="0"/>
          </a:p>
        </p:txBody>
      </p:sp>
      <p:sp>
        <p:nvSpPr>
          <p:cNvPr id="11" name="Shape 9"/>
          <p:cNvSpPr/>
          <p:nvPr/>
        </p:nvSpPr>
        <p:spPr>
          <a:xfrm>
            <a:off x="548640" y="3611880"/>
            <a:ext cx="9281160" cy="2011680"/>
          </a:xfrm>
          <a:prstGeom prst="roundRect">
            <a:avLst>
              <a:gd name="adj" fmla="val 4545"/>
            </a:avLst>
          </a:prstGeom>
          <a:solidFill>
            <a:srgbClr val="FFFFFF"/>
          </a:solidFill>
          <a:ln w="12700">
            <a:solidFill>
              <a:srgbClr val="B8503F"/>
            </a:solidFill>
            <a:prstDash val="solid"/>
          </a:ln>
        </p:spPr>
      </p:sp>
      <p:sp>
        <p:nvSpPr>
          <p:cNvPr id="12" name="Text 10"/>
          <p:cNvSpPr/>
          <p:nvPr/>
        </p:nvSpPr>
        <p:spPr>
          <a:xfrm>
            <a:off x="822960" y="3794760"/>
            <a:ext cx="8686800" cy="320040"/>
          </a:xfrm>
          <a:prstGeom prst="rect">
            <a:avLst/>
          </a:prstGeom>
          <a:noFill/>
          <a:ln/>
        </p:spPr>
        <p:txBody>
          <a:bodyPr wrap="square" rtlCol="0" anchor="ctr"/>
          <a:lstStyle/>
          <a:p>
            <a:pPr marL="0" indent="0">
              <a:buNone/>
            </a:pPr>
            <a:r>
              <a:rPr lang="en-US" sz="1400" b="1" dirty="0">
                <a:solidFill>
                  <a:srgbClr val="7A3226"/>
                </a:solidFill>
                <a:latin typeface="Cambria" pitchFamily="34" charset="0"/>
                <a:ea typeface="Cambria" pitchFamily="34" charset="-122"/>
                <a:cs typeface="Cambria" pitchFamily="34" charset="-120"/>
              </a:rPr>
              <a:t>Interpretation</a:t>
            </a:r>
            <a:endParaRPr lang="en-US" sz="1400" dirty="0"/>
          </a:p>
        </p:txBody>
      </p:sp>
      <p:sp>
        <p:nvSpPr>
          <p:cNvPr id="13" name="Text 11"/>
          <p:cNvSpPr/>
          <p:nvPr/>
        </p:nvSpPr>
        <p:spPr>
          <a:xfrm>
            <a:off x="822960" y="4160520"/>
            <a:ext cx="8686800" cy="1371600"/>
          </a:xfrm>
          <a:prstGeom prst="rect">
            <a:avLst/>
          </a:prstGeom>
          <a:noFill/>
          <a:ln/>
        </p:spPr>
        <p:txBody>
          <a:bodyPr wrap="square" rtlCol="0" anchor="t"/>
          <a:lstStyle/>
          <a:p>
            <a:pPr marL="0" indent="0">
              <a:lnSpc>
                <a:spcPct val="130000"/>
              </a:lnSpc>
              <a:buNone/>
            </a:pPr>
            <a:r>
              <a:rPr lang="en-US" sz="1350" dirty="0">
                <a:solidFill>
                  <a:srgbClr val="3A2A22"/>
                </a:solidFill>
                <a:latin typeface="Calibri" pitchFamily="34" charset="0"/>
                <a:ea typeface="Calibri" pitchFamily="34" charset="-122"/>
                <a:cs typeface="Calibri" pitchFamily="34" charset="-120"/>
              </a:rPr>
              <a:t>Framing acceptance as a skill positions grief not as a passive state but as something practiced and mastered over time </a:t>
            </a:r>
            <a:r>
              <a:rPr lang="en-US" sz="1350" dirty="0" smtClean="0">
                <a:solidFill>
                  <a:srgbClr val="3A2A22"/>
                </a:solidFill>
                <a:latin typeface="Calibri" pitchFamily="34" charset="0"/>
                <a:ea typeface="Calibri" pitchFamily="34" charset="-122"/>
                <a:cs typeface="Calibri" pitchFamily="34" charset="-120"/>
              </a:rPr>
              <a:t> </a:t>
            </a:r>
            <a:r>
              <a:rPr lang="en-US" sz="1350" dirty="0">
                <a:solidFill>
                  <a:srgbClr val="3A2A22"/>
                </a:solidFill>
                <a:latin typeface="Calibri" pitchFamily="34" charset="0"/>
                <a:ea typeface="Calibri" pitchFamily="34" charset="-122"/>
                <a:cs typeface="Calibri" pitchFamily="34" charset="-120"/>
              </a:rPr>
              <a:t>sincere (ikhlas) acceptance as both a social and spiritual process central to Indonesian ways of coping with loss.</a:t>
            </a:r>
            <a:endParaRPr lang="en-US" sz="1350" dirty="0"/>
          </a:p>
        </p:txBody>
      </p:sp>
      <p:sp>
        <p:nvSpPr>
          <p:cNvPr id="15" name="Text 13"/>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7A3226"/>
                </a:solidFill>
                <a:latin typeface="Calibri" pitchFamily="34" charset="0"/>
                <a:ea typeface="Calibri" pitchFamily="34" charset="-122"/>
                <a:cs typeface="Calibri" pitchFamily="34" charset="-120"/>
              </a:rPr>
              <a:t>10</a:t>
            </a:r>
            <a:endParaRPr lang="en-US" sz="9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7A3226"/>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D9A441"/>
                </a:solidFill>
                <a:latin typeface="Calibri" pitchFamily="34" charset="0"/>
                <a:ea typeface="Calibri" pitchFamily="34" charset="-122"/>
                <a:cs typeface="Calibri" pitchFamily="34" charset="-120"/>
              </a:rPr>
              <a:t>CULTURAL REPRESENTATION</a:t>
            </a:r>
            <a:endParaRPr lang="en-US" sz="1300" dirty="0"/>
          </a:p>
        </p:txBody>
      </p:sp>
      <p:sp>
        <p:nvSpPr>
          <p:cNvPr id="3" name="Text 1"/>
          <p:cNvSpPr/>
          <p:nvPr/>
        </p:nvSpPr>
        <p:spPr>
          <a:xfrm>
            <a:off x="548640" y="777240"/>
            <a:ext cx="10515600" cy="640080"/>
          </a:xfrm>
          <a:prstGeom prst="rect">
            <a:avLst/>
          </a:prstGeom>
          <a:noFill/>
          <a:ln/>
        </p:spPr>
        <p:txBody>
          <a:bodyPr wrap="square" rtlCol="0" anchor="ctr"/>
          <a:lstStyle/>
          <a:p>
            <a:pPr marL="0" indent="0">
              <a:buNone/>
            </a:pPr>
            <a:r>
              <a:rPr lang="en-US" sz="2700" b="1" dirty="0">
                <a:solidFill>
                  <a:srgbClr val="FFFFFF"/>
                </a:solidFill>
                <a:latin typeface="Cambria" pitchFamily="34" charset="0"/>
                <a:ea typeface="Cambria" pitchFamily="34" charset="-122"/>
                <a:cs typeface="Cambria" pitchFamily="34" charset="-120"/>
              </a:rPr>
              <a:t>Indonesian Cultural Values in the Lyrics</a:t>
            </a:r>
            <a:endParaRPr lang="en-US" sz="2700" dirty="0"/>
          </a:p>
        </p:txBody>
      </p:sp>
      <p:sp>
        <p:nvSpPr>
          <p:cNvPr id="4" name="Shape 2"/>
          <p:cNvSpPr/>
          <p:nvPr/>
        </p:nvSpPr>
        <p:spPr>
          <a:xfrm>
            <a:off x="548640" y="1920240"/>
            <a:ext cx="5212080" cy="1417320"/>
          </a:xfrm>
          <a:prstGeom prst="roundRect">
            <a:avLst>
              <a:gd name="adj" fmla="val 6452"/>
            </a:avLst>
          </a:prstGeom>
          <a:solidFill>
            <a:srgbClr val="B8503F">
              <a:alpha val="80000"/>
            </a:srgbClr>
          </a:solidFill>
          <a:ln/>
        </p:spPr>
      </p:sp>
      <p:sp>
        <p:nvSpPr>
          <p:cNvPr id="5" name="Shape 3"/>
          <p:cNvSpPr/>
          <p:nvPr/>
        </p:nvSpPr>
        <p:spPr>
          <a:xfrm>
            <a:off x="777240" y="2286000"/>
            <a:ext cx="685800" cy="685800"/>
          </a:xfrm>
          <a:prstGeom prst="ellipse">
            <a:avLst/>
          </a:prstGeom>
          <a:solidFill>
            <a:srgbClr val="D9A441"/>
          </a:solidFill>
          <a:ln/>
        </p:spPr>
      </p:sp>
      <p:sp>
        <p:nvSpPr>
          <p:cNvPr id="6" name="Text 4"/>
          <p:cNvSpPr/>
          <p:nvPr/>
        </p:nvSpPr>
        <p:spPr>
          <a:xfrm>
            <a:off x="777240" y="2286000"/>
            <a:ext cx="685800" cy="685800"/>
          </a:xfrm>
          <a:prstGeom prst="rect">
            <a:avLst/>
          </a:prstGeom>
          <a:noFill/>
          <a:ln/>
        </p:spPr>
        <p:txBody>
          <a:bodyPr wrap="square" rtlCol="0" anchor="ctr"/>
          <a:lstStyle/>
          <a:p>
            <a:pPr marL="0" indent="0" algn="ctr">
              <a:buNone/>
            </a:pPr>
            <a:r>
              <a:rPr lang="en-US" sz="2100" b="1" dirty="0">
                <a:solidFill>
                  <a:srgbClr val="7A3226"/>
                </a:solidFill>
                <a:latin typeface="Calibri" pitchFamily="34" charset="0"/>
                <a:ea typeface="Calibri" pitchFamily="34" charset="-122"/>
                <a:cs typeface="Calibri" pitchFamily="34" charset="-120"/>
              </a:rPr>
              <a:t>1</a:t>
            </a:r>
            <a:endParaRPr lang="en-US" sz="2100" dirty="0"/>
          </a:p>
        </p:txBody>
      </p:sp>
      <p:sp>
        <p:nvSpPr>
          <p:cNvPr id="7" name="Text 5"/>
          <p:cNvSpPr/>
          <p:nvPr/>
        </p:nvSpPr>
        <p:spPr>
          <a:xfrm>
            <a:off x="1645920" y="2103120"/>
            <a:ext cx="3886200" cy="457200"/>
          </a:xfrm>
          <a:prstGeom prst="rect">
            <a:avLst/>
          </a:prstGeom>
          <a:noFill/>
          <a:ln/>
        </p:spPr>
        <p:txBody>
          <a:bodyPr wrap="square" rtlCol="0" anchor="ctr"/>
          <a:lstStyle/>
          <a:p>
            <a:pPr marL="0" indent="0">
              <a:buNone/>
            </a:pPr>
            <a:r>
              <a:rPr lang="en-US" sz="1550" b="1" dirty="0">
                <a:solidFill>
                  <a:srgbClr val="FFFFFF"/>
                </a:solidFill>
                <a:latin typeface="Cambria" pitchFamily="34" charset="0"/>
                <a:ea typeface="Cambria" pitchFamily="34" charset="-122"/>
                <a:cs typeface="Cambria" pitchFamily="34" charset="-120"/>
              </a:rPr>
              <a:t>Respect for Parents</a:t>
            </a:r>
            <a:endParaRPr lang="en-US" sz="1550" dirty="0"/>
          </a:p>
        </p:txBody>
      </p:sp>
      <p:sp>
        <p:nvSpPr>
          <p:cNvPr id="8" name="Text 6"/>
          <p:cNvSpPr/>
          <p:nvPr/>
        </p:nvSpPr>
        <p:spPr>
          <a:xfrm>
            <a:off x="1645920" y="2578608"/>
            <a:ext cx="3886200" cy="640080"/>
          </a:xfrm>
          <a:prstGeom prst="rect">
            <a:avLst/>
          </a:prstGeom>
          <a:noFill/>
          <a:ln/>
        </p:spPr>
        <p:txBody>
          <a:bodyPr wrap="square" rtlCol="0" anchor="t"/>
          <a:lstStyle/>
          <a:p>
            <a:pPr marL="0" indent="0">
              <a:lnSpc>
                <a:spcPct val="120000"/>
              </a:lnSpc>
              <a:buNone/>
            </a:pPr>
            <a:r>
              <a:rPr lang="en-US" sz="1200" dirty="0">
                <a:solidFill>
                  <a:srgbClr val="F4EDE4"/>
                </a:solidFill>
                <a:latin typeface="Calibri" pitchFamily="34" charset="0"/>
                <a:ea typeface="Calibri" pitchFamily="34" charset="-122"/>
                <a:cs typeface="Calibri" pitchFamily="34" charset="-120"/>
              </a:rPr>
              <a:t>Honoring parents shapes how loss and duty are expressed.</a:t>
            </a:r>
            <a:endParaRPr lang="en-US" sz="1200" dirty="0"/>
          </a:p>
        </p:txBody>
      </p:sp>
      <p:sp>
        <p:nvSpPr>
          <p:cNvPr id="9" name="Shape 7"/>
          <p:cNvSpPr/>
          <p:nvPr/>
        </p:nvSpPr>
        <p:spPr>
          <a:xfrm>
            <a:off x="6126480" y="1920240"/>
            <a:ext cx="5212080" cy="1417320"/>
          </a:xfrm>
          <a:prstGeom prst="roundRect">
            <a:avLst>
              <a:gd name="adj" fmla="val 6452"/>
            </a:avLst>
          </a:prstGeom>
          <a:solidFill>
            <a:srgbClr val="B8503F">
              <a:alpha val="80000"/>
            </a:srgbClr>
          </a:solidFill>
          <a:ln/>
        </p:spPr>
      </p:sp>
      <p:sp>
        <p:nvSpPr>
          <p:cNvPr id="10" name="Shape 8"/>
          <p:cNvSpPr/>
          <p:nvPr/>
        </p:nvSpPr>
        <p:spPr>
          <a:xfrm>
            <a:off x="6355080" y="2286000"/>
            <a:ext cx="685800" cy="685800"/>
          </a:xfrm>
          <a:prstGeom prst="ellipse">
            <a:avLst/>
          </a:prstGeom>
          <a:solidFill>
            <a:srgbClr val="D9A441"/>
          </a:solidFill>
          <a:ln/>
        </p:spPr>
      </p:sp>
      <p:sp>
        <p:nvSpPr>
          <p:cNvPr id="11" name="Text 9"/>
          <p:cNvSpPr/>
          <p:nvPr/>
        </p:nvSpPr>
        <p:spPr>
          <a:xfrm>
            <a:off x="6355080" y="2286000"/>
            <a:ext cx="685800" cy="685800"/>
          </a:xfrm>
          <a:prstGeom prst="rect">
            <a:avLst/>
          </a:prstGeom>
          <a:noFill/>
          <a:ln/>
        </p:spPr>
        <p:txBody>
          <a:bodyPr wrap="square" rtlCol="0" anchor="ctr"/>
          <a:lstStyle/>
          <a:p>
            <a:pPr marL="0" indent="0" algn="ctr">
              <a:buNone/>
            </a:pPr>
            <a:r>
              <a:rPr lang="en-US" sz="2100" b="1" dirty="0">
                <a:solidFill>
                  <a:srgbClr val="7A3226"/>
                </a:solidFill>
                <a:latin typeface="Calibri" pitchFamily="34" charset="0"/>
                <a:ea typeface="Calibri" pitchFamily="34" charset="-122"/>
                <a:cs typeface="Calibri" pitchFamily="34" charset="-120"/>
              </a:rPr>
              <a:t>2</a:t>
            </a:r>
            <a:endParaRPr lang="en-US" sz="2100" dirty="0"/>
          </a:p>
        </p:txBody>
      </p:sp>
      <p:sp>
        <p:nvSpPr>
          <p:cNvPr id="12" name="Text 10"/>
          <p:cNvSpPr/>
          <p:nvPr/>
        </p:nvSpPr>
        <p:spPr>
          <a:xfrm>
            <a:off x="7223760" y="2103120"/>
            <a:ext cx="3886200" cy="457200"/>
          </a:xfrm>
          <a:prstGeom prst="rect">
            <a:avLst/>
          </a:prstGeom>
          <a:noFill/>
          <a:ln/>
        </p:spPr>
        <p:txBody>
          <a:bodyPr wrap="square" rtlCol="0" anchor="ctr"/>
          <a:lstStyle/>
          <a:p>
            <a:pPr marL="0" indent="0">
              <a:buNone/>
            </a:pPr>
            <a:r>
              <a:rPr lang="en-US" sz="1550" b="1" dirty="0">
                <a:solidFill>
                  <a:srgbClr val="FFFFFF"/>
                </a:solidFill>
                <a:latin typeface="Cambria" pitchFamily="34" charset="0"/>
                <a:ea typeface="Cambria" pitchFamily="34" charset="-122"/>
                <a:cs typeface="Cambria" pitchFamily="34" charset="-120"/>
              </a:rPr>
              <a:t>Tradition of Migration</a:t>
            </a:r>
            <a:endParaRPr lang="en-US" sz="1550" dirty="0"/>
          </a:p>
        </p:txBody>
      </p:sp>
      <p:sp>
        <p:nvSpPr>
          <p:cNvPr id="13" name="Text 11"/>
          <p:cNvSpPr/>
          <p:nvPr/>
        </p:nvSpPr>
        <p:spPr>
          <a:xfrm>
            <a:off x="7223760" y="2578608"/>
            <a:ext cx="3886200" cy="640080"/>
          </a:xfrm>
          <a:prstGeom prst="rect">
            <a:avLst/>
          </a:prstGeom>
          <a:noFill/>
          <a:ln/>
        </p:spPr>
        <p:txBody>
          <a:bodyPr wrap="square" rtlCol="0" anchor="t"/>
          <a:lstStyle/>
          <a:p>
            <a:pPr marL="0" indent="0">
              <a:lnSpc>
                <a:spcPct val="120000"/>
              </a:lnSpc>
              <a:buNone/>
            </a:pPr>
            <a:r>
              <a:rPr lang="en-US" sz="1200" dirty="0">
                <a:solidFill>
                  <a:srgbClr val="F4EDE4"/>
                </a:solidFill>
                <a:latin typeface="Calibri" pitchFamily="34" charset="0"/>
                <a:ea typeface="Calibri" pitchFamily="34" charset="-122"/>
                <a:cs typeface="Calibri" pitchFamily="34" charset="-120"/>
              </a:rPr>
              <a:t>“Merantau” as a shared, generational cultural practice.</a:t>
            </a:r>
            <a:endParaRPr lang="en-US" sz="1200" dirty="0"/>
          </a:p>
        </p:txBody>
      </p:sp>
      <p:sp>
        <p:nvSpPr>
          <p:cNvPr id="14" name="Shape 12"/>
          <p:cNvSpPr/>
          <p:nvPr/>
        </p:nvSpPr>
        <p:spPr>
          <a:xfrm>
            <a:off x="548640" y="3657600"/>
            <a:ext cx="5212080" cy="1417320"/>
          </a:xfrm>
          <a:prstGeom prst="roundRect">
            <a:avLst>
              <a:gd name="adj" fmla="val 6452"/>
            </a:avLst>
          </a:prstGeom>
          <a:solidFill>
            <a:srgbClr val="B8503F">
              <a:alpha val="80000"/>
            </a:srgbClr>
          </a:solidFill>
          <a:ln/>
        </p:spPr>
      </p:sp>
      <p:sp>
        <p:nvSpPr>
          <p:cNvPr id="15" name="Shape 13"/>
          <p:cNvSpPr/>
          <p:nvPr/>
        </p:nvSpPr>
        <p:spPr>
          <a:xfrm>
            <a:off x="777240" y="4023360"/>
            <a:ext cx="685800" cy="685800"/>
          </a:xfrm>
          <a:prstGeom prst="ellipse">
            <a:avLst/>
          </a:prstGeom>
          <a:solidFill>
            <a:srgbClr val="D9A441"/>
          </a:solidFill>
          <a:ln/>
        </p:spPr>
      </p:sp>
      <p:sp>
        <p:nvSpPr>
          <p:cNvPr id="16" name="Text 14"/>
          <p:cNvSpPr/>
          <p:nvPr/>
        </p:nvSpPr>
        <p:spPr>
          <a:xfrm>
            <a:off x="777240" y="4023360"/>
            <a:ext cx="685800" cy="685800"/>
          </a:xfrm>
          <a:prstGeom prst="rect">
            <a:avLst/>
          </a:prstGeom>
          <a:noFill/>
          <a:ln/>
        </p:spPr>
        <p:txBody>
          <a:bodyPr wrap="square" rtlCol="0" anchor="ctr"/>
          <a:lstStyle/>
          <a:p>
            <a:pPr marL="0" indent="0" algn="ctr">
              <a:buNone/>
            </a:pPr>
            <a:r>
              <a:rPr lang="en-US" sz="2100" b="1" dirty="0">
                <a:solidFill>
                  <a:srgbClr val="7A3226"/>
                </a:solidFill>
                <a:latin typeface="Calibri" pitchFamily="34" charset="0"/>
                <a:ea typeface="Calibri" pitchFamily="34" charset="-122"/>
                <a:cs typeface="Calibri" pitchFamily="34" charset="-120"/>
              </a:rPr>
              <a:t>3</a:t>
            </a:r>
            <a:endParaRPr lang="en-US" sz="2100" dirty="0"/>
          </a:p>
        </p:txBody>
      </p:sp>
      <p:sp>
        <p:nvSpPr>
          <p:cNvPr id="17" name="Text 15"/>
          <p:cNvSpPr/>
          <p:nvPr/>
        </p:nvSpPr>
        <p:spPr>
          <a:xfrm>
            <a:off x="1645920" y="3840480"/>
            <a:ext cx="3886200" cy="457200"/>
          </a:xfrm>
          <a:prstGeom prst="rect">
            <a:avLst/>
          </a:prstGeom>
          <a:noFill/>
          <a:ln/>
        </p:spPr>
        <p:txBody>
          <a:bodyPr wrap="square" rtlCol="0" anchor="ctr"/>
          <a:lstStyle/>
          <a:p>
            <a:pPr marL="0" indent="0">
              <a:buNone/>
            </a:pPr>
            <a:r>
              <a:rPr lang="en-US" sz="1550" b="1" dirty="0">
                <a:solidFill>
                  <a:srgbClr val="FFFFFF"/>
                </a:solidFill>
                <a:latin typeface="Cambria" pitchFamily="34" charset="0"/>
                <a:ea typeface="Cambria" pitchFamily="34" charset="-122"/>
                <a:cs typeface="Cambria" pitchFamily="34" charset="-120"/>
              </a:rPr>
              <a:t>Importance of Family</a:t>
            </a:r>
            <a:endParaRPr lang="en-US" sz="1550" dirty="0"/>
          </a:p>
        </p:txBody>
      </p:sp>
      <p:sp>
        <p:nvSpPr>
          <p:cNvPr id="18" name="Text 16"/>
          <p:cNvSpPr/>
          <p:nvPr/>
        </p:nvSpPr>
        <p:spPr>
          <a:xfrm>
            <a:off x="1645920" y="4315968"/>
            <a:ext cx="3886200" cy="640080"/>
          </a:xfrm>
          <a:prstGeom prst="rect">
            <a:avLst/>
          </a:prstGeom>
          <a:noFill/>
          <a:ln/>
        </p:spPr>
        <p:txBody>
          <a:bodyPr wrap="square" rtlCol="0" anchor="t"/>
          <a:lstStyle/>
          <a:p>
            <a:pPr marL="0" indent="0">
              <a:lnSpc>
                <a:spcPct val="120000"/>
              </a:lnSpc>
              <a:buNone/>
            </a:pPr>
            <a:r>
              <a:rPr lang="en-US" sz="1200" dirty="0">
                <a:solidFill>
                  <a:srgbClr val="F4EDE4"/>
                </a:solidFill>
                <a:latin typeface="Calibri" pitchFamily="34" charset="0"/>
                <a:ea typeface="Calibri" pitchFamily="34" charset="-122"/>
                <a:cs typeface="Calibri" pitchFamily="34" charset="-120"/>
              </a:rPr>
              <a:t>Family remains the emotional anchor despite distance.</a:t>
            </a:r>
            <a:endParaRPr lang="en-US" sz="1200" dirty="0"/>
          </a:p>
        </p:txBody>
      </p:sp>
      <p:sp>
        <p:nvSpPr>
          <p:cNvPr id="19" name="Shape 17"/>
          <p:cNvSpPr/>
          <p:nvPr/>
        </p:nvSpPr>
        <p:spPr>
          <a:xfrm>
            <a:off x="6126480" y="3657600"/>
            <a:ext cx="5212080" cy="1417320"/>
          </a:xfrm>
          <a:prstGeom prst="roundRect">
            <a:avLst>
              <a:gd name="adj" fmla="val 6452"/>
            </a:avLst>
          </a:prstGeom>
          <a:solidFill>
            <a:srgbClr val="B8503F">
              <a:alpha val="80000"/>
            </a:srgbClr>
          </a:solidFill>
          <a:ln/>
        </p:spPr>
      </p:sp>
      <p:sp>
        <p:nvSpPr>
          <p:cNvPr id="20" name="Shape 18"/>
          <p:cNvSpPr/>
          <p:nvPr/>
        </p:nvSpPr>
        <p:spPr>
          <a:xfrm>
            <a:off x="6355080" y="4023360"/>
            <a:ext cx="685800" cy="685800"/>
          </a:xfrm>
          <a:prstGeom prst="ellipse">
            <a:avLst/>
          </a:prstGeom>
          <a:solidFill>
            <a:srgbClr val="D9A441"/>
          </a:solidFill>
          <a:ln/>
        </p:spPr>
      </p:sp>
      <p:sp>
        <p:nvSpPr>
          <p:cNvPr id="21" name="Text 19"/>
          <p:cNvSpPr/>
          <p:nvPr/>
        </p:nvSpPr>
        <p:spPr>
          <a:xfrm>
            <a:off x="6355080" y="4023360"/>
            <a:ext cx="685800" cy="685800"/>
          </a:xfrm>
          <a:prstGeom prst="rect">
            <a:avLst/>
          </a:prstGeom>
          <a:noFill/>
          <a:ln/>
        </p:spPr>
        <p:txBody>
          <a:bodyPr wrap="square" rtlCol="0" anchor="ctr"/>
          <a:lstStyle/>
          <a:p>
            <a:pPr marL="0" indent="0" algn="ctr">
              <a:buNone/>
            </a:pPr>
            <a:r>
              <a:rPr lang="en-US" sz="2100" b="1" dirty="0">
                <a:solidFill>
                  <a:srgbClr val="7A3226"/>
                </a:solidFill>
                <a:latin typeface="Calibri" pitchFamily="34" charset="0"/>
                <a:ea typeface="Calibri" pitchFamily="34" charset="-122"/>
                <a:cs typeface="Calibri" pitchFamily="34" charset="-120"/>
              </a:rPr>
              <a:t>4</a:t>
            </a:r>
            <a:endParaRPr lang="en-US" sz="2100" dirty="0"/>
          </a:p>
        </p:txBody>
      </p:sp>
      <p:sp>
        <p:nvSpPr>
          <p:cNvPr id="22" name="Text 20"/>
          <p:cNvSpPr/>
          <p:nvPr/>
        </p:nvSpPr>
        <p:spPr>
          <a:xfrm>
            <a:off x="7223760" y="3840480"/>
            <a:ext cx="3886200" cy="457200"/>
          </a:xfrm>
          <a:prstGeom prst="rect">
            <a:avLst/>
          </a:prstGeom>
          <a:noFill/>
          <a:ln/>
        </p:spPr>
        <p:txBody>
          <a:bodyPr wrap="square" rtlCol="0" anchor="ctr"/>
          <a:lstStyle/>
          <a:p>
            <a:pPr marL="0" indent="0">
              <a:buNone/>
            </a:pPr>
            <a:r>
              <a:rPr lang="en-US" sz="1550" b="1" dirty="0">
                <a:solidFill>
                  <a:srgbClr val="FFFFFF"/>
                </a:solidFill>
                <a:latin typeface="Cambria" pitchFamily="34" charset="0"/>
                <a:ea typeface="Cambria" pitchFamily="34" charset="-122"/>
                <a:cs typeface="Cambria" pitchFamily="34" charset="-120"/>
              </a:rPr>
              <a:t>Sincere Acceptance</a:t>
            </a:r>
            <a:endParaRPr lang="en-US" sz="1550" dirty="0"/>
          </a:p>
        </p:txBody>
      </p:sp>
      <p:sp>
        <p:nvSpPr>
          <p:cNvPr id="23" name="Text 21"/>
          <p:cNvSpPr/>
          <p:nvPr/>
        </p:nvSpPr>
        <p:spPr>
          <a:xfrm>
            <a:off x="7223760" y="4315968"/>
            <a:ext cx="3886200" cy="640080"/>
          </a:xfrm>
          <a:prstGeom prst="rect">
            <a:avLst/>
          </a:prstGeom>
          <a:noFill/>
          <a:ln/>
        </p:spPr>
        <p:txBody>
          <a:bodyPr wrap="square" rtlCol="0" anchor="t"/>
          <a:lstStyle/>
          <a:p>
            <a:pPr marL="0" indent="0">
              <a:lnSpc>
                <a:spcPct val="120000"/>
              </a:lnSpc>
              <a:buNone/>
            </a:pPr>
            <a:r>
              <a:rPr lang="en-US" sz="1200" dirty="0">
                <a:solidFill>
                  <a:srgbClr val="F4EDE4"/>
                </a:solidFill>
                <a:latin typeface="Calibri" pitchFamily="34" charset="0"/>
                <a:ea typeface="Calibri" pitchFamily="34" charset="-122"/>
                <a:cs typeface="Calibri" pitchFamily="34" charset="-120"/>
              </a:rPr>
              <a:t>“Ikhlas” as a social and spiritual practice of letting go.</a:t>
            </a:r>
            <a:endParaRPr lang="en-US" sz="1200" dirty="0"/>
          </a:p>
        </p:txBody>
      </p:sp>
      <p:sp>
        <p:nvSpPr>
          <p:cNvPr id="25" name="Text 23"/>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F4EDE4"/>
                </a:solidFill>
                <a:latin typeface="Calibri" pitchFamily="34" charset="0"/>
                <a:ea typeface="Calibri" pitchFamily="34" charset="-122"/>
                <a:cs typeface="Calibri" pitchFamily="34" charset="-120"/>
              </a:rPr>
              <a:t>11</a:t>
            </a:r>
            <a:endParaRPr lang="en-US" sz="9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EDE4"/>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B8503F"/>
                </a:solidFill>
                <a:latin typeface="Calibri" pitchFamily="34" charset="0"/>
                <a:ea typeface="Calibri" pitchFamily="34" charset="-122"/>
                <a:cs typeface="Calibri" pitchFamily="34" charset="-120"/>
              </a:rPr>
              <a:t>DISCUSSION</a:t>
            </a:r>
            <a:endParaRPr lang="en-US" sz="1300" dirty="0"/>
          </a:p>
        </p:txBody>
      </p:sp>
      <p:sp>
        <p:nvSpPr>
          <p:cNvPr id="3" name="Text 1"/>
          <p:cNvSpPr/>
          <p:nvPr/>
        </p:nvSpPr>
        <p:spPr>
          <a:xfrm>
            <a:off x="548640" y="777240"/>
            <a:ext cx="10972800" cy="640080"/>
          </a:xfrm>
          <a:prstGeom prst="rect">
            <a:avLst/>
          </a:prstGeom>
          <a:noFill/>
          <a:ln/>
        </p:spPr>
        <p:txBody>
          <a:bodyPr wrap="square" rtlCol="0" anchor="ctr"/>
          <a:lstStyle/>
          <a:p>
            <a:pPr marL="0" indent="0">
              <a:buNone/>
            </a:pPr>
            <a:r>
              <a:rPr lang="en-US" sz="2600" b="1" dirty="0">
                <a:solidFill>
                  <a:srgbClr val="3A2A22"/>
                </a:solidFill>
                <a:latin typeface="Cambria" pitchFamily="34" charset="0"/>
                <a:ea typeface="Cambria" pitchFamily="34" charset="-122"/>
                <a:cs typeface="Cambria" pitchFamily="34" charset="-120"/>
              </a:rPr>
              <a:t>Lyrics as a Medium of Generational Identity</a:t>
            </a:r>
            <a:endParaRPr lang="en-US" sz="2600" dirty="0"/>
          </a:p>
        </p:txBody>
      </p:sp>
      <p:sp>
        <p:nvSpPr>
          <p:cNvPr id="4" name="Shape 2"/>
          <p:cNvSpPr/>
          <p:nvPr/>
        </p:nvSpPr>
        <p:spPr>
          <a:xfrm>
            <a:off x="548640" y="1828800"/>
            <a:ext cx="11064240" cy="1417320"/>
          </a:xfrm>
          <a:prstGeom prst="roundRect">
            <a:avLst>
              <a:gd name="adj" fmla="val 6452"/>
            </a:avLst>
          </a:prstGeom>
          <a:solidFill>
            <a:srgbClr val="FFFFFF"/>
          </a:solidFill>
          <a:ln w="19050">
            <a:solidFill>
              <a:srgbClr val="8FA98B"/>
            </a:solidFill>
            <a:prstDash val="solid"/>
          </a:ln>
        </p:spPr>
      </p:sp>
      <p:sp>
        <p:nvSpPr>
          <p:cNvPr id="5" name="Text 3"/>
          <p:cNvSpPr/>
          <p:nvPr/>
        </p:nvSpPr>
        <p:spPr>
          <a:xfrm>
            <a:off x="868680" y="1965960"/>
            <a:ext cx="10424160" cy="1143000"/>
          </a:xfrm>
          <a:prstGeom prst="rect">
            <a:avLst/>
          </a:prstGeom>
          <a:noFill/>
          <a:ln/>
        </p:spPr>
        <p:txBody>
          <a:bodyPr wrap="square" rtlCol="0" anchor="ctr"/>
          <a:lstStyle/>
          <a:p>
            <a:pPr marL="0" indent="0">
              <a:lnSpc>
                <a:spcPct val="125000"/>
              </a:lnSpc>
              <a:buNone/>
            </a:pPr>
            <a:r>
              <a:rPr lang="en-US" sz="1600" i="1" dirty="0">
                <a:solidFill>
                  <a:srgbClr val="7A3226"/>
                </a:solidFill>
                <a:latin typeface="Cambria" pitchFamily="34" charset="0"/>
                <a:ea typeface="Cambria" pitchFamily="34" charset="-122"/>
                <a:cs typeface="Cambria" pitchFamily="34" charset="-120"/>
              </a:rPr>
              <a:t>Song lyrics function not only as the songwriter's personal expression, but also as a medium representing the identity of Indonesia's younger generation.</a:t>
            </a:r>
            <a:endParaRPr lang="en-US" sz="1600" dirty="0"/>
          </a:p>
        </p:txBody>
      </p:sp>
      <p:sp>
        <p:nvSpPr>
          <p:cNvPr id="6" name="Shape 4"/>
          <p:cNvSpPr/>
          <p:nvPr/>
        </p:nvSpPr>
        <p:spPr>
          <a:xfrm>
            <a:off x="548640" y="3520440"/>
            <a:ext cx="5349240" cy="2148840"/>
          </a:xfrm>
          <a:prstGeom prst="roundRect">
            <a:avLst>
              <a:gd name="adj" fmla="val 4255"/>
            </a:avLst>
          </a:prstGeom>
          <a:solidFill>
            <a:srgbClr val="8FA98B">
              <a:alpha val="85000"/>
            </a:srgbClr>
          </a:solidFill>
          <a:ln/>
        </p:spPr>
      </p:sp>
      <p:sp>
        <p:nvSpPr>
          <p:cNvPr id="7" name="Text 5"/>
          <p:cNvSpPr/>
          <p:nvPr/>
        </p:nvSpPr>
        <p:spPr>
          <a:xfrm>
            <a:off x="822960" y="3703320"/>
            <a:ext cx="4846320" cy="365760"/>
          </a:xfrm>
          <a:prstGeom prst="rect">
            <a:avLst/>
          </a:prstGeom>
          <a:noFill/>
          <a:ln/>
        </p:spPr>
        <p:txBody>
          <a:bodyPr wrap="square" rtlCol="0" anchor="ctr"/>
          <a:lstStyle/>
          <a:p>
            <a:pPr marL="0" indent="0">
              <a:buNone/>
            </a:pPr>
            <a:r>
              <a:rPr lang="en-US" sz="1500" b="1" dirty="0">
                <a:solidFill>
                  <a:srgbClr val="5C7A57"/>
                </a:solidFill>
                <a:latin typeface="Cambria" pitchFamily="34" charset="0"/>
                <a:ea typeface="Cambria" pitchFamily="34" charset="-122"/>
                <a:cs typeface="Cambria" pitchFamily="34" charset="-120"/>
              </a:rPr>
              <a:t>High Social Mobility</a:t>
            </a:r>
            <a:endParaRPr lang="en-US" sz="1500" dirty="0"/>
          </a:p>
        </p:txBody>
      </p:sp>
      <p:sp>
        <p:nvSpPr>
          <p:cNvPr id="8" name="Text 6"/>
          <p:cNvSpPr/>
          <p:nvPr/>
        </p:nvSpPr>
        <p:spPr>
          <a:xfrm>
            <a:off x="822960" y="4114800"/>
            <a:ext cx="4846320" cy="1463040"/>
          </a:xfrm>
          <a:prstGeom prst="rect">
            <a:avLst/>
          </a:prstGeom>
          <a:noFill/>
          <a:ln/>
        </p:spPr>
        <p:txBody>
          <a:bodyPr wrap="square" rtlCol="0" anchor="t"/>
          <a:lstStyle/>
          <a:p>
            <a:pPr marL="0" indent="0">
              <a:lnSpc>
                <a:spcPct val="125000"/>
              </a:lnSpc>
              <a:buNone/>
            </a:pPr>
            <a:r>
              <a:rPr lang="en-US" sz="1300" dirty="0">
                <a:solidFill>
                  <a:srgbClr val="3A2A22"/>
                </a:solidFill>
                <a:latin typeface="Calibri" pitchFamily="34" charset="0"/>
                <a:ea typeface="Calibri" pitchFamily="34" charset="-122"/>
                <a:cs typeface="Calibri" pitchFamily="34" charset="-120"/>
              </a:rPr>
              <a:t>Young Indonesians increasingly move between hometowns and cities, reshaping how identity and belonging are experienced.</a:t>
            </a:r>
            <a:endParaRPr lang="en-US" sz="1300" dirty="0"/>
          </a:p>
        </p:txBody>
      </p:sp>
      <p:sp>
        <p:nvSpPr>
          <p:cNvPr id="9" name="Shape 7"/>
          <p:cNvSpPr/>
          <p:nvPr/>
        </p:nvSpPr>
        <p:spPr>
          <a:xfrm>
            <a:off x="6080760" y="3520440"/>
            <a:ext cx="5532120" cy="2148840"/>
          </a:xfrm>
          <a:prstGeom prst="roundRect">
            <a:avLst>
              <a:gd name="adj" fmla="val 4255"/>
            </a:avLst>
          </a:prstGeom>
          <a:solidFill>
            <a:srgbClr val="B8503F">
              <a:alpha val="85000"/>
            </a:srgbClr>
          </a:solidFill>
          <a:ln/>
        </p:spPr>
      </p:sp>
      <p:sp>
        <p:nvSpPr>
          <p:cNvPr id="10" name="Text 8"/>
          <p:cNvSpPr/>
          <p:nvPr/>
        </p:nvSpPr>
        <p:spPr>
          <a:xfrm>
            <a:off x="6355080" y="3703320"/>
            <a:ext cx="5029200" cy="502920"/>
          </a:xfrm>
          <a:prstGeom prst="rect">
            <a:avLst/>
          </a:prstGeom>
          <a:noFill/>
          <a:ln/>
        </p:spPr>
        <p:txBody>
          <a:bodyPr wrap="square" rtlCol="0" anchor="ctr"/>
          <a:lstStyle/>
          <a:p>
            <a:pPr marL="0" indent="0">
              <a:buNone/>
            </a:pPr>
            <a:r>
              <a:rPr lang="en-US" sz="1500" b="1" dirty="0">
                <a:solidFill>
                  <a:srgbClr val="7A3226"/>
                </a:solidFill>
                <a:latin typeface="Cambria" pitchFamily="34" charset="0"/>
                <a:ea typeface="Cambria" pitchFamily="34" charset="-122"/>
                <a:cs typeface="Cambria" pitchFamily="34" charset="-120"/>
              </a:rPr>
              <a:t>Economic Achievement vs. Emotional Loss</a:t>
            </a:r>
            <a:endParaRPr lang="en-US" sz="1500" dirty="0"/>
          </a:p>
        </p:txBody>
      </p:sp>
      <p:sp>
        <p:nvSpPr>
          <p:cNvPr id="11" name="Text 9"/>
          <p:cNvSpPr/>
          <p:nvPr/>
        </p:nvSpPr>
        <p:spPr>
          <a:xfrm>
            <a:off x="6355080" y="4251960"/>
            <a:ext cx="5029200" cy="1325880"/>
          </a:xfrm>
          <a:prstGeom prst="rect">
            <a:avLst/>
          </a:prstGeom>
          <a:noFill/>
          <a:ln/>
        </p:spPr>
        <p:txBody>
          <a:bodyPr wrap="square" rtlCol="0" anchor="t"/>
          <a:lstStyle/>
          <a:p>
            <a:pPr marL="0" indent="0">
              <a:lnSpc>
                <a:spcPct val="125000"/>
              </a:lnSpc>
              <a:buNone/>
            </a:pPr>
            <a:r>
              <a:rPr lang="en-US" sz="1300" dirty="0">
                <a:solidFill>
                  <a:srgbClr val="3A2A22"/>
                </a:solidFill>
                <a:latin typeface="Calibri" pitchFamily="34" charset="0"/>
                <a:ea typeface="Calibri" pitchFamily="34" charset="-122"/>
                <a:cs typeface="Calibri" pitchFamily="34" charset="-120"/>
              </a:rPr>
              <a:t>Migrants face a persistent dilemma: pursuing opportunity in the city while bearing the emotional cost of distance from family.</a:t>
            </a:r>
            <a:endParaRPr lang="en-US" sz="1300" dirty="0"/>
          </a:p>
        </p:txBody>
      </p:sp>
      <p:sp>
        <p:nvSpPr>
          <p:cNvPr id="13" name="Text 11"/>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7A3226"/>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7A3226"/>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65760"/>
          </a:xfrm>
          <a:prstGeom prst="rect">
            <a:avLst/>
          </a:prstGeom>
          <a:noFill/>
          <a:ln/>
        </p:spPr>
        <p:txBody>
          <a:bodyPr wrap="square" rtlCol="0" anchor="ctr"/>
          <a:lstStyle/>
          <a:p>
            <a:pPr marL="0" indent="0">
              <a:buNone/>
            </a:pPr>
            <a:r>
              <a:rPr lang="en-US" sz="1300" b="1" kern="0" spc="200" dirty="0">
                <a:solidFill>
                  <a:srgbClr val="D9A441"/>
                </a:solidFill>
                <a:latin typeface="Calibri" pitchFamily="34" charset="0"/>
                <a:ea typeface="Calibri" pitchFamily="34" charset="-122"/>
                <a:cs typeface="Calibri" pitchFamily="34" charset="-120"/>
              </a:rPr>
              <a:t>CONCLUSION</a:t>
            </a:r>
            <a:endParaRPr lang="en-US" sz="1300" dirty="0"/>
          </a:p>
        </p:txBody>
      </p:sp>
      <p:sp>
        <p:nvSpPr>
          <p:cNvPr id="3" name="Text 1"/>
          <p:cNvSpPr/>
          <p:nvPr/>
        </p:nvSpPr>
        <p:spPr>
          <a:xfrm>
            <a:off x="548640" y="777240"/>
            <a:ext cx="10789920" cy="640080"/>
          </a:xfrm>
          <a:prstGeom prst="rect">
            <a:avLst/>
          </a:prstGeom>
          <a:noFill/>
          <a:ln/>
        </p:spPr>
        <p:txBody>
          <a:bodyPr wrap="square" rtlCol="0" anchor="ctr"/>
          <a:lstStyle/>
          <a:p>
            <a:pPr marL="0" indent="0">
              <a:buNone/>
            </a:pPr>
            <a:r>
              <a:rPr lang="en-US" sz="2600" b="1" dirty="0">
                <a:solidFill>
                  <a:srgbClr val="FFFFFF"/>
                </a:solidFill>
                <a:latin typeface="Cambria" pitchFamily="34" charset="0"/>
                <a:ea typeface="Cambria" pitchFamily="34" charset="-122"/>
                <a:cs typeface="Cambria" pitchFamily="34" charset="-120"/>
              </a:rPr>
              <a:t>Metaphor, Identity, and Culture Intertwined</a:t>
            </a:r>
            <a:endParaRPr lang="en-US" sz="2600" dirty="0"/>
          </a:p>
        </p:txBody>
      </p:sp>
      <p:sp>
        <p:nvSpPr>
          <p:cNvPr id="4" name="Shape 2"/>
          <p:cNvSpPr/>
          <p:nvPr/>
        </p:nvSpPr>
        <p:spPr>
          <a:xfrm>
            <a:off x="548640" y="1874520"/>
            <a:ext cx="502920" cy="502920"/>
          </a:xfrm>
          <a:prstGeom prst="ellipse">
            <a:avLst/>
          </a:prstGeom>
          <a:solidFill>
            <a:srgbClr val="8FA98B"/>
          </a:solidFill>
          <a:ln/>
        </p:spPr>
      </p:sp>
      <p:sp>
        <p:nvSpPr>
          <p:cNvPr id="5" name="Text 3"/>
          <p:cNvSpPr/>
          <p:nvPr/>
        </p:nvSpPr>
        <p:spPr>
          <a:xfrm>
            <a:off x="548640" y="1874520"/>
            <a:ext cx="502920" cy="502920"/>
          </a:xfrm>
          <a:prstGeom prst="rect">
            <a:avLst/>
          </a:prstGeom>
          <a:noFill/>
          <a:ln/>
        </p:spPr>
        <p:txBody>
          <a:bodyPr wrap="square" rtlCol="0" anchor="ctr"/>
          <a:lstStyle/>
          <a:p>
            <a:pPr marL="0" indent="0" algn="ctr">
              <a:buNone/>
            </a:pPr>
            <a:r>
              <a:rPr lang="en-US" sz="1540" b="1" dirty="0">
                <a:solidFill>
                  <a:srgbClr val="7A3226"/>
                </a:solidFill>
                <a:latin typeface="Calibri" pitchFamily="34" charset="0"/>
                <a:ea typeface="Calibri" pitchFamily="34" charset="-122"/>
                <a:cs typeface="Calibri" pitchFamily="34" charset="-120"/>
              </a:rPr>
              <a:t>✓</a:t>
            </a:r>
            <a:endParaRPr lang="en-US" sz="1540" dirty="0"/>
          </a:p>
        </p:txBody>
      </p:sp>
      <p:sp>
        <p:nvSpPr>
          <p:cNvPr id="6" name="Text 4"/>
          <p:cNvSpPr/>
          <p:nvPr/>
        </p:nvSpPr>
        <p:spPr>
          <a:xfrm>
            <a:off x="1234440" y="1801368"/>
            <a:ext cx="10241280" cy="1097280"/>
          </a:xfrm>
          <a:prstGeom prst="rect">
            <a:avLst/>
          </a:prstGeom>
          <a:noFill/>
          <a:ln/>
        </p:spPr>
        <p:txBody>
          <a:bodyPr wrap="square" rtlCol="0" anchor="t"/>
          <a:lstStyle/>
          <a:p>
            <a:pPr marL="0" indent="0">
              <a:lnSpc>
                <a:spcPct val="125000"/>
              </a:lnSpc>
              <a:buNone/>
            </a:pPr>
            <a:r>
              <a:rPr lang="en-US" sz="1500" dirty="0">
                <a:solidFill>
                  <a:srgbClr val="F4EDE4"/>
                </a:solidFill>
                <a:latin typeface="Calibri" pitchFamily="34" charset="0"/>
                <a:ea typeface="Calibri" pitchFamily="34" charset="-122"/>
                <a:cs typeface="Calibri" pitchFamily="34" charset="-120"/>
              </a:rPr>
              <a:t>The metaphors “going home first,” “a new home,” and “acceptance is a skill” construct the identity of the urban migrant in Sesi Potret.</a:t>
            </a:r>
            <a:endParaRPr lang="en-US" sz="1500" dirty="0"/>
          </a:p>
        </p:txBody>
      </p:sp>
      <p:sp>
        <p:nvSpPr>
          <p:cNvPr id="7" name="Shape 5"/>
          <p:cNvSpPr/>
          <p:nvPr/>
        </p:nvSpPr>
        <p:spPr>
          <a:xfrm>
            <a:off x="548640" y="3108960"/>
            <a:ext cx="502920" cy="502920"/>
          </a:xfrm>
          <a:prstGeom prst="ellipse">
            <a:avLst/>
          </a:prstGeom>
          <a:solidFill>
            <a:srgbClr val="8FA98B"/>
          </a:solidFill>
          <a:ln/>
        </p:spPr>
      </p:sp>
      <p:sp>
        <p:nvSpPr>
          <p:cNvPr id="8" name="Text 6"/>
          <p:cNvSpPr/>
          <p:nvPr/>
        </p:nvSpPr>
        <p:spPr>
          <a:xfrm>
            <a:off x="548640" y="3108960"/>
            <a:ext cx="502920" cy="502920"/>
          </a:xfrm>
          <a:prstGeom prst="rect">
            <a:avLst/>
          </a:prstGeom>
          <a:noFill/>
          <a:ln/>
        </p:spPr>
        <p:txBody>
          <a:bodyPr wrap="square" rtlCol="0" anchor="ctr"/>
          <a:lstStyle/>
          <a:p>
            <a:pPr marL="0" indent="0" algn="ctr">
              <a:buNone/>
            </a:pPr>
            <a:r>
              <a:rPr lang="en-US" sz="1540" b="1" dirty="0">
                <a:solidFill>
                  <a:srgbClr val="7A3226"/>
                </a:solidFill>
                <a:latin typeface="Calibri" pitchFamily="34" charset="0"/>
                <a:ea typeface="Calibri" pitchFamily="34" charset="-122"/>
                <a:cs typeface="Calibri" pitchFamily="34" charset="-120"/>
              </a:rPr>
              <a:t>✓</a:t>
            </a:r>
            <a:endParaRPr lang="en-US" sz="1540" dirty="0"/>
          </a:p>
        </p:txBody>
      </p:sp>
      <p:sp>
        <p:nvSpPr>
          <p:cNvPr id="9" name="Text 7"/>
          <p:cNvSpPr/>
          <p:nvPr/>
        </p:nvSpPr>
        <p:spPr>
          <a:xfrm>
            <a:off x="1234440" y="3035808"/>
            <a:ext cx="10241280" cy="1097280"/>
          </a:xfrm>
          <a:prstGeom prst="rect">
            <a:avLst/>
          </a:prstGeom>
          <a:noFill/>
          <a:ln/>
        </p:spPr>
        <p:txBody>
          <a:bodyPr wrap="square" rtlCol="0" anchor="t"/>
          <a:lstStyle/>
          <a:p>
            <a:pPr marL="0" indent="0">
              <a:lnSpc>
                <a:spcPct val="125000"/>
              </a:lnSpc>
              <a:buNone/>
            </a:pPr>
            <a:r>
              <a:rPr lang="en-US" sz="1500" dirty="0">
                <a:solidFill>
                  <a:srgbClr val="F4EDE4"/>
                </a:solidFill>
                <a:latin typeface="Calibri" pitchFamily="34" charset="0"/>
                <a:ea typeface="Calibri" pitchFamily="34" charset="-122"/>
                <a:cs typeface="Calibri" pitchFamily="34" charset="-120"/>
              </a:rPr>
              <a:t>These metaphors carry Indonesian cultural values: respect for parents, the tradition of migration, family closeness, and sincere acceptance.</a:t>
            </a:r>
            <a:endParaRPr lang="en-US" sz="1500" dirty="0"/>
          </a:p>
        </p:txBody>
      </p:sp>
      <p:sp>
        <p:nvSpPr>
          <p:cNvPr id="10" name="Shape 8"/>
          <p:cNvSpPr/>
          <p:nvPr/>
        </p:nvSpPr>
        <p:spPr>
          <a:xfrm>
            <a:off x="548640" y="4343400"/>
            <a:ext cx="502920" cy="502920"/>
          </a:xfrm>
          <a:prstGeom prst="ellipse">
            <a:avLst/>
          </a:prstGeom>
          <a:solidFill>
            <a:srgbClr val="8FA98B"/>
          </a:solidFill>
          <a:ln/>
        </p:spPr>
      </p:sp>
      <p:sp>
        <p:nvSpPr>
          <p:cNvPr id="11" name="Text 9"/>
          <p:cNvSpPr/>
          <p:nvPr/>
        </p:nvSpPr>
        <p:spPr>
          <a:xfrm>
            <a:off x="548640" y="4343400"/>
            <a:ext cx="502920" cy="502920"/>
          </a:xfrm>
          <a:prstGeom prst="rect">
            <a:avLst/>
          </a:prstGeom>
          <a:noFill/>
          <a:ln/>
        </p:spPr>
        <p:txBody>
          <a:bodyPr wrap="square" rtlCol="0" anchor="ctr"/>
          <a:lstStyle/>
          <a:p>
            <a:pPr marL="0" indent="0" algn="ctr">
              <a:buNone/>
            </a:pPr>
            <a:r>
              <a:rPr lang="en-US" sz="1540" b="1" dirty="0">
                <a:solidFill>
                  <a:srgbClr val="7A3226"/>
                </a:solidFill>
                <a:latin typeface="Calibri" pitchFamily="34" charset="0"/>
                <a:ea typeface="Calibri" pitchFamily="34" charset="-122"/>
                <a:cs typeface="Calibri" pitchFamily="34" charset="-120"/>
              </a:rPr>
              <a:t>✓</a:t>
            </a:r>
            <a:endParaRPr lang="en-US" sz="1540" dirty="0"/>
          </a:p>
        </p:txBody>
      </p:sp>
      <p:sp>
        <p:nvSpPr>
          <p:cNvPr id="12" name="Text 10"/>
          <p:cNvSpPr/>
          <p:nvPr/>
        </p:nvSpPr>
        <p:spPr>
          <a:xfrm>
            <a:off x="1234440" y="4270248"/>
            <a:ext cx="10241280" cy="1097280"/>
          </a:xfrm>
          <a:prstGeom prst="rect">
            <a:avLst/>
          </a:prstGeom>
          <a:noFill/>
          <a:ln/>
        </p:spPr>
        <p:txBody>
          <a:bodyPr wrap="square" rtlCol="0" anchor="t"/>
          <a:lstStyle/>
          <a:p>
            <a:pPr marL="0" indent="0">
              <a:lnSpc>
                <a:spcPct val="125000"/>
              </a:lnSpc>
              <a:buNone/>
            </a:pPr>
            <a:r>
              <a:rPr lang="en-US" sz="1500" dirty="0">
                <a:solidFill>
                  <a:srgbClr val="F4EDE4"/>
                </a:solidFill>
                <a:latin typeface="Calibri" pitchFamily="34" charset="0"/>
                <a:ea typeface="Calibri" pitchFamily="34" charset="-122"/>
                <a:cs typeface="Calibri" pitchFamily="34" charset="-120"/>
              </a:rPr>
              <a:t>Song lyrics serve as a cultural text that represents the lived experience of Indonesia's mobile younger generation.</a:t>
            </a:r>
            <a:endParaRPr lang="en-US" sz="1500" dirty="0"/>
          </a:p>
        </p:txBody>
      </p:sp>
      <p:sp>
        <p:nvSpPr>
          <p:cNvPr id="14" name="Text 12"/>
          <p:cNvSpPr/>
          <p:nvPr/>
        </p:nvSpPr>
        <p:spPr>
          <a:xfrm>
            <a:off x="11338560" y="6537960"/>
            <a:ext cx="457200" cy="274320"/>
          </a:xfrm>
          <a:prstGeom prst="rect">
            <a:avLst/>
          </a:prstGeom>
          <a:noFill/>
          <a:ln/>
        </p:spPr>
        <p:txBody>
          <a:bodyPr wrap="square" rtlCol="0" anchor="ctr"/>
          <a:lstStyle/>
          <a:p>
            <a:pPr marL="0" indent="0" algn="r">
              <a:buNone/>
            </a:pPr>
            <a:r>
              <a:rPr lang="en-US" sz="900" dirty="0">
                <a:solidFill>
                  <a:srgbClr val="F4EDE4"/>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7A3226"/>
        </a:solidFill>
        <a:effectLst/>
      </p:bgPr>
    </p:bg>
    <p:spTree>
      <p:nvGrpSpPr>
        <p:cNvPr id="1" name=""/>
        <p:cNvGrpSpPr/>
        <p:nvPr/>
      </p:nvGrpSpPr>
      <p:grpSpPr>
        <a:xfrm>
          <a:off x="0" y="0"/>
          <a:ext cx="0" cy="0"/>
          <a:chOff x="0" y="0"/>
          <a:chExt cx="0" cy="0"/>
        </a:xfrm>
      </p:grpSpPr>
      <p:sp>
        <p:nvSpPr>
          <p:cNvPr id="2" name="Shape 0"/>
          <p:cNvSpPr/>
          <p:nvPr/>
        </p:nvSpPr>
        <p:spPr>
          <a:xfrm>
            <a:off x="8778240" y="-1463040"/>
            <a:ext cx="5029200" cy="5029200"/>
          </a:xfrm>
          <a:prstGeom prst="ellipse">
            <a:avLst/>
          </a:prstGeom>
          <a:solidFill>
            <a:srgbClr val="B8503F">
              <a:alpha val="45000"/>
            </a:srgbClr>
          </a:solidFill>
          <a:ln/>
        </p:spPr>
      </p:sp>
      <p:sp>
        <p:nvSpPr>
          <p:cNvPr id="3" name="Shape 1"/>
          <p:cNvSpPr/>
          <p:nvPr/>
        </p:nvSpPr>
        <p:spPr>
          <a:xfrm>
            <a:off x="-1280160" y="5120640"/>
            <a:ext cx="3840480" cy="3840480"/>
          </a:xfrm>
          <a:prstGeom prst="ellipse">
            <a:avLst/>
          </a:prstGeom>
          <a:solidFill>
            <a:srgbClr val="8FA98B">
              <a:alpha val="40000"/>
            </a:srgbClr>
          </a:solidFill>
          <a:ln/>
        </p:spPr>
      </p:sp>
      <p:sp>
        <p:nvSpPr>
          <p:cNvPr id="4" name="Text 2"/>
          <p:cNvSpPr/>
          <p:nvPr/>
        </p:nvSpPr>
        <p:spPr>
          <a:xfrm>
            <a:off x="640080" y="2377440"/>
            <a:ext cx="10881360" cy="1097280"/>
          </a:xfrm>
          <a:prstGeom prst="rect">
            <a:avLst/>
          </a:prstGeom>
          <a:noFill/>
          <a:ln/>
        </p:spPr>
        <p:txBody>
          <a:bodyPr wrap="square" rtlCol="0" anchor="ctr"/>
          <a:lstStyle/>
          <a:p>
            <a:pPr marL="0" indent="0" algn="l">
              <a:buNone/>
            </a:pPr>
            <a:r>
              <a:rPr lang="en-US" sz="4800" b="1" dirty="0">
                <a:solidFill>
                  <a:srgbClr val="FFFFFF"/>
                </a:solidFill>
                <a:latin typeface="Cambria" pitchFamily="34" charset="0"/>
                <a:ea typeface="Cambria" pitchFamily="34" charset="-122"/>
                <a:cs typeface="Cambria" pitchFamily="34" charset="-120"/>
              </a:rPr>
              <a:t>Thank You</a:t>
            </a:r>
            <a:endParaRPr lang="en-US" sz="4800" dirty="0"/>
          </a:p>
        </p:txBody>
      </p:sp>
      <p:sp>
        <p:nvSpPr>
          <p:cNvPr id="5" name="Text 3"/>
          <p:cNvSpPr/>
          <p:nvPr/>
        </p:nvSpPr>
        <p:spPr>
          <a:xfrm>
            <a:off x="640080" y="3429000"/>
            <a:ext cx="10881360" cy="457200"/>
          </a:xfrm>
          <a:prstGeom prst="rect">
            <a:avLst/>
          </a:prstGeom>
          <a:noFill/>
          <a:ln/>
        </p:spPr>
        <p:txBody>
          <a:bodyPr wrap="square" rtlCol="0" anchor="ctr"/>
          <a:lstStyle/>
          <a:p>
            <a:pPr marL="0" indent="0">
              <a:buNone/>
            </a:pPr>
            <a:r>
              <a:rPr lang="en-US" sz="1800" i="1" dirty="0">
                <a:solidFill>
                  <a:srgbClr val="D9A441"/>
                </a:solidFill>
                <a:latin typeface="Cambria" pitchFamily="34" charset="0"/>
                <a:ea typeface="Cambria" pitchFamily="34" charset="-122"/>
                <a:cs typeface="Cambria" pitchFamily="34" charset="-120"/>
              </a:rPr>
              <a:t>Questions &amp; Discussion Welcome</a:t>
            </a:r>
            <a:endParaRPr lang="en-US" sz="1800" dirty="0"/>
          </a:p>
        </p:txBody>
      </p:sp>
      <p:sp>
        <p:nvSpPr>
          <p:cNvPr id="6" name="Shape 4"/>
          <p:cNvSpPr/>
          <p:nvPr/>
        </p:nvSpPr>
        <p:spPr>
          <a:xfrm>
            <a:off x="658368" y="4114800"/>
            <a:ext cx="1463040" cy="0"/>
          </a:xfrm>
          <a:prstGeom prst="line">
            <a:avLst/>
          </a:prstGeom>
          <a:noFill/>
          <a:ln w="31750">
            <a:solidFill>
              <a:srgbClr val="D9A441"/>
            </a:solidFill>
            <a:prstDash val="solid"/>
          </a:ln>
        </p:spPr>
      </p:sp>
      <p:sp>
        <p:nvSpPr>
          <p:cNvPr id="7" name="Text 5"/>
          <p:cNvSpPr/>
          <p:nvPr/>
        </p:nvSpPr>
        <p:spPr>
          <a:xfrm>
            <a:off x="640080" y="4343400"/>
            <a:ext cx="5486400" cy="1097280"/>
          </a:xfrm>
          <a:prstGeom prst="rect">
            <a:avLst/>
          </a:prstGeom>
          <a:noFill/>
          <a:ln/>
        </p:spPr>
        <p:txBody>
          <a:bodyPr wrap="square" rtlCol="0" anchor="ctr"/>
          <a:lstStyle/>
          <a:p>
            <a:pPr marL="0" indent="0">
              <a:lnSpc>
                <a:spcPct val="130000"/>
              </a:lnSpc>
              <a:buNone/>
            </a:pPr>
            <a:r>
              <a:rPr lang="en-US" sz="1400" b="1" dirty="0" smtClean="0">
                <a:solidFill>
                  <a:srgbClr val="F4EDE4"/>
                </a:solidFill>
                <a:latin typeface="Calibri" pitchFamily="34" charset="0"/>
                <a:ea typeface="Calibri" pitchFamily="34" charset="-122"/>
                <a:cs typeface="Calibri" pitchFamily="34" charset="-120"/>
              </a:rPr>
              <a:t>[</a:t>
            </a:r>
            <a:r>
              <a:rPr lang="en-US" sz="1400" b="1" dirty="0" err="1" smtClean="0">
                <a:solidFill>
                  <a:srgbClr val="F4EDE4"/>
                </a:solidFill>
                <a:latin typeface="Calibri" pitchFamily="34" charset="0"/>
                <a:ea typeface="Calibri" pitchFamily="34" charset="-122"/>
                <a:cs typeface="Calibri" pitchFamily="34" charset="-120"/>
              </a:rPr>
              <a:t>Iif</a:t>
            </a:r>
            <a:r>
              <a:rPr lang="en-US" sz="1400" b="1" dirty="0" smtClean="0">
                <a:solidFill>
                  <a:srgbClr val="F4EDE4"/>
                </a:solidFill>
                <a:latin typeface="Calibri" pitchFamily="34" charset="0"/>
                <a:ea typeface="Calibri" pitchFamily="34" charset="-122"/>
                <a:cs typeface="Calibri" pitchFamily="34" charset="-120"/>
              </a:rPr>
              <a:t> </a:t>
            </a:r>
            <a:r>
              <a:rPr lang="en-US" sz="1400" b="1" dirty="0" err="1" smtClean="0">
                <a:solidFill>
                  <a:srgbClr val="F4EDE4"/>
                </a:solidFill>
                <a:latin typeface="Calibri" pitchFamily="34" charset="0"/>
                <a:ea typeface="Calibri" pitchFamily="34" charset="-122"/>
                <a:cs typeface="Calibri" pitchFamily="34" charset="-120"/>
              </a:rPr>
              <a:t>Ifhamuddin</a:t>
            </a:r>
            <a:r>
              <a:rPr lang="en-US" sz="1400" b="1" dirty="0" smtClean="0">
                <a:solidFill>
                  <a:srgbClr val="F4EDE4"/>
                </a:solidFill>
                <a:latin typeface="Calibri" pitchFamily="34" charset="0"/>
                <a:ea typeface="Calibri" pitchFamily="34" charset="-122"/>
                <a:cs typeface="Calibri" pitchFamily="34" charset="-120"/>
              </a:rPr>
              <a:t>]</a:t>
            </a:r>
            <a:endParaRPr lang="en-US" sz="1400" dirty="0"/>
          </a:p>
          <a:p>
            <a:pPr marL="0" indent="0">
              <a:lnSpc>
                <a:spcPct val="130000"/>
              </a:lnSpc>
              <a:buNone/>
            </a:pPr>
            <a:r>
              <a:rPr lang="en-US" sz="1400" dirty="0" smtClean="0">
                <a:solidFill>
                  <a:srgbClr val="F4EDE4"/>
                </a:solidFill>
                <a:latin typeface="Calibri" pitchFamily="34" charset="0"/>
                <a:ea typeface="Calibri" pitchFamily="34" charset="-122"/>
                <a:cs typeface="Calibri" pitchFamily="34" charset="-120"/>
              </a:rPr>
              <a:t>[iif.ifhamuddin@upi.edu]</a:t>
            </a:r>
            <a:endParaRPr lang="en-US" sz="1400" dirty="0"/>
          </a:p>
          <a:p>
            <a:pPr marL="0" indent="0">
              <a:lnSpc>
                <a:spcPct val="130000"/>
              </a:lnSpc>
              <a:buNone/>
            </a:pPr>
            <a:r>
              <a:rPr lang="en-US" sz="1400" dirty="0">
                <a:solidFill>
                  <a:srgbClr val="F4EDE4"/>
                </a:solidFill>
                <a:latin typeface="Calibri" pitchFamily="34" charset="0"/>
                <a:ea typeface="Calibri" pitchFamily="34" charset="-122"/>
                <a:cs typeface="Calibri" pitchFamily="34" charset="-120"/>
              </a:rPr>
              <a:t>CONAPLIN 2026</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506</TotalTime>
  <Words>908</Words>
  <Application>Microsoft Office PowerPoint</Application>
  <PresentationFormat>Custom</PresentationFormat>
  <Paragraphs>164</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ismail - [2010]</cp:lastModifiedBy>
  <cp:revision>7</cp:revision>
  <dcterms:created xsi:type="dcterms:W3CDTF">2026-08-07T07:44:38Z</dcterms:created>
  <dcterms:modified xsi:type="dcterms:W3CDTF">2026-08-07T16:13:16Z</dcterms:modified>
</cp:coreProperties>
</file>