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D3D06-9E7D-4396-8D4C-C2444C3760A8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E649A-34D9-4ADD-9C76-C1C368319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53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E649A-34D9-4ADD-9C76-C1C3683197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0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784080" y="-640080"/>
            <a:ext cx="2926080" cy="292608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744200" y="5257800"/>
            <a:ext cx="1920240" cy="192024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502920"/>
            <a:ext cx="1260089" cy="2585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00" b="1" dirty="0">
                <a:solidFill>
                  <a:srgbClr val="FFC000"/>
                </a:solidFill>
                <a:latin typeface="Aptos"/>
              </a:rPr>
              <a:t>CONAPLIN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417320"/>
            <a:ext cx="10058400" cy="14173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3100" b="1" dirty="0">
                <a:solidFill>
                  <a:srgbClr val="FFFFFF"/>
                </a:solidFill>
                <a:latin typeface="Aptos"/>
              </a:rPr>
              <a:t>STUDENT ENGAGEMENT
IN A FLIPPED EPRT CLASSROOM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3063240"/>
            <a:ext cx="9692640" cy="68580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700" b="0">
                <a:solidFill>
                  <a:srgbClr val="D6DAEB"/>
                </a:solidFill>
                <a:latin typeface="Aptos"/>
              </a:rPr>
              <a:t>Students’ Perceptions of Engagement in a Flipped Classroom-Based EPRT Preparation Course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3977639"/>
            <a:ext cx="731520" cy="45720"/>
          </a:xfrm>
          <a:prstGeom prst="rect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" y="4251960"/>
            <a:ext cx="5486400" cy="36576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 dirty="0">
                <a:solidFill>
                  <a:srgbClr val="FFFFFF"/>
                </a:solidFill>
                <a:latin typeface="Aptos"/>
              </a:rPr>
              <a:t>Muhammad Melbyansyah </a:t>
            </a:r>
            <a:r>
              <a:rPr sz="1600" b="1" dirty="0" err="1">
                <a:solidFill>
                  <a:srgbClr val="FFFFFF"/>
                </a:solidFill>
                <a:latin typeface="Aptos"/>
              </a:rPr>
              <a:t>Araaf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792" y="4645152"/>
            <a:ext cx="3419078" cy="504754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/>
              </a:rPr>
              <a:t>Prof. Dr. Sri </a:t>
            </a:r>
            <a:r>
              <a:rPr lang="en-US" sz="1400" dirty="0" err="1">
                <a:solidFill>
                  <a:schemeClr val="bg1"/>
                </a:solidFill>
                <a:latin typeface="Aptos"/>
              </a:rPr>
              <a:t>Setyarini</a:t>
            </a:r>
            <a:r>
              <a:rPr lang="en-US" sz="1400" dirty="0">
                <a:solidFill>
                  <a:schemeClr val="bg1"/>
                </a:solidFill>
                <a:latin typeface="Aptos"/>
              </a:rPr>
              <a:t>, M.APP, Ling</a:t>
            </a:r>
            <a:endParaRPr lang="en-US" sz="1300" dirty="0">
              <a:solidFill>
                <a:schemeClr val="bg1"/>
              </a:solidFill>
              <a:latin typeface="Aptos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Aptos"/>
              </a:rPr>
              <a:t>Dr</a:t>
            </a:r>
            <a:r>
              <a:rPr lang="en-US" sz="1400" dirty="0">
                <a:solidFill>
                  <a:schemeClr val="bg1"/>
                </a:solidFill>
                <a:latin typeface="Aptos"/>
              </a:rPr>
              <a:t>. Pupung </a:t>
            </a:r>
            <a:r>
              <a:rPr lang="en-US" sz="1400" dirty="0" err="1">
                <a:solidFill>
                  <a:schemeClr val="bg1"/>
                </a:solidFill>
                <a:latin typeface="Aptos"/>
              </a:rPr>
              <a:t>Purnawarman</a:t>
            </a:r>
            <a:r>
              <a:rPr lang="en-US" sz="1400" dirty="0">
                <a:solidFill>
                  <a:schemeClr val="bg1"/>
                </a:solidFill>
                <a:latin typeface="Aptos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ptos"/>
              </a:rPr>
              <a:t>M.S.Ed</a:t>
            </a:r>
            <a:r>
              <a:rPr lang="en-US" sz="1400" dirty="0">
                <a:solidFill>
                  <a:schemeClr val="bg1"/>
                </a:solidFill>
                <a:latin typeface="Aptos"/>
              </a:rPr>
              <a:t>., Ph.D</a:t>
            </a:r>
            <a:r>
              <a:rPr lang="en-US" sz="1400" dirty="0" smtClean="0">
                <a:solidFill>
                  <a:schemeClr val="bg1"/>
                </a:solidFill>
                <a:latin typeface="Apto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5285741"/>
            <a:ext cx="5212080" cy="7772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100" b="0" dirty="0">
                <a:solidFill>
                  <a:srgbClr val="D6DAEB"/>
                </a:solidFill>
                <a:latin typeface="Aptos"/>
              </a:rPr>
              <a:t>English Language Education
Faculty of Language and Literature Education
</a:t>
            </a:r>
            <a:r>
              <a:rPr sz="1100" b="0" dirty="0" err="1">
                <a:solidFill>
                  <a:srgbClr val="D6DAEB"/>
                </a:solidFill>
                <a:latin typeface="Aptos"/>
              </a:rPr>
              <a:t>Universitas</a:t>
            </a:r>
            <a:r>
              <a:rPr sz="1100" b="0" dirty="0">
                <a:solidFill>
                  <a:srgbClr val="D6DAEB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D6DAEB"/>
                </a:solidFill>
                <a:latin typeface="Aptos"/>
              </a:rPr>
              <a:t>Pendidikan</a:t>
            </a:r>
            <a:r>
              <a:rPr sz="1100" b="0" dirty="0">
                <a:solidFill>
                  <a:srgbClr val="D6DAEB"/>
                </a:solidFill>
                <a:latin typeface="Aptos"/>
              </a:rPr>
              <a:t> Indonesia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9299" y="-26006"/>
            <a:ext cx="12191695" cy="6858000"/>
          </a:xfrm>
          <a:prstGeom prst="rect">
            <a:avLst/>
          </a:prstGeom>
          <a:solidFill>
            <a:srgbClr val="F6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6D52B8"/>
                </a:solidFill>
                <a:latin typeface="Aptos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9875520" cy="5486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141932"/>
                </a:solidFill>
                <a:latin typeface="Aptos"/>
              </a:rPr>
              <a:t>Why this study?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" y="804672"/>
            <a:ext cx="2895152" cy="21236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dirty="0">
                <a:latin typeface="Aptos"/>
              </a:rPr>
              <a:t>FROM TEST PREPARATION TO ACTIVE LEARNING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9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18458" y="1426176"/>
            <a:ext cx="3154680" cy="4160520"/>
          </a:xfrm>
          <a:prstGeom prst="roundRect">
            <a:avLst/>
          </a:prstGeom>
          <a:solidFill>
            <a:srgbClr val="DEF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50392" y="1783080"/>
            <a:ext cx="1051560" cy="384048"/>
          </a:xfrm>
          <a:prstGeom prst="roundRect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0436" y="1847088"/>
            <a:ext cx="931473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CONTEXT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0436" y="2366089"/>
            <a:ext cx="549894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EPRT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9647" y="3127096"/>
            <a:ext cx="2704012" cy="112030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just"/>
            <a:r>
              <a:rPr sz="1700" b="1" dirty="0">
                <a:solidFill>
                  <a:srgbClr val="141932"/>
                </a:solidFill>
                <a:latin typeface="Aptos"/>
              </a:rPr>
              <a:t>EPRT is an institutional benchmark of English competence at Telkom University.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7917" y="1412748"/>
            <a:ext cx="3154680" cy="4160520"/>
          </a:xfrm>
          <a:prstGeom prst="roundRect">
            <a:avLst/>
          </a:prstGeom>
          <a:solidFill>
            <a:srgbClr val="E9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416552" y="1794405"/>
            <a:ext cx="1051560" cy="384048"/>
          </a:xfrm>
          <a:prstGeom prst="roundRect">
            <a:avLst/>
          </a:prstGeom>
          <a:solidFill>
            <a:srgbClr val="6D5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56558" y="1847088"/>
            <a:ext cx="971548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PROBLEM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6552" y="2384592"/>
            <a:ext cx="1191160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CHALLENGE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6558" y="3053131"/>
            <a:ext cx="2702705" cy="138191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just"/>
            <a:r>
              <a:rPr sz="1700" b="1" dirty="0">
                <a:solidFill>
                  <a:srgbClr val="141932"/>
                </a:solidFill>
                <a:latin typeface="Aptos"/>
              </a:rPr>
              <a:t>Teacher-centered test preparation can limit interaction, collaboration, and active learning.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26679" y="1427382"/>
            <a:ext cx="3154680" cy="4160520"/>
          </a:xfrm>
          <a:prstGeom prst="roundRect">
            <a:avLst/>
          </a:prstGeom>
          <a:solidFill>
            <a:srgbClr val="EBE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837376" y="1783080"/>
            <a:ext cx="1051560" cy="384048"/>
          </a:xfrm>
          <a:prstGeom prst="roundRect">
            <a:avLst/>
          </a:prstGeom>
          <a:solidFill>
            <a:srgbClr val="F09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31457" y="1872577"/>
            <a:ext cx="463397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GAP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37376" y="2349968"/>
            <a:ext cx="1522981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RESEARCH GAP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82711" y="3053131"/>
            <a:ext cx="2647189" cy="16435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just"/>
            <a:r>
              <a:rPr sz="1700" b="1" dirty="0">
                <a:solidFill>
                  <a:srgbClr val="141932"/>
                </a:solidFill>
                <a:latin typeface="Aptos"/>
              </a:rPr>
              <a:t>Limited research examines student engagement in flipped EPRT preparation in Indonesian higher education.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73952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96E82"/>
                </a:solidFill>
                <a:latin typeface="Aptos"/>
              </a:rPr>
              <a:t>CONAPLIN 2026  •  Universitas Pendidikan Indonesia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6473952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696E82"/>
                </a:solidFill>
                <a:latin typeface="Aptos"/>
              </a:rPr>
              <a:t>Muhammad Melbyansyah Araaf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30BEB1"/>
                </a:solidFill>
                <a:latin typeface="Aptos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2631440" cy="4739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FFFFFF"/>
                </a:solidFill>
                <a:latin typeface="Aptos"/>
              </a:rPr>
              <a:t>Research focus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" y="804672"/>
            <a:ext cx="2005485" cy="21236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 dirty="0">
                <a:solidFill>
                  <a:schemeClr val="bg1"/>
                </a:solidFill>
                <a:latin typeface="Aptos"/>
              </a:rPr>
              <a:t>ONE QUESTION • TWO PURPOSES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17320"/>
            <a:ext cx="6949440" cy="314198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737360"/>
            <a:ext cx="2638671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30BEB1"/>
                </a:solidFill>
                <a:latin typeface="Aptos"/>
              </a:rPr>
              <a:t>RESEARCH QUESTION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82919"/>
            <a:ext cx="6368143" cy="12280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just"/>
            <a:r>
              <a:rPr sz="2500" b="1" dirty="0">
                <a:solidFill>
                  <a:srgbClr val="FFFFFF"/>
                </a:solidFill>
                <a:latin typeface="Aptos"/>
              </a:rPr>
              <a:t>How does the flipped classroom approach </a:t>
            </a:r>
            <a:r>
              <a:rPr sz="2500" b="1" dirty="0" smtClean="0">
                <a:solidFill>
                  <a:srgbClr val="FFFFFF"/>
                </a:solidFill>
                <a:latin typeface="Aptos"/>
              </a:rPr>
              <a:t>affect</a:t>
            </a:r>
            <a:r>
              <a:rPr lang="en-US" sz="2500" b="1" dirty="0" smtClean="0">
                <a:solidFill>
                  <a:srgbClr val="FFFFFF"/>
                </a:solidFill>
                <a:latin typeface="Aptos"/>
              </a:rPr>
              <a:t> </a:t>
            </a:r>
            <a:r>
              <a:rPr sz="2500" b="1" dirty="0" smtClean="0">
                <a:solidFill>
                  <a:srgbClr val="FFFFFF"/>
                </a:solidFill>
                <a:latin typeface="Aptos"/>
              </a:rPr>
              <a:t>students</a:t>
            </a:r>
            <a:r>
              <a:rPr sz="2500" b="1" dirty="0">
                <a:solidFill>
                  <a:srgbClr val="FFFFFF"/>
                </a:solidFill>
                <a:latin typeface="Aptos"/>
              </a:rPr>
              <a:t>’ engagement in the learning process?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36992" y="1737360"/>
            <a:ext cx="65094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30BEB1"/>
                </a:solidFill>
                <a:latin typeface="Aptos"/>
              </a:rPr>
              <a:t>AIMS</a:t>
            </a:r>
          </a:p>
        </p:txBody>
      </p:sp>
      <p:sp>
        <p:nvSpPr>
          <p:cNvPr id="10" name="Oval 9"/>
          <p:cNvSpPr/>
          <p:nvPr/>
        </p:nvSpPr>
        <p:spPr>
          <a:xfrm>
            <a:off x="7936992" y="2331720"/>
            <a:ext cx="347472" cy="347472"/>
          </a:xfrm>
          <a:prstGeom prst="ellipse">
            <a:avLst/>
          </a:prstGeom>
          <a:solidFill>
            <a:srgbClr val="6D5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09674" y="2284789"/>
            <a:ext cx="20210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9" y="2240280"/>
            <a:ext cx="3487783" cy="7663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just"/>
            <a:r>
              <a:rPr sz="1500" b="1" dirty="0">
                <a:solidFill>
                  <a:srgbClr val="E1E4F0"/>
                </a:solidFill>
                <a:latin typeface="Aptos"/>
              </a:rPr>
              <a:t>Explore students’ perceptions of engagement during flipped EPRT preparation.</a:t>
            </a:r>
          </a:p>
        </p:txBody>
      </p:sp>
      <p:sp>
        <p:nvSpPr>
          <p:cNvPr id="13" name="Oval 12"/>
          <p:cNvSpPr/>
          <p:nvPr/>
        </p:nvSpPr>
        <p:spPr>
          <a:xfrm>
            <a:off x="7936992" y="3749039"/>
            <a:ext cx="347472" cy="347472"/>
          </a:xfrm>
          <a:prstGeom prst="ellipse">
            <a:avLst/>
          </a:prstGeom>
          <a:solidFill>
            <a:srgbClr val="6D5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19993" y="3745646"/>
            <a:ext cx="20210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657600"/>
            <a:ext cx="3487782" cy="7663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just"/>
            <a:r>
              <a:rPr sz="1500" b="1" dirty="0">
                <a:solidFill>
                  <a:srgbClr val="E1E4F0"/>
                </a:solidFill>
                <a:latin typeface="Aptos"/>
              </a:rPr>
              <a:t>Understand how engagement appears across behavioral, cognitive, and emotional dimensions.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96E82"/>
                </a:solidFill>
                <a:latin typeface="Aptos"/>
              </a:rPr>
              <a:t>CONAPLIN 2026  •  Universitas Pendidikan Indonesia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6473952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696E82"/>
                </a:solidFill>
                <a:latin typeface="Aptos"/>
              </a:rPr>
              <a:t>Muhammad Melbyansyah Araaf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45742"/>
            <a:ext cx="12191695" cy="6858000"/>
          </a:xfrm>
          <a:prstGeom prst="rect">
            <a:avLst/>
          </a:prstGeom>
          <a:solidFill>
            <a:srgbClr val="F6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6D52B8"/>
                </a:solidFill>
                <a:latin typeface="Aptos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73152"/>
            <a:ext cx="2834640" cy="4739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141932"/>
                </a:solidFill>
                <a:latin typeface="Aptos"/>
              </a:rPr>
              <a:t>Conceptual lens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" y="621792"/>
            <a:ext cx="2879122" cy="21236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 dirty="0">
                <a:latin typeface="Aptos"/>
              </a:rPr>
              <a:t>FLIPPED CLASSROOM × STUDENT ENGAGEMENT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96112"/>
            <a:ext cx="11155680" cy="18288"/>
          </a:xfrm>
          <a:prstGeom prst="rect">
            <a:avLst/>
          </a:prstGeom>
          <a:solidFill>
            <a:srgbClr val="E9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5168" y="1245638"/>
            <a:ext cx="32461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68680" y="1737360"/>
            <a:ext cx="502920" cy="502920"/>
          </a:xfrm>
          <a:prstGeom prst="ellipse">
            <a:avLst/>
          </a:prstGeom>
          <a:solidFill>
            <a:srgbClr val="6D5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8312" y="1810425"/>
            <a:ext cx="820420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  <a:latin typeface="Aptos"/>
              </a:rPr>
              <a:t>1</a:t>
            </a:r>
            <a:endParaRPr sz="14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5617" y="1874942"/>
            <a:ext cx="1481303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BEFORE CLASS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3422" y="2423160"/>
            <a:ext cx="2619435" cy="720197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just"/>
            <a:r>
              <a:rPr sz="2100" b="1" dirty="0">
                <a:solidFill>
                  <a:srgbClr val="141932"/>
                </a:solidFill>
                <a:latin typeface="Aptos"/>
              </a:rPr>
              <a:t>Instructional videos
Slides + practice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27160" y="2588371"/>
            <a:ext cx="484236" cy="566309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3200" b="1" dirty="0">
                <a:solidFill>
                  <a:srgbClr val="6D52B8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5413" y="1263384"/>
            <a:ext cx="32461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572000" y="1728216"/>
            <a:ext cx="502920" cy="502920"/>
          </a:xfrm>
          <a:prstGeom prst="ellipse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722408" y="1837944"/>
            <a:ext cx="20210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5328" y="1879975"/>
            <a:ext cx="912237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IN CLASS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73949" y="2423160"/>
            <a:ext cx="2185022" cy="1043363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just"/>
            <a:r>
              <a:rPr sz="2100" b="1" dirty="0">
                <a:solidFill>
                  <a:srgbClr val="141932"/>
                </a:solidFill>
                <a:latin typeface="Aptos"/>
              </a:rPr>
              <a:t>Discussion
Problem-solving
Guided practice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35834" y="2642523"/>
            <a:ext cx="484235" cy="566309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3200" b="1" dirty="0">
                <a:solidFill>
                  <a:srgbClr val="6D52B8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4896" y="1251409"/>
            <a:ext cx="32461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275320" y="1737360"/>
            <a:ext cx="502920" cy="502920"/>
          </a:xfrm>
          <a:prstGeom prst="ellipse">
            <a:avLst/>
          </a:prstGeom>
          <a:solidFill>
            <a:srgbClr val="F09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25726" y="1813387"/>
            <a:ext cx="20210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82257" y="1868721"/>
            <a:ext cx="1361078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ENGAGEMENT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3619" y="2458812"/>
            <a:ext cx="2648674" cy="104336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just"/>
            <a:r>
              <a:rPr sz="2100" b="1" dirty="0">
                <a:solidFill>
                  <a:srgbClr val="141932"/>
                </a:solidFill>
                <a:latin typeface="Aptos"/>
              </a:rPr>
              <a:t>Behavioral
Cognitive
Emotional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168" y="5165958"/>
            <a:ext cx="10515600" cy="4114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300" b="1">
                <a:solidFill>
                  <a:srgbClr val="141932"/>
                </a:solidFill>
                <a:latin typeface="Aptos"/>
              </a:rPr>
              <a:t>Fredricks et al. (2004): engagement is multidimensional — behavioral, cognitive, and emotional.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291072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96E82"/>
                </a:solidFill>
                <a:latin typeface="Aptos"/>
              </a:rPr>
              <a:t>CONAPLIN 2026  •  Universitas Pendidikan Indonesia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0" y="6291072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696E82"/>
                </a:solidFill>
                <a:latin typeface="Aptos"/>
              </a:rPr>
              <a:t>Muhammad Melbyansyah Araaf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30BEB1"/>
                </a:solidFill>
                <a:latin typeface="Aptos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9875520" cy="5486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FFFFFF"/>
                </a:solidFill>
                <a:latin typeface="Aptos"/>
              </a:rPr>
              <a:t>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" y="804672"/>
            <a:ext cx="2451697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chemeClr val="bg1"/>
                </a:solidFill>
                <a:latin typeface="Aptos"/>
              </a:rPr>
              <a:t>QUALITATIVE CASE STUDY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08760"/>
            <a:ext cx="3337560" cy="169164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737360"/>
            <a:ext cx="763158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30BEB1"/>
                </a:solidFill>
                <a:latin typeface="Aptos"/>
              </a:rPr>
              <a:t>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45792"/>
            <a:ext cx="2834640" cy="82296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 dirty="0">
                <a:solidFill>
                  <a:srgbClr val="FFFFFF"/>
                </a:solidFill>
                <a:latin typeface="Aptos"/>
              </a:rPr>
              <a:t>Qualitative case study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337560" cy="169164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3440" y="1737360"/>
            <a:ext cx="473015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30BEB1"/>
                </a:solidFill>
                <a:latin typeface="Aptos"/>
              </a:rPr>
              <a:t>SITE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103120"/>
            <a:ext cx="2834640" cy="82296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English Synergy Program
Telkom University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508760"/>
            <a:ext cx="3337560" cy="169164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58200" y="1737360"/>
            <a:ext cx="1374479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30BEB1"/>
                </a:solidFill>
                <a:latin typeface="Aptos"/>
              </a:rPr>
              <a:t>PARTICIPANTS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2103120"/>
            <a:ext cx="2834640" cy="82296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International students
(EPRT Preparation Level 5)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657600"/>
            <a:ext cx="3337560" cy="169164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886200"/>
            <a:ext cx="545727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30BEB1"/>
                </a:solidFill>
                <a:latin typeface="Aptos"/>
              </a:rPr>
              <a:t>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251960"/>
            <a:ext cx="2834640" cy="82296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 dirty="0">
                <a:solidFill>
                  <a:srgbClr val="FFFFFF"/>
                </a:solidFill>
                <a:latin typeface="Aptos"/>
              </a:rPr>
              <a:t>Open-ended questionnaire
after five meetings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34840" y="3657600"/>
            <a:ext cx="3337560" cy="169164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63440" y="3886200"/>
            <a:ext cx="966290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30BEB1"/>
                </a:solidFill>
                <a:latin typeface="Aptos"/>
              </a:rPr>
              <a:t>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4251960"/>
            <a:ext cx="2834640" cy="82296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 dirty="0">
                <a:solidFill>
                  <a:srgbClr val="FFFFFF"/>
                </a:solidFill>
                <a:latin typeface="Aptos"/>
              </a:rPr>
              <a:t>Thematic analysis
Braun &amp; Clarke (2006)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0" y="3657600"/>
            <a:ext cx="3337560" cy="169164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58200" y="3886200"/>
            <a:ext cx="553165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30BEB1"/>
                </a:solidFill>
                <a:latin typeface="Aptos"/>
              </a:rPr>
              <a:t>LENS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4251960"/>
            <a:ext cx="283464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600" b="1" dirty="0" err="1">
                <a:solidFill>
                  <a:srgbClr val="FFFFFF"/>
                </a:solidFill>
                <a:latin typeface="Aptos"/>
              </a:rPr>
              <a:t>Fredricks</a:t>
            </a:r>
            <a:r>
              <a:rPr sz="1600" b="1" dirty="0">
                <a:solidFill>
                  <a:srgbClr val="FFFFFF"/>
                </a:solidFill>
                <a:latin typeface="Aptos"/>
              </a:rPr>
              <a:t> et al. (2004)
behavioral • cognitive • emotional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73952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96E82"/>
                </a:solidFill>
                <a:latin typeface="Aptos"/>
              </a:rPr>
              <a:t>CONAPLIN 2026  •  Universitas Pendidikan Indonesia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6473952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696E82"/>
                </a:solidFill>
                <a:latin typeface="Aptos"/>
              </a:rPr>
              <a:t>Muhammad Melbyansyah Araaf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928" y="-13904"/>
            <a:ext cx="12191695" cy="6858000"/>
          </a:xfrm>
          <a:prstGeom prst="rect">
            <a:avLst/>
          </a:prstGeom>
          <a:solidFill>
            <a:srgbClr val="F6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4520" y="34747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6D52B8"/>
                </a:solidFill>
                <a:latin typeface="Aptos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" y="256032"/>
            <a:ext cx="9875520" cy="5486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141932"/>
                </a:solidFill>
                <a:latin typeface="Aptos"/>
              </a:rPr>
              <a:t>How the flipped model worked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1448" y="742312"/>
            <a:ext cx="2987100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FIVE-MEETING IMPLEMENTATION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04520" y="1078992"/>
            <a:ext cx="11155680" cy="18288"/>
          </a:xfrm>
          <a:prstGeom prst="rect">
            <a:avLst/>
          </a:prstGeom>
          <a:solidFill>
            <a:srgbClr val="E9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95960" y="1828800"/>
            <a:ext cx="566928" cy="566928"/>
          </a:xfrm>
          <a:prstGeom prst="ellipse">
            <a:avLst/>
          </a:prstGeom>
          <a:solidFill>
            <a:srgbClr val="6D5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6892" y="1895523"/>
            <a:ext cx="245388" cy="44319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lang="en-US" sz="2400" b="1" dirty="0">
                <a:latin typeface="Aptos"/>
              </a:rPr>
              <a:t>1</a:t>
            </a:r>
            <a:endParaRPr sz="1000" b="1" dirty="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4792" y="2624328"/>
            <a:ext cx="1112613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latin typeface="Aptos"/>
              </a:rPr>
              <a:t>PRE-CLASS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212" y="3162719"/>
            <a:ext cx="1596348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262B3E"/>
                </a:solidFill>
                <a:latin typeface="Aptos"/>
              </a:rPr>
              <a:t>Videos • slides • practice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731" y="4105908"/>
            <a:ext cx="2512034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0" dirty="0">
                <a:latin typeface="Aptos"/>
              </a:rPr>
              <a:t>Students review independently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5617" y="1790437"/>
            <a:ext cx="725180" cy="5970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3400" b="1" dirty="0" smtClean="0">
                <a:latin typeface="Aptos"/>
              </a:rPr>
              <a:t>→</a:t>
            </a:r>
            <a:endParaRPr sz="3400" b="1" dirty="0">
              <a:latin typeface="Apto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954528" y="1828800"/>
            <a:ext cx="566928" cy="566928"/>
          </a:xfrm>
          <a:prstGeom prst="ellipse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108084" y="1873626"/>
            <a:ext cx="259815" cy="47397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lang="en-US" sz="2600" b="1" dirty="0" smtClean="0">
                <a:latin typeface="Aptos"/>
              </a:rPr>
              <a:t>2</a:t>
            </a:r>
            <a:endParaRPr sz="2600" b="1" dirty="0"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4460" y="2624328"/>
            <a:ext cx="683008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latin typeface="Aptos"/>
              </a:rPr>
              <a:t>CLASS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53360" y="3167478"/>
            <a:ext cx="1405188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262B3E"/>
                </a:solidFill>
                <a:latin typeface="Aptos"/>
              </a:rPr>
              <a:t>Discussion • guided practice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23165" y="4085361"/>
            <a:ext cx="1506310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0" dirty="0">
                <a:latin typeface="Aptos"/>
              </a:rPr>
              <a:t>Teacher facilitates</a:t>
            </a:r>
          </a:p>
        </p:txBody>
      </p:sp>
      <p:sp>
        <p:nvSpPr>
          <p:cNvPr id="19" name="Oval 18"/>
          <p:cNvSpPr/>
          <p:nvPr/>
        </p:nvSpPr>
        <p:spPr>
          <a:xfrm>
            <a:off x="5213096" y="1828800"/>
            <a:ext cx="566928" cy="566928"/>
          </a:xfrm>
          <a:prstGeom prst="ellipse">
            <a:avLst/>
          </a:prstGeom>
          <a:solidFill>
            <a:srgbClr val="6D5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181170" y="2600455"/>
            <a:ext cx="656911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latin typeface="Aptos"/>
              </a:rPr>
              <a:t>APPLY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37667" y="3162719"/>
            <a:ext cx="1604772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262B3E"/>
                </a:solidFill>
                <a:latin typeface="Aptos"/>
              </a:rPr>
              <a:t>EPRT questions • problem-solving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54724" y="4091673"/>
            <a:ext cx="1487715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0" dirty="0">
                <a:latin typeface="Aptos"/>
              </a:rPr>
              <a:t>Knowledge in use</a:t>
            </a:r>
          </a:p>
        </p:txBody>
      </p:sp>
      <p:sp>
        <p:nvSpPr>
          <p:cNvPr id="25" name="Oval 24"/>
          <p:cNvSpPr/>
          <p:nvPr/>
        </p:nvSpPr>
        <p:spPr>
          <a:xfrm>
            <a:off x="7471664" y="1828800"/>
            <a:ext cx="566928" cy="566928"/>
          </a:xfrm>
          <a:prstGeom prst="ellipse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218858" y="2585015"/>
            <a:ext cx="1072538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latin typeface="Aptos"/>
              </a:rPr>
              <a:t>FEEDBACK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89554" y="3140367"/>
            <a:ext cx="1500768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262B3E"/>
                </a:solidFill>
                <a:latin typeface="Aptos"/>
              </a:rPr>
              <a:t>Clarification • performance feedback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5571" y="4100752"/>
            <a:ext cx="1397947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0" dirty="0">
                <a:latin typeface="Aptos"/>
              </a:rPr>
              <a:t>Adjust strategies</a:t>
            </a:r>
          </a:p>
        </p:txBody>
      </p:sp>
      <p:sp>
        <p:nvSpPr>
          <p:cNvPr id="31" name="Oval 30"/>
          <p:cNvSpPr/>
          <p:nvPr/>
        </p:nvSpPr>
        <p:spPr>
          <a:xfrm>
            <a:off x="9730232" y="1828800"/>
            <a:ext cx="566928" cy="566928"/>
          </a:xfrm>
          <a:prstGeom prst="ellipse">
            <a:avLst/>
          </a:prstGeom>
          <a:solidFill>
            <a:srgbClr val="6D5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563187" y="2624328"/>
            <a:ext cx="901017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latin typeface="Aptos"/>
              </a:rPr>
              <a:t>REFLECT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73445" y="3167478"/>
            <a:ext cx="1655235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262B3E"/>
                </a:solidFill>
                <a:latin typeface="Aptos"/>
              </a:rPr>
              <a:t>Questionnaire after implementation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63974" y="4105908"/>
            <a:ext cx="2550506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0" dirty="0">
                <a:latin typeface="Aptos"/>
              </a:rPr>
              <a:t>Students describe engagement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427480" y="5257800"/>
            <a:ext cx="950976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656080" y="5458968"/>
            <a:ext cx="905256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300" b="1" dirty="0">
                <a:solidFill>
                  <a:srgbClr val="141932"/>
                </a:solidFill>
                <a:latin typeface="Aptos"/>
              </a:rPr>
              <a:t>Classroom time shifted from content delivery toward interaction, application, and feedback.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8760" y="6467414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 dirty="0">
                <a:solidFill>
                  <a:srgbClr val="696E82"/>
                </a:solidFill>
                <a:latin typeface="Aptos"/>
              </a:rPr>
              <a:t>CONAPLIN 2026  •  </a:t>
            </a:r>
            <a:r>
              <a:rPr sz="800" b="0" dirty="0" err="1">
                <a:solidFill>
                  <a:srgbClr val="696E82"/>
                </a:solidFill>
                <a:latin typeface="Aptos"/>
              </a:rPr>
              <a:t>Universitas</a:t>
            </a:r>
            <a:r>
              <a:rPr sz="800" b="0" dirty="0">
                <a:solidFill>
                  <a:srgbClr val="696E82"/>
                </a:solidFill>
                <a:latin typeface="Aptos"/>
              </a:rPr>
              <a:t> </a:t>
            </a:r>
            <a:r>
              <a:rPr sz="800" b="0" dirty="0" err="1">
                <a:solidFill>
                  <a:srgbClr val="696E82"/>
                </a:solidFill>
                <a:latin typeface="Aptos"/>
              </a:rPr>
              <a:t>Pendidikan</a:t>
            </a:r>
            <a:r>
              <a:rPr sz="800" b="0" dirty="0">
                <a:solidFill>
                  <a:srgbClr val="696E82"/>
                </a:solidFill>
                <a:latin typeface="Aptos"/>
              </a:rPr>
              <a:t> Indonesia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56372" y="6467414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 dirty="0">
                <a:solidFill>
                  <a:srgbClr val="696E82"/>
                </a:solidFill>
                <a:latin typeface="Aptos"/>
              </a:rPr>
              <a:t>Muhammad Melbyansyah </a:t>
            </a:r>
            <a:r>
              <a:rPr sz="800" b="0" dirty="0" err="1">
                <a:solidFill>
                  <a:srgbClr val="696E82"/>
                </a:solidFill>
                <a:latin typeface="Aptos"/>
              </a:rPr>
              <a:t>Araaf</a:t>
            </a:r>
            <a:endParaRPr sz="800" b="0" dirty="0">
              <a:solidFill>
                <a:srgbClr val="696E82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79719" y="1856988"/>
            <a:ext cx="259815" cy="47397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lang="en-US" sz="2600" b="1" dirty="0">
                <a:latin typeface="Aptos"/>
              </a:rPr>
              <a:t>3</a:t>
            </a:r>
            <a:endParaRPr sz="2600" b="1" dirty="0">
              <a:latin typeface="Apto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25220" y="1895523"/>
            <a:ext cx="259815" cy="47397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lang="en-US" sz="2600" b="1" dirty="0">
                <a:latin typeface="Aptos"/>
              </a:rPr>
              <a:t>4</a:t>
            </a:r>
            <a:endParaRPr sz="2600" b="1" dirty="0">
              <a:latin typeface="Apto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892932" y="1883664"/>
            <a:ext cx="259815" cy="47397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lang="en-US" sz="2600" b="1" dirty="0">
                <a:latin typeface="Aptos"/>
              </a:rPr>
              <a:t>5</a:t>
            </a:r>
            <a:endParaRPr sz="2600" b="1" dirty="0">
              <a:latin typeface="Apto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96231" y="1790437"/>
            <a:ext cx="725180" cy="5970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3400" b="1" dirty="0" smtClean="0">
                <a:latin typeface="Aptos"/>
              </a:rPr>
              <a:t>→</a:t>
            </a:r>
            <a:endParaRPr sz="3400" b="1" dirty="0">
              <a:latin typeface="Apto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228179" y="1816100"/>
            <a:ext cx="725180" cy="5970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3400" b="1" dirty="0" smtClean="0">
                <a:latin typeface="Aptos"/>
              </a:rPr>
              <a:t>→</a:t>
            </a:r>
            <a:endParaRPr sz="3400" b="1" dirty="0">
              <a:latin typeface="Apto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535017" y="1816100"/>
            <a:ext cx="725180" cy="5970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3400" b="1" dirty="0" smtClean="0">
                <a:latin typeface="Aptos"/>
              </a:rPr>
              <a:t>→</a:t>
            </a:r>
            <a:endParaRPr sz="3400" b="1" dirty="0"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20828"/>
            <a:ext cx="12191695" cy="6858000"/>
          </a:xfrm>
          <a:prstGeom prst="rect">
            <a:avLst/>
          </a:prstGeom>
          <a:solidFill>
            <a:srgbClr val="14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30BEB1"/>
                </a:solidFill>
                <a:latin typeface="Aptos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9875520" cy="5486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FFFFFF"/>
                </a:solidFill>
                <a:latin typeface="Aptos"/>
              </a:rPr>
              <a:t>Findings 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" y="804672"/>
            <a:ext cx="4331507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chemeClr val="bg1"/>
                </a:solidFill>
                <a:latin typeface="Aptos"/>
              </a:rPr>
              <a:t>ACTIVE PARTICIPATION + DEEPER PROCESSING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5349240" cy="434340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45352" y="1417320"/>
            <a:ext cx="5349240" cy="434340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83080"/>
            <a:ext cx="1582806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30BEB1"/>
                </a:solidFill>
                <a:latin typeface="Aptos"/>
              </a:rPr>
              <a:t>BEHAVIORAL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240280"/>
            <a:ext cx="4389120" cy="45720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200" b="1" dirty="0">
                <a:solidFill>
                  <a:srgbClr val="FFFFFF"/>
                </a:solidFill>
                <a:latin typeface="Aptos"/>
              </a:rPr>
              <a:t>More active participation</a:t>
            </a:r>
          </a:p>
        </p:txBody>
      </p:sp>
      <p:sp>
        <p:nvSpPr>
          <p:cNvPr id="10" name="Oval 9"/>
          <p:cNvSpPr/>
          <p:nvPr/>
        </p:nvSpPr>
        <p:spPr>
          <a:xfrm>
            <a:off x="896112" y="2971800"/>
            <a:ext cx="210312" cy="210312"/>
          </a:xfrm>
          <a:prstGeom prst="ellipse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34440" y="2907792"/>
            <a:ext cx="41148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E1E4F0"/>
                </a:solidFill>
                <a:latin typeface="Aptos"/>
              </a:rPr>
              <a:t>More confident discussions</a:t>
            </a:r>
          </a:p>
        </p:txBody>
      </p:sp>
      <p:sp>
        <p:nvSpPr>
          <p:cNvPr id="12" name="Oval 11"/>
          <p:cNvSpPr/>
          <p:nvPr/>
        </p:nvSpPr>
        <p:spPr>
          <a:xfrm>
            <a:off x="896112" y="3538728"/>
            <a:ext cx="210312" cy="210312"/>
          </a:xfrm>
          <a:prstGeom prst="ellipse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34440" y="3474720"/>
            <a:ext cx="41148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E1E4F0"/>
                </a:solidFill>
                <a:latin typeface="Aptos"/>
              </a:rPr>
              <a:t>Group problem-solving</a:t>
            </a:r>
          </a:p>
        </p:txBody>
      </p:sp>
      <p:sp>
        <p:nvSpPr>
          <p:cNvPr id="14" name="Oval 13"/>
          <p:cNvSpPr/>
          <p:nvPr/>
        </p:nvSpPr>
        <p:spPr>
          <a:xfrm>
            <a:off x="896112" y="4105656"/>
            <a:ext cx="210312" cy="210312"/>
          </a:xfrm>
          <a:prstGeom prst="ellipse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34440" y="4041648"/>
            <a:ext cx="41148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E1E4F0"/>
                </a:solidFill>
                <a:latin typeface="Aptos"/>
              </a:rPr>
              <a:t>Peer collaboration</a:t>
            </a:r>
          </a:p>
        </p:txBody>
      </p:sp>
      <p:sp>
        <p:nvSpPr>
          <p:cNvPr id="16" name="Oval 15"/>
          <p:cNvSpPr/>
          <p:nvPr/>
        </p:nvSpPr>
        <p:spPr>
          <a:xfrm>
            <a:off x="896112" y="4672583"/>
            <a:ext cx="210312" cy="210312"/>
          </a:xfrm>
          <a:prstGeom prst="ellipse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234440" y="4608576"/>
            <a:ext cx="41148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E1E4F0"/>
                </a:solidFill>
                <a:latin typeface="Aptos"/>
              </a:rPr>
              <a:t>Timed practice &amp; Q&amp;A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1783080"/>
            <a:ext cx="1343445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F0994A"/>
                </a:solidFill>
                <a:latin typeface="Aptos"/>
              </a:rPr>
              <a:t>COGNITIVE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9672" y="2240280"/>
            <a:ext cx="4389120" cy="45720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More strategic learning</a:t>
            </a:r>
          </a:p>
        </p:txBody>
      </p:sp>
      <p:sp>
        <p:nvSpPr>
          <p:cNvPr id="20" name="Oval 19"/>
          <p:cNvSpPr/>
          <p:nvPr/>
        </p:nvSpPr>
        <p:spPr>
          <a:xfrm>
            <a:off x="6547104" y="2971800"/>
            <a:ext cx="210312" cy="210312"/>
          </a:xfrm>
          <a:prstGeom prst="ellipse">
            <a:avLst/>
          </a:prstGeom>
          <a:solidFill>
            <a:srgbClr val="F09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85432" y="2907792"/>
            <a:ext cx="41148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E1E4F0"/>
                </a:solidFill>
                <a:latin typeface="Aptos"/>
              </a:rPr>
              <a:t>Deeper understanding before class</a:t>
            </a:r>
          </a:p>
        </p:txBody>
      </p:sp>
      <p:sp>
        <p:nvSpPr>
          <p:cNvPr id="22" name="Oval 21"/>
          <p:cNvSpPr/>
          <p:nvPr/>
        </p:nvSpPr>
        <p:spPr>
          <a:xfrm>
            <a:off x="6547104" y="3538728"/>
            <a:ext cx="210312" cy="210312"/>
          </a:xfrm>
          <a:prstGeom prst="ellipse">
            <a:avLst/>
          </a:prstGeom>
          <a:solidFill>
            <a:srgbClr val="F09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85432" y="3474720"/>
            <a:ext cx="41148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E1E4F0"/>
                </a:solidFill>
                <a:latin typeface="Aptos"/>
              </a:rPr>
              <a:t>Critical thinking &amp; independent processing</a:t>
            </a:r>
          </a:p>
        </p:txBody>
      </p:sp>
      <p:sp>
        <p:nvSpPr>
          <p:cNvPr id="24" name="Oval 23"/>
          <p:cNvSpPr/>
          <p:nvPr/>
        </p:nvSpPr>
        <p:spPr>
          <a:xfrm>
            <a:off x="6547104" y="4105656"/>
            <a:ext cx="210312" cy="210312"/>
          </a:xfrm>
          <a:prstGeom prst="ellipse">
            <a:avLst/>
          </a:prstGeom>
          <a:solidFill>
            <a:srgbClr val="F09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85432" y="4041648"/>
            <a:ext cx="41148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E1E4F0"/>
                </a:solidFill>
                <a:latin typeface="Aptos"/>
              </a:rPr>
              <a:t>EPRT strategies instead of guessing</a:t>
            </a:r>
          </a:p>
        </p:txBody>
      </p:sp>
      <p:sp>
        <p:nvSpPr>
          <p:cNvPr id="26" name="Oval 25"/>
          <p:cNvSpPr/>
          <p:nvPr/>
        </p:nvSpPr>
        <p:spPr>
          <a:xfrm>
            <a:off x="6547104" y="4672583"/>
            <a:ext cx="210312" cy="210312"/>
          </a:xfrm>
          <a:prstGeom prst="ellipse">
            <a:avLst/>
          </a:prstGeom>
          <a:solidFill>
            <a:srgbClr val="F09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85432" y="4608576"/>
            <a:ext cx="41148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E1E4F0"/>
                </a:solidFill>
                <a:latin typeface="Aptos"/>
              </a:rPr>
              <a:t>More analytical problem-solving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473952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96E82"/>
                </a:solidFill>
                <a:latin typeface="Aptos"/>
              </a:rPr>
              <a:t>CONAPLIN 2026  •  Universitas Pendidikan Indonesia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0" y="6473952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696E82"/>
                </a:solidFill>
                <a:latin typeface="Aptos"/>
              </a:rPr>
              <a:t>Muhammad Melbyansyah Araaf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6528" y="0"/>
            <a:ext cx="12191695" cy="6858000"/>
          </a:xfrm>
          <a:prstGeom prst="rect">
            <a:avLst/>
          </a:prstGeom>
          <a:solidFill>
            <a:srgbClr val="F6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6D52B8"/>
                </a:solidFill>
                <a:latin typeface="Aptos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9875520" cy="5486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141932"/>
                </a:solidFill>
                <a:latin typeface="Aptos"/>
              </a:rPr>
              <a:t>Findings 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" y="716529"/>
            <a:ext cx="5037341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CONFIDENCE, MOTIVATION &amp; LEARNER INDEPENDENCE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9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709159" y="2401316"/>
            <a:ext cx="2560320" cy="2560320"/>
          </a:xfrm>
          <a:prstGeom prst="ellipse">
            <a:avLst/>
          </a:prstGeom>
          <a:solidFill>
            <a:srgbClr val="14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983479" y="3361435"/>
            <a:ext cx="2011680" cy="6400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ENGAGEMENT
GAINS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41732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1618488"/>
            <a:ext cx="1458861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30BEB1"/>
                </a:solidFill>
                <a:latin typeface="Aptos"/>
              </a:rPr>
              <a:t>EMOTIONAL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1984248"/>
            <a:ext cx="2834640" cy="7772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141932"/>
                </a:solidFill>
                <a:latin typeface="Aptos"/>
              </a:rPr>
              <a:t>More confidence
Less anxiety
Greater enjoyment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41732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80" y="1618488"/>
            <a:ext cx="1416222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6D52B8"/>
                </a:solidFill>
                <a:latin typeface="Aptos"/>
              </a:rPr>
              <a:t>AUTONOMY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1984248"/>
            <a:ext cx="2834640" cy="7772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141932"/>
                </a:solidFill>
                <a:latin typeface="Aptos"/>
              </a:rPr>
              <a:t>Self-directed review
Time management
Greater responsibility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43484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4636007"/>
            <a:ext cx="2634376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F0994A"/>
                </a:solidFill>
                <a:latin typeface="Aptos"/>
              </a:rPr>
              <a:t>SUPPORTIVE CLIMATE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001768"/>
            <a:ext cx="2834640" cy="7772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141932"/>
                </a:solidFill>
                <a:latin typeface="Aptos"/>
              </a:rPr>
              <a:t>Interactive activities
Peer collaboration
Supportive lecturer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79" y="443484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12480" y="4636007"/>
            <a:ext cx="213436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30BEB1"/>
                </a:solidFill>
                <a:latin typeface="Aptos"/>
              </a:rPr>
              <a:t>OVERALL EFFECT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5001768"/>
            <a:ext cx="2834640" cy="7772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141932"/>
                </a:solidFill>
                <a:latin typeface="Aptos"/>
              </a:rPr>
              <a:t>Positive attitudes
Stronger preparation
Learner-centered experience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473952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96E82"/>
                </a:solidFill>
                <a:latin typeface="Aptos"/>
              </a:rPr>
              <a:t>CONAPLIN 2026  •  Universitas Pendidikan Indonesia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6473952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696E82"/>
                </a:solidFill>
                <a:latin typeface="Aptos"/>
              </a:rPr>
              <a:t>Muhammad Melbyansyah Araaf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12192"/>
            <a:ext cx="12191695" cy="6858000"/>
          </a:xfrm>
          <a:prstGeom prst="rect">
            <a:avLst/>
          </a:prstGeom>
          <a:solidFill>
            <a:srgbClr val="14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30BEB1"/>
                </a:solidFill>
                <a:latin typeface="Aptos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9875520" cy="5486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FFFFFF"/>
                </a:solidFill>
                <a:latin typeface="Aptos"/>
              </a:rPr>
              <a:t>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" y="804672"/>
            <a:ext cx="3271345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chemeClr val="bg1"/>
                </a:solidFill>
                <a:latin typeface="Aptos"/>
              </a:rPr>
              <a:t>WHAT DO THE FINDINGS SUGGEST?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8940" y="1435608"/>
            <a:ext cx="3657600" cy="443484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1664045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F0994A"/>
                </a:solidFill>
                <a:latin typeface="Aptos"/>
              </a:rPr>
              <a:t>CHALLENGES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2895905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just"/>
            <a:r>
              <a:rPr sz="2100" b="1">
                <a:solidFill>
                  <a:srgbClr val="FFFFFF"/>
                </a:solidFill>
                <a:latin typeface="Aptos"/>
              </a:rPr>
              <a:t>Flipped learning is not frictionless.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154680"/>
            <a:ext cx="187680" cy="32008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 dirty="0">
                <a:solidFill>
                  <a:srgbClr val="F0994A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3168771"/>
            <a:ext cx="1643142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E1E4F0"/>
                </a:solidFill>
                <a:latin typeface="Aptos"/>
              </a:rPr>
              <a:t>Time management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813048"/>
            <a:ext cx="173253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F0994A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31335"/>
            <a:ext cx="1660839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E1E4F0"/>
                </a:solidFill>
                <a:latin typeface="Aptos"/>
              </a:rPr>
              <a:t>Independent study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4471416"/>
            <a:ext cx="187680" cy="32008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 dirty="0">
                <a:solidFill>
                  <a:srgbClr val="F0994A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4483193"/>
            <a:ext cx="2484425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E1E4F0"/>
                </a:solidFill>
                <a:latin typeface="Aptos"/>
              </a:rPr>
              <a:t>Unfamiliar concepts without immediate help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1783080"/>
            <a:ext cx="2065822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b="1" dirty="0">
                <a:solidFill>
                  <a:srgbClr val="30BEB1"/>
                </a:solidFill>
                <a:latin typeface="Aptos"/>
              </a:rPr>
              <a:t>INTERPRETATION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09160" y="2331720"/>
            <a:ext cx="2423160" cy="50292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968492" y="2459736"/>
            <a:ext cx="1904496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Pre-class preparation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80" y="2441448"/>
            <a:ext cx="41148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800" b="1">
                <a:solidFill>
                  <a:srgbClr val="30BEB1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18120" y="2331720"/>
            <a:ext cx="342900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048448" y="2459736"/>
            <a:ext cx="968342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141932"/>
                </a:solidFill>
                <a:latin typeface="Aptos"/>
              </a:rPr>
              <a:t>Readiness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09160" y="3081527"/>
            <a:ext cx="2423160" cy="50292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436569" y="3209544"/>
            <a:ext cx="968342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Readiness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9480" y="3191256"/>
            <a:ext cx="41148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800" b="1">
                <a:solidFill>
                  <a:srgbClr val="30BEB1"/>
                </a:solidFill>
                <a:latin typeface="Aptos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18120" y="3081527"/>
            <a:ext cx="342900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53871" y="3209544"/>
            <a:ext cx="1157496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141932"/>
                </a:solidFill>
                <a:latin typeface="Aptos"/>
              </a:rPr>
              <a:t>Participation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709160" y="3831335"/>
            <a:ext cx="2423160" cy="50292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341992" y="3959351"/>
            <a:ext cx="1157496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Participation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69480" y="3941063"/>
            <a:ext cx="41148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800" b="1">
                <a:solidFill>
                  <a:srgbClr val="30BEB1"/>
                </a:solidFill>
                <a:latin typeface="Aptos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818120" y="3831335"/>
            <a:ext cx="342900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616438" y="3959351"/>
            <a:ext cx="1832361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141932"/>
                </a:solidFill>
                <a:latin typeface="Aptos"/>
              </a:rPr>
              <a:t>Strategic application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709160" y="4581144"/>
            <a:ext cx="2423160" cy="502920"/>
          </a:xfrm>
          <a:prstGeom prst="roundRect">
            <a:avLst/>
          </a:prstGeom>
          <a:solidFill>
            <a:srgbClr val="1D2343"/>
          </a:solidFill>
          <a:ln>
            <a:solidFill>
              <a:srgbClr val="3B43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004559" y="4709159"/>
            <a:ext cx="1832361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Strategic application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69480" y="4690872"/>
            <a:ext cx="41148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800" b="1">
                <a:solidFill>
                  <a:srgbClr val="30BEB1"/>
                </a:solidFill>
                <a:latin typeface="Aptos"/>
              </a:rPr>
              <a:t>→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18120" y="4581144"/>
            <a:ext cx="342900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480183" y="4709159"/>
            <a:ext cx="2104872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141932"/>
                </a:solidFill>
                <a:latin typeface="Aptos"/>
              </a:rPr>
              <a:t>Confidence + autonomy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09160" y="5486400"/>
            <a:ext cx="6123940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 dirty="0">
                <a:solidFill>
                  <a:srgbClr val="D2D6E6"/>
                </a:solidFill>
                <a:latin typeface="Aptos"/>
              </a:rPr>
              <a:t>Key interpretation: behavioral, cognitive, and emotional engagement appear interconnected when students enter class prepared.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00800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96E82"/>
                </a:solidFill>
                <a:latin typeface="Aptos"/>
              </a:rPr>
              <a:t>CONAPLIN 2026  •  Universitas Pendidikan Indonesia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49920" y="6430066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 dirty="0">
                <a:solidFill>
                  <a:srgbClr val="696E82"/>
                </a:solidFill>
                <a:latin typeface="Aptos"/>
              </a:rPr>
              <a:t>Muhammad Melbyansyah </a:t>
            </a:r>
            <a:r>
              <a:rPr sz="800" b="0" dirty="0" err="1">
                <a:solidFill>
                  <a:srgbClr val="696E82"/>
                </a:solidFill>
                <a:latin typeface="Aptos"/>
              </a:rPr>
              <a:t>Araaf</a:t>
            </a:r>
            <a:endParaRPr sz="800" b="0" dirty="0">
              <a:solidFill>
                <a:srgbClr val="696E82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4233" y="-25736"/>
            <a:ext cx="12191695" cy="6858000"/>
          </a:xfrm>
          <a:prstGeom prst="rect">
            <a:avLst/>
          </a:prstGeom>
          <a:solidFill>
            <a:srgbClr val="F6F4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50292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6D52B8"/>
                </a:solidFill>
                <a:latin typeface="Aptos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9875520" cy="5486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600" b="1" dirty="0">
                <a:solidFill>
                  <a:srgbClr val="141932"/>
                </a:solidFill>
                <a:latin typeface="Aptos"/>
              </a:rPr>
              <a:t>Conclusion &amp; implications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" y="804672"/>
            <a:ext cx="3355470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 dirty="0">
                <a:latin typeface="Aptos"/>
              </a:rPr>
              <a:t>WHAT SHOULD WE TAKE FORWARD?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9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01420" y="1451170"/>
            <a:ext cx="9575800" cy="8433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500" b="1" dirty="0">
                <a:solidFill>
                  <a:srgbClr val="141932"/>
                </a:solidFill>
                <a:latin typeface="Aptos"/>
              </a:rPr>
              <a:t>The flipped classroom positively influenced students’ engagement in EPRT preparation.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514600"/>
            <a:ext cx="33375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993391" y="2859532"/>
            <a:ext cx="566928" cy="566928"/>
          </a:xfrm>
          <a:prstGeom prst="ellipse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75801" y="2944368"/>
            <a:ext cx="20210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8322" y="3520440"/>
            <a:ext cx="1361078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30BEB1"/>
                </a:solidFill>
                <a:latin typeface="Aptos"/>
              </a:rPr>
              <a:t>ENGAGEMENT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3886200"/>
            <a:ext cx="2506981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1" dirty="0">
                <a:solidFill>
                  <a:srgbClr val="262B3E"/>
                </a:solidFill>
                <a:latin typeface="Aptos"/>
              </a:rPr>
              <a:t>More participation, deeper processing, and more positive learning experiences.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2514600"/>
            <a:ext cx="33375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5788151" y="2836336"/>
            <a:ext cx="566928" cy="566928"/>
          </a:xfrm>
          <a:prstGeom prst="ellipse">
            <a:avLst/>
          </a:prstGeom>
          <a:solidFill>
            <a:srgbClr val="6D5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70562" y="2944368"/>
            <a:ext cx="20210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44941" y="3520440"/>
            <a:ext cx="1117357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6D52B8"/>
                </a:solidFill>
                <a:latin typeface="Aptos"/>
              </a:rPr>
              <a:t>AUTONOMY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4420" y="3886200"/>
            <a:ext cx="250952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1" dirty="0">
                <a:solidFill>
                  <a:srgbClr val="262B3E"/>
                </a:solidFill>
                <a:latin typeface="Aptos"/>
              </a:rPr>
              <a:t>Students took greater responsibility for preparation and independent learning.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0" y="2514600"/>
            <a:ext cx="33375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9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582912" y="2836336"/>
            <a:ext cx="566928" cy="566928"/>
          </a:xfrm>
          <a:prstGeom prst="ellipse">
            <a:avLst/>
          </a:prstGeom>
          <a:solidFill>
            <a:srgbClr val="F09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65322" y="2944368"/>
            <a:ext cx="20210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42074" y="3520440"/>
            <a:ext cx="1112612" cy="28931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400" b="1" dirty="0">
                <a:solidFill>
                  <a:srgbClr val="F0994A"/>
                </a:solidFill>
                <a:latin typeface="Aptos"/>
              </a:rPr>
              <a:t>PEDAGOGY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9170" y="3886200"/>
            <a:ext cx="259842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1" dirty="0">
                <a:solidFill>
                  <a:srgbClr val="262B3E"/>
                </a:solidFill>
                <a:latin typeface="Aptos"/>
              </a:rPr>
              <a:t>Use class time for guided practice, discussion, problem-solving, and feedback.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43000" y="5166360"/>
            <a:ext cx="9921240" cy="594360"/>
          </a:xfrm>
          <a:prstGeom prst="roundRect">
            <a:avLst/>
          </a:prstGeom>
          <a:solidFill>
            <a:srgbClr val="14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260884" y="5340096"/>
            <a:ext cx="9685473" cy="2585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</a:rPr>
              <a:t>Practical message: design flipped EPRT learning so that preparation enables meaningful interaction — not simply more homework.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73952"/>
            <a:ext cx="585216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696E82"/>
                </a:solidFill>
                <a:latin typeface="Aptos"/>
              </a:rPr>
              <a:t>CONAPLIN 2026  •  Universitas Pendidikan Indonesia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0" y="6473952"/>
            <a:ext cx="338328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696E82"/>
                </a:solidFill>
                <a:latin typeface="Aptos"/>
              </a:rPr>
              <a:t>Muhammad Melbyansyah Araaf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869680" y="-868680"/>
            <a:ext cx="3657600" cy="3657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332720" y="5120640"/>
            <a:ext cx="2103120" cy="2103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457200"/>
            <a:ext cx="54864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30BEB1"/>
                </a:solidFill>
                <a:latin typeface="Aptos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28800"/>
            <a:ext cx="7315200" cy="7315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4200" b="1" dirty="0">
                <a:solidFill>
                  <a:srgbClr val="FFFFFF"/>
                </a:solidFill>
                <a:latin typeface="Aptos"/>
              </a:rPr>
              <a:t>Thank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2788920"/>
            <a:ext cx="6400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200" b="0" dirty="0">
                <a:solidFill>
                  <a:srgbClr val="D6DAEB"/>
                </a:solidFill>
                <a:latin typeface="Aptos"/>
              </a:rPr>
              <a:t>Questions &amp; discussion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4160520"/>
            <a:ext cx="59436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Muhammad Melbyansyah Araaf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4572000"/>
            <a:ext cx="6400800" cy="6400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100" b="0">
                <a:solidFill>
                  <a:srgbClr val="D6DAEB"/>
                </a:solidFill>
                <a:latin typeface="Aptos"/>
              </a:rPr>
              <a:t>Universitas Pendidikan Indonesia
melbyansyaharaaf@student.upi.edu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" y="5623560"/>
            <a:ext cx="960120" cy="45720"/>
          </a:xfrm>
          <a:prstGeom prst="rect">
            <a:avLst/>
          </a:prstGeom>
          <a:solidFill>
            <a:srgbClr val="30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5833872"/>
            <a:ext cx="1061316" cy="22775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 dirty="0">
                <a:solidFill>
                  <a:srgbClr val="FFC000"/>
                </a:solidFill>
                <a:latin typeface="Aptos"/>
              </a:rPr>
              <a:t>CONAPLIN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599</Words>
  <Application>Microsoft Office PowerPoint</Application>
  <PresentationFormat>Widescreen</PresentationFormat>
  <Paragraphs>178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asus</cp:lastModifiedBy>
  <cp:revision>6</cp:revision>
  <dcterms:created xsi:type="dcterms:W3CDTF">2013-01-27T09:14:16Z</dcterms:created>
  <dcterms:modified xsi:type="dcterms:W3CDTF">2026-08-09T15:52:01Z</dcterms:modified>
  <cp:category/>
</cp:coreProperties>
</file>