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of responses</c:v>
                </c:pt>
              </c:strCache>
            </c:strRef>
          </c:tx>
          <c:spPr>
            <a:solidFill>
              <a:srgbClr val="028090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E2761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Similarities &amp; differences
across text types</c:v>
                  </c:pt>
                  <c:pt idx="1">
                    <c:v>Generic structure &amp;
language features</c:v>
                  </c:pt>
                  <c:pt idx="2">
                    <c:v>Text definitions
&amp; purposes</c:v>
                  </c:pt>
                  <c:pt idx="3">
                    <c:v>Text organisation &amp;
chunking strategies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63.6</c:v>
                </c:pt>
                <c:pt idx="1">
                  <c:v>27.3</c:v>
                </c:pt>
                <c:pt idx="2">
                  <c:v>12.1</c:v>
                </c:pt>
                <c:pt idx="3">
                  <c:v>6.1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1E2761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3A3A4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5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of responses</c:v>
                </c:pt>
              </c:strCache>
            </c:strRef>
          </c:tx>
          <c:spPr>
            <a:solidFill>
              <a:srgbClr val="B85042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150" u="none">
                    <a:solidFill>
                      <a:srgbClr val="1E2761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Increased understanding
of texts</c:v>
                  </c:pt>
                  <c:pt idx="1">
                    <c:v>Breakout rooms enabled
active discussion</c:v>
                  </c:pt>
                  <c:pt idx="2">
                    <c:v>Brainstorming &amp;
critical thinking</c:v>
                  </c:pt>
                  <c:pt idx="3">
                    <c:v>Challenging but engaging
(time pressure)</c:v>
                  </c:pt>
                  <c:pt idx="4">
                    <c:v>Practical application
for future teaching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42.4</c:v>
                </c:pt>
                <c:pt idx="1">
                  <c:v>30.3</c:v>
                </c:pt>
                <c:pt idx="2">
                  <c:v>15.2</c:v>
                </c:pt>
                <c:pt idx="3">
                  <c:v>12.1</c:v>
                </c:pt>
                <c:pt idx="4">
                  <c:v>9.1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150" u="none">
                  <a:solidFill>
                    <a:srgbClr val="1E2761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4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of responses</c:v>
                </c:pt>
              </c:strCache>
            </c:strRef>
          </c:tx>
          <c:spPr>
            <a:solidFill>
              <a:srgbClr val="6D2E46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150" u="none">
                    <a:solidFill>
                      <a:srgbClr val="1E2761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All members should
be active (Tenor)</c:v>
                  </c:pt>
                  <c:pt idx="1">
                    <c:v>Extend discussion
time (Mode)</c:v>
                  </c:pt>
                  <c:pt idx="2">
                    <c:v>Assign specific
roles/tasks (Tenor)</c:v>
                  </c:pt>
                  <c:pt idx="3">
                    <c:v>Use accessible tools —
Docs/Slides (Mode)</c:v>
                  </c:pt>
                  <c:pt idx="4">
                    <c:v>Conduct offline
sessions (Mode)</c:v>
                  </c:pt>
                  <c:pt idx="5">
                    <c:v>Lecturer monitoring in
breakout rooms (Tenor)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24.2</c:v>
                </c:pt>
                <c:pt idx="1">
                  <c:v>21.2</c:v>
                </c:pt>
                <c:pt idx="2">
                  <c:v>15.2</c:v>
                </c:pt>
                <c:pt idx="3">
                  <c:v>12.1</c:v>
                </c:pt>
                <c:pt idx="4">
                  <c:v>9.1</c:v>
                </c:pt>
                <c:pt idx="5">
                  <c:v>9.1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150" u="none">
                  <a:solidFill>
                    <a:srgbClr val="1E2761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3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4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CONAPLIN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Multilingual Pathways: Acquisition, Pedagogy, and Policy Beyond Additional Language Learning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Making Sense of Texts Together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8640" y="3429000"/>
            <a:ext cx="9692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Students’ Perceptions of Genre-Based Text Analysis through Systemic Functional Linguistics in an EFL Classroom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617720"/>
            <a:ext cx="2011680" cy="0"/>
          </a:xfrm>
          <a:prstGeom prst="line">
            <a:avLst/>
          </a:prstGeom>
          <a:noFill/>
          <a:ln w="12700">
            <a:solidFill>
              <a:srgbClr val="4550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48463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Rahayu Kuswardani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5193792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Education Department, Universitas Negeri Surabaya, Indonesia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589788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589788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920240" y="589788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B8504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920240" y="589788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TENOR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291840" y="589788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6D2E4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91840" y="589788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54880" y="5897880"/>
            <a:ext cx="3657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SFL register-informed study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Genre awareness matters —</a:t>
            </a:r>
            <a:endParaRPr lang="en-US" sz="3200" dirty="0"/>
          </a:p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but whose voice is missing?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892808"/>
            <a:ext cx="5715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Genre-based pedagogy is central to Indonesian EFL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68680" y="2221992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 in the curriculum since 2004, continued through the 2013 curriculum and today’s Kurikulum Merdeka.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3063240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2944368"/>
            <a:ext cx="5715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SFL gives it theoretical depth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68680" y="3273552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Halliday’s framework treats language as meaning-making shaped by field, tenor, and mode.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4114800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3995928"/>
            <a:ext cx="5715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students must compare genres, not just identify them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68680" y="4325112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from surface recognition to understanding why language choices differ across text types.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5166360"/>
            <a:ext cx="128016" cy="128016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5047488"/>
            <a:ext cx="5715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student voice is rarely the data source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868680" y="5376672"/>
            <a:ext cx="5715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 research asks learners themselves how they experience genre-based analysis.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452360" y="1920240"/>
            <a:ext cx="4206240" cy="4160520"/>
          </a:xfrm>
          <a:prstGeom prst="roundRect">
            <a:avLst>
              <a:gd name="adj" fmla="val 2198"/>
            </a:avLst>
          </a:prstGeom>
          <a:solidFill>
            <a:srgbClr val="1E2761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0" y="21488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5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text genres compared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772400" y="2651760"/>
            <a:ext cx="3566160" cy="475488"/>
          </a:xfrm>
          <a:prstGeom prst="roundRect">
            <a:avLst>
              <a:gd name="adj" fmla="val 15385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4550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0" y="2651760"/>
            <a:ext cx="3566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Hortatory exposition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772400" y="3218688"/>
            <a:ext cx="3566160" cy="475488"/>
          </a:xfrm>
          <a:prstGeom prst="roundRect">
            <a:avLst>
              <a:gd name="adj" fmla="val 15385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4550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72400" y="3218688"/>
            <a:ext cx="3566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772400" y="3785616"/>
            <a:ext cx="3566160" cy="475488"/>
          </a:xfrm>
          <a:prstGeom prst="roundRect">
            <a:avLst>
              <a:gd name="adj" fmla="val 15385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4550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0" y="3785616"/>
            <a:ext cx="3566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Spoof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772400" y="4352544"/>
            <a:ext cx="3566160" cy="475488"/>
          </a:xfrm>
          <a:prstGeom prst="roundRect">
            <a:avLst>
              <a:gd name="adj" fmla="val 15385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45508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0" y="4352544"/>
            <a:ext cx="3566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to an issue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772400" y="4919472"/>
            <a:ext cx="3566160" cy="475488"/>
          </a:xfrm>
          <a:prstGeom prst="roundRect">
            <a:avLst>
              <a:gd name="adj" fmla="val 15385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4550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72400" y="4919472"/>
            <a:ext cx="3566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Explanation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7772400" y="5486400"/>
            <a:ext cx="3566160" cy="475488"/>
          </a:xfrm>
          <a:prstGeom prst="roundRect">
            <a:avLst>
              <a:gd name="adj" fmla="val 15385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45508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72400" y="5486400"/>
            <a:ext cx="35661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QUESTIONS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questions, one lens: how students experienced the activity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1005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E3E6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600" dirty="0"/>
          </a:p>
        </p:txBody>
      </p:sp>
      <p:sp>
        <p:nvSpPr>
          <p:cNvPr id="5" name="Shape 3"/>
          <p:cNvSpPr/>
          <p:nvPr/>
        </p:nvSpPr>
        <p:spPr>
          <a:xfrm>
            <a:off x="1600200" y="2121408"/>
            <a:ext cx="8092440" cy="1051560"/>
          </a:xfrm>
          <a:prstGeom prst="roundRect">
            <a:avLst>
              <a:gd name="adj" fmla="val 7826"/>
            </a:avLst>
          </a:prstGeom>
          <a:solidFill>
            <a:srgbClr val="028090">
              <a:alpha val="6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28800" y="2121408"/>
            <a:ext cx="71323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students perceive as important learning outcomes from genre-based text analysis activities?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10012680" y="246888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028090">
              <a:alpha val="1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12680" y="246888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48640" y="3429000"/>
            <a:ext cx="1005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E3E6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600" dirty="0"/>
          </a:p>
        </p:txBody>
      </p:sp>
      <p:sp>
        <p:nvSpPr>
          <p:cNvPr id="10" name="Shape 8"/>
          <p:cNvSpPr/>
          <p:nvPr/>
        </p:nvSpPr>
        <p:spPr>
          <a:xfrm>
            <a:off x="1600200" y="3447288"/>
            <a:ext cx="8092440" cy="1051560"/>
          </a:xfrm>
          <a:prstGeom prst="roundRect">
            <a:avLst>
              <a:gd name="adj" fmla="val 7826"/>
            </a:avLst>
          </a:prstGeom>
          <a:solidFill>
            <a:srgbClr val="B85042">
              <a:alpha val="6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28800" y="3447288"/>
            <a:ext cx="71323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students evaluate the helpfulness of collaborative, activity-based approaches to text analysis?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10012680" y="379476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85042">
              <a:alpha val="12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12680" y="379476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TENOR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48640" y="4754880"/>
            <a:ext cx="1005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E3E6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600" dirty="0"/>
          </a:p>
        </p:txBody>
      </p:sp>
      <p:sp>
        <p:nvSpPr>
          <p:cNvPr id="15" name="Shape 13"/>
          <p:cNvSpPr/>
          <p:nvPr/>
        </p:nvSpPr>
        <p:spPr>
          <a:xfrm>
            <a:off x="1600200" y="4773168"/>
            <a:ext cx="8092440" cy="1051560"/>
          </a:xfrm>
          <a:prstGeom prst="roundRect">
            <a:avLst>
              <a:gd name="adj" fmla="val 7826"/>
            </a:avLst>
          </a:prstGeom>
          <a:solidFill>
            <a:srgbClr val="6D2E46">
              <a:alpha val="6000"/>
            </a:srgbClr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0" y="4773168"/>
            <a:ext cx="71323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4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challenges and suggestions do students identify for improving genre-based learning activities?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10012680" y="512064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6D2E46">
              <a:alpha val="12000"/>
            </a:srgbClr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12680" y="512064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THEORETICAL FRAMEWORK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analytical lens: SFL’s three register variables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9875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text is produced within a context of situation. Halliday’s SFL frames that context through three co-occurring variables — used throughout this study to interpret students’ reflections.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6517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651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68680" y="34290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Field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68680" y="3840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HAPPENING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868680" y="4206240"/>
            <a:ext cx="2743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subject matter and experiential content — what students learned about text content and structure.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233172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617720" y="265176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3" name="Text 11"/>
          <p:cNvSpPr/>
          <p:nvPr/>
        </p:nvSpPr>
        <p:spPr>
          <a:xfrm>
            <a:off x="4617720" y="2651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617720" y="34290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Tenor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617720" y="3840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INVOLVED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17720" y="4206240"/>
            <a:ext cx="2743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social relationships between participants — how peer interaction in group work mediated learning.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46720" y="2331720"/>
            <a:ext cx="33832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8366760" y="2651760"/>
            <a:ext cx="640080" cy="640080"/>
          </a:xfrm>
          <a:prstGeom prst="ellipse">
            <a:avLst/>
          </a:prstGeom>
          <a:solidFill>
            <a:srgbClr val="6D2E46"/>
          </a:solidFill>
          <a:ln/>
        </p:spPr>
      </p:sp>
      <p:sp>
        <p:nvSpPr>
          <p:cNvPr id="19" name="Text 17"/>
          <p:cNvSpPr/>
          <p:nvPr/>
        </p:nvSpPr>
        <p:spPr>
          <a:xfrm>
            <a:off x="8366760" y="26517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366760" y="3429000"/>
            <a:ext cx="2743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366760" y="384048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IT'S COMMUNICATED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8366760" y="4206240"/>
            <a:ext cx="2743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channel and rhetorical organisation — how the online medium and tools shaped the experience.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9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qualitative look at one SFL classroom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291840" cy="1554480"/>
          </a:xfrm>
          <a:prstGeom prst="roundRect">
            <a:avLst>
              <a:gd name="adj" fmla="val 5882"/>
            </a:avLst>
          </a:prstGeom>
          <a:solidFill>
            <a:srgbClr val="E3E6F0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084832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822960" y="2880360"/>
            <a:ext cx="2788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students, Class C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SFL course, UNESA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114800" y="1965960"/>
            <a:ext cx="3291840" cy="1554480"/>
          </a:xfrm>
          <a:prstGeom prst="roundRect">
            <a:avLst>
              <a:gd name="adj" fmla="val 5882"/>
            </a:avLst>
          </a:prstGeom>
          <a:solidFill>
            <a:srgbClr val="E3E6F0"/>
          </a:solidFill>
          <a:ln/>
        </p:spPr>
      </p:sp>
      <p:sp>
        <p:nvSpPr>
          <p:cNvPr id="8" name="Text 6"/>
          <p:cNvSpPr/>
          <p:nvPr/>
        </p:nvSpPr>
        <p:spPr>
          <a:xfrm>
            <a:off x="4389120" y="2084832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4389120" y="2880360"/>
            <a:ext cx="2788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 in the room</a:t>
            </a:r>
            <a:endParaRPr lang="en-US" sz="1150" dirty="0"/>
          </a:p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Javanese, Madurese, Indonesian + English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680960" y="1965960"/>
            <a:ext cx="3291840" cy="1554480"/>
          </a:xfrm>
          <a:prstGeom prst="roundRect">
            <a:avLst>
              <a:gd name="adj" fmla="val 5882"/>
            </a:avLst>
          </a:prstGeom>
          <a:solidFill>
            <a:srgbClr val="E3E6F0"/>
          </a:solidFill>
          <a:ln/>
        </p:spPr>
      </p:sp>
      <p:sp>
        <p:nvSpPr>
          <p:cNvPr id="11" name="Text 9"/>
          <p:cNvSpPr/>
          <p:nvPr/>
        </p:nvSpPr>
        <p:spPr>
          <a:xfrm>
            <a:off x="7955280" y="2084832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600" dirty="0"/>
          </a:p>
        </p:txBody>
      </p:sp>
      <p:sp>
        <p:nvSpPr>
          <p:cNvPr id="12" name="Text 10"/>
          <p:cNvSpPr/>
          <p:nvPr/>
        </p:nvSpPr>
        <p:spPr>
          <a:xfrm>
            <a:off x="7955280" y="2880360"/>
            <a:ext cx="2788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open-ended exit ticket prompts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48640" y="3794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happened in the session (25 Oct 2024)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251960"/>
            <a:ext cx="2423160" cy="960120"/>
          </a:xfrm>
          <a:prstGeom prst="roundRect">
            <a:avLst>
              <a:gd name="adj" fmla="val 8571"/>
            </a:avLst>
          </a:prstGeom>
          <a:solidFill>
            <a:srgbClr val="B85042">
              <a:alpha val="10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4251960"/>
            <a:ext cx="21488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presents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text genres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971800" y="4251960"/>
            <a:ext cx="274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246120" y="4251960"/>
            <a:ext cx="2423160" cy="960120"/>
          </a:xfrm>
          <a:prstGeom prst="roundRect">
            <a:avLst>
              <a:gd name="adj" fmla="val 8571"/>
            </a:avLst>
          </a:prstGeom>
          <a:solidFill>
            <a:srgbClr val="B85042">
              <a:alpha val="10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383280" y="4251960"/>
            <a:ext cx="21488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Breakout room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69280" y="4251960"/>
            <a:ext cx="274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5943600" y="4251960"/>
            <a:ext cx="2423160" cy="960120"/>
          </a:xfrm>
          <a:prstGeom prst="roundRect">
            <a:avLst>
              <a:gd name="adj" fmla="val 8571"/>
            </a:avLst>
          </a:prstGeom>
          <a:solidFill>
            <a:srgbClr val="B85042">
              <a:alpha val="10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80760" y="4251960"/>
            <a:ext cx="21488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 compare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 &amp; features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366760" y="4251960"/>
            <a:ext cx="274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8641080" y="4251960"/>
            <a:ext cx="2423160" cy="960120"/>
          </a:xfrm>
          <a:prstGeom prst="roundRect">
            <a:avLst>
              <a:gd name="adj" fmla="val 8571"/>
            </a:avLst>
          </a:prstGeom>
          <a:solidFill>
            <a:srgbClr val="B85042">
              <a:alpha val="10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778240" y="4251960"/>
            <a:ext cx="21488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exit ticket</a:t>
            </a:r>
            <a:endParaRPr lang="en-US" sz="1200" dirty="0"/>
          </a:p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(Google Forms)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5532120"/>
            <a:ext cx="4937760" cy="329184"/>
          </a:xfrm>
          <a:prstGeom prst="roundRect">
            <a:avLst>
              <a:gd name="adj" fmla="val 50000"/>
            </a:avLst>
          </a:prstGeom>
          <a:solidFill>
            <a:srgbClr val="1E2761">
              <a:alpha val="12000"/>
            </a:srgbClr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5532120"/>
            <a:ext cx="4937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· TENOR · MODE ANALYSED THROUGHOUT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Thematic analysis, read through the register lens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Braun &amp; Clarke’s six-phase thematic analysis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310896" cy="31089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3317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231343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Familiarisation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310896" cy="31089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283464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05840" y="281635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coding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3337560"/>
            <a:ext cx="310896" cy="31089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333756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05840" y="331927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Searching for themes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310896" cy="31089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384048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05840" y="382219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themes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343400"/>
            <a:ext cx="310896" cy="31089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434340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05840" y="432511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Defining &amp; naming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4846320"/>
            <a:ext cx="310896" cy="31089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4846320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05840" y="4828032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Producing the report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492240" y="1874520"/>
            <a:ext cx="5120640" cy="4160520"/>
          </a:xfrm>
          <a:prstGeom prst="roundRect">
            <a:avLst>
              <a:gd name="adj" fmla="val 2198"/>
            </a:avLst>
          </a:prstGeom>
          <a:solidFill>
            <a:srgbClr val="E3E6F0"/>
          </a:solidFill>
          <a:ln/>
        </p:spPr>
      </p:sp>
      <p:sp>
        <p:nvSpPr>
          <p:cNvPr id="24" name="Text 22"/>
          <p:cNvSpPr/>
          <p:nvPr/>
        </p:nvSpPr>
        <p:spPr>
          <a:xfrm>
            <a:off x="6812280" y="2103120"/>
            <a:ext cx="448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Themes were then interpreted through: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812280" y="260604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028090">
              <a:alpha val="1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12280" y="260604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046720" y="2578608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students learned about text content &amp; structure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812280" y="338328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B85042">
              <a:alpha val="12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12280" y="338328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TENOR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046720" y="3355848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peer interaction in group work mediated learning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812280" y="4160520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6D2E46">
              <a:alpha val="12000"/>
            </a:srgbClr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812280" y="4160520"/>
            <a:ext cx="1097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046720" y="4133088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online medium and tools shaped the experience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6812280" y="498348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Frequency counts complemented the qualitative coding, giving each theme a descriptive weight.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Genre awareness was the clearest takeaway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451592" y="45720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028090">
              <a:alpha val="1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5720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</a:t>
            </a:r>
            <a:endParaRPr lang="en-US" sz="11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874520"/>
          <a:ext cx="685800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8229600" y="1874520"/>
            <a:ext cx="3429000" cy="1920240"/>
          </a:xfrm>
          <a:prstGeom prst="roundRect">
            <a:avLst>
              <a:gd name="adj" fmla="val 4762"/>
            </a:avLst>
          </a:prstGeom>
          <a:solidFill>
            <a:srgbClr val="028090">
              <a:alpha val="10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03920" y="2057400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63.6%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8503920" y="2697480"/>
            <a:ext cx="2880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students named comparing similarities and differences across genres as their key learning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229600" y="4023360"/>
            <a:ext cx="3429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know about the similarities and the differences between texts.” — S1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229600" y="5486400"/>
            <a:ext cx="3429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themes could emerge from a single response (n = 33).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found the collaborative activity helpful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451592" y="45720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B85042">
              <a:alpha val="12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5720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TENOR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3566160" cy="4114800"/>
          </a:xfrm>
          <a:prstGeom prst="roundRect">
            <a:avLst>
              <a:gd name="adj" fmla="val 2564"/>
            </a:avLst>
          </a:prstGeom>
          <a:solidFill>
            <a:srgbClr val="B85042">
              <a:alpha val="10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28600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84.8%</a:t>
            </a:r>
            <a:endParaRPr lang="en-US" sz="5200" dirty="0"/>
          </a:p>
        </p:txBody>
      </p:sp>
      <p:sp>
        <p:nvSpPr>
          <p:cNvPr id="8" name="Text 6"/>
          <p:cNvSpPr/>
          <p:nvPr/>
        </p:nvSpPr>
        <p:spPr>
          <a:xfrm>
            <a:off x="822960" y="333756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students (28 of 33) rated the activity as helpful — only 1 disagreed, 4 gave mixed views.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4434840"/>
            <a:ext cx="30175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“It helped us gather with a smaller group, so that we can have more active discussion.” — S16</a:t>
            </a:r>
            <a:endParaRPr lang="en-US" sz="1150" dirty="0"/>
          </a:p>
        </p:txBody>
      </p:sp>
      <p:graphicFrame>
        <p:nvGraphicFramePr>
          <p:cNvPr id="10" name="Chart 0" descr=""/>
          <p:cNvGraphicFramePr/>
          <p:nvPr/>
        </p:nvGraphicFramePr>
        <p:xfrm>
          <a:off x="4709160" y="1874520"/>
          <a:ext cx="672084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1" name="Text 8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Group work reconfigured who does the meaning-making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25712" y="45720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B85042">
              <a:alpha val="12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25712" y="45720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TENOR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10405872" y="45720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6D2E46">
              <a:alpha val="12000"/>
            </a:srgbClr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405872" y="45720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20240"/>
            <a:ext cx="3108960" cy="4114800"/>
          </a:xfrm>
          <a:prstGeom prst="roundRect">
            <a:avLst>
              <a:gd name="adj" fmla="val 2941"/>
            </a:avLst>
          </a:prstGeom>
          <a:solidFill>
            <a:srgbClr val="E3E6F0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194560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78.8%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822960" y="301752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students (26 of 33) said group work helped them understand longer texts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572000" y="1920240"/>
            <a:ext cx="68580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E3E6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2139696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0" y="2029968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exchange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029200" y="2359152"/>
            <a:ext cx="6172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i="1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can share our thoughts and perspectives about longer text with other friends.” — S12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572000" y="3319272"/>
            <a:ext cx="68580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E3E6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00600" y="3538728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0" y="3429000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problem-solving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029200" y="3758184"/>
            <a:ext cx="6172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i="1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“It can make our session faster to fill the assignment.” — S6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0" y="4718304"/>
            <a:ext cx="685800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E3E6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00600" y="4937760"/>
            <a:ext cx="128016" cy="128016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0" y="4828032"/>
            <a:ext cx="6172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perspectives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029200" y="5157216"/>
            <a:ext cx="6172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50"/>
              </a:lnSpc>
              <a:buNone/>
            </a:pPr>
            <a:r>
              <a:rPr lang="en-US" sz="1150" i="1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“Group work allows for diverse perspectives and deeper analysis.” — S11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48640" y="61722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Interpretation: collaboration shifts classroom power from teacher-centred transmission to peer-mediated co-construction of knowledge — a reconfiguration of tenor.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mode and tenor created friction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451592" y="45720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6D2E46">
              <a:alpha val="12000"/>
            </a:srgbClr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5720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1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874520"/>
          <a:ext cx="75895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8778240" y="1965960"/>
            <a:ext cx="2880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concerns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778240" y="23317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i="1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discussion was very quick.” — S6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8778240" y="3063240"/>
            <a:ext cx="2880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i="1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“All of the participants [should be] active.” — S1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778240" y="4023360"/>
            <a:ext cx="2880360" cy="0"/>
          </a:xfrm>
          <a:prstGeom prst="line">
            <a:avLst/>
          </a:prstGeom>
          <a:noFill/>
          <a:ln w="12700">
            <a:solidFill>
              <a:srgbClr val="E3E6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78240" y="420624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Uneven participation (24.2%) and time pressure (21.2%) were the two most-cited barriers to deep analysis.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7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contributions to genre pedagogy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38328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965960"/>
            <a:ext cx="1005840" cy="329184"/>
          </a:xfrm>
          <a:prstGeom prst="roundRect">
            <a:avLst>
              <a:gd name="adj" fmla="val 50000"/>
            </a:avLst>
          </a:prstGeom>
          <a:solidFill>
            <a:srgbClr val="028090">
              <a:alpha val="1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65960"/>
            <a:ext cx="1005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2834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50"/>
              </a:lnSpc>
              <a:buNone/>
            </a:pPr>
            <a:r>
              <a:rPr lang="en-US" sz="12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SFL-informed comparison built genuine genre awareness — students moved from identifying to explaining text-type differences.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297680" y="1691640"/>
            <a:ext cx="338328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0" y="1965960"/>
            <a:ext cx="1005840" cy="329184"/>
          </a:xfrm>
          <a:prstGeom prst="roundRect">
            <a:avLst>
              <a:gd name="adj" fmla="val 50000"/>
            </a:avLst>
          </a:prstGeom>
          <a:solidFill>
            <a:srgbClr val="B85042">
              <a:alpha val="12000"/>
            </a:srgbClr>
          </a:solidFill>
          <a:ln w="12700">
            <a:solidFill>
              <a:srgbClr val="B8504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65960"/>
            <a:ext cx="1005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TENOR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0" y="2514600"/>
            <a:ext cx="2834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50"/>
              </a:lnSpc>
              <a:buNone/>
            </a:pPr>
            <a:r>
              <a:rPr lang="en-US" sz="12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Breakout-room collaboration positioned students as active meaning-makers, not passive recipients of genre descriptions.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46720" y="1691640"/>
            <a:ext cx="3383280" cy="2788920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8321040" y="1965960"/>
            <a:ext cx="1005840" cy="329184"/>
          </a:xfrm>
          <a:prstGeom prst="roundRect">
            <a:avLst>
              <a:gd name="adj" fmla="val 50000"/>
            </a:avLst>
          </a:prstGeom>
          <a:solidFill>
            <a:srgbClr val="6D2E46">
              <a:alpha val="12000"/>
            </a:srgbClr>
          </a:solidFill>
          <a:ln w="12700">
            <a:solidFill>
              <a:srgbClr val="6D2E4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1965960"/>
            <a:ext cx="10058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6D2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321040" y="2514600"/>
            <a:ext cx="2834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50"/>
              </a:lnSpc>
              <a:buNone/>
            </a:pPr>
            <a:r>
              <a:rPr lang="en-US" sz="1250" dirty="0">
                <a:solidFill>
                  <a:srgbClr val="3A3A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and tool constraints in online delivery point to concrete design fixes: more time, clear roles, accessible platforms.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48640" y="470916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Pedagogical implications: extend discussion time · assign clear group roles · use universally accessible tools · keep instructor presence in breakout rooms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544068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i="1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direction: track the longitudinal impact of SFL-informed genre pedagogy on students’ productive genre competence.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89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377440"/>
            <a:ext cx="9144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600" dirty="0"/>
          </a:p>
        </p:txBody>
      </p:sp>
      <p:sp>
        <p:nvSpPr>
          <p:cNvPr id="3" name="Text 1"/>
          <p:cNvSpPr/>
          <p:nvPr/>
        </p:nvSpPr>
        <p:spPr>
          <a:xfrm>
            <a:off x="548640" y="329184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Sense of Texts Together — Genre-Based Text Analysis through SFL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3977640"/>
            <a:ext cx="2011680" cy="0"/>
          </a:xfrm>
          <a:prstGeom prst="line">
            <a:avLst/>
          </a:prstGeom>
          <a:noFill/>
          <a:ln w="12700">
            <a:solidFill>
              <a:srgbClr val="45508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41605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Rahayu Kuswardani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449884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rahayukuswardani@unesa.ac.id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48640" y="48006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Universitas Negeri Surabaya · CONAPLIN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580644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580644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920240" y="580644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B8504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920240" y="580644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91840" y="5806440"/>
            <a:ext cx="1188720" cy="329184"/>
          </a:xfrm>
          <a:prstGeom prst="roundRect">
            <a:avLst>
              <a:gd name="adj" fmla="val 50000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6D2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91840" y="5806440"/>
            <a:ext cx="11887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54880" y="5806440"/>
            <a:ext cx="3657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welcome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2026-08-09T11:46:24Z</dcterms:created>
  <dcterms:modified xsi:type="dcterms:W3CDTF">2026-08-09T11:46:24Z</dcterms:modified>
</cp:coreProperties>
</file>