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1"/>
  </p:notesMasterIdLst>
  <p:sldIdLst>
    <p:sldId id="268" r:id="rId2"/>
    <p:sldId id="258" r:id="rId3"/>
    <p:sldId id="270" r:id="rId4"/>
    <p:sldId id="271" r:id="rId5"/>
    <p:sldId id="272" r:id="rId6"/>
    <p:sldId id="259" r:id="rId7"/>
    <p:sldId id="273" r:id="rId8"/>
    <p:sldId id="261" r:id="rId9"/>
    <p:sldId id="262" r:id="rId10"/>
    <p:sldId id="274" r:id="rId11"/>
    <p:sldId id="263" r:id="rId12"/>
    <p:sldId id="275" r:id="rId13"/>
    <p:sldId id="276" r:id="rId14"/>
    <p:sldId id="264" r:id="rId15"/>
    <p:sldId id="277" r:id="rId16"/>
    <p:sldId id="265" r:id="rId17"/>
    <p:sldId id="278" r:id="rId18"/>
    <p:sldId id="266" r:id="rId19"/>
    <p:sldId id="279" r:id="rId20"/>
  </p:sldIdLst>
  <p:sldSz cx="18288000" cy="10287000"/>
  <p:notesSz cx="6858000" cy="9144000"/>
  <p:embeddedFontLst>
    <p:embeddedFont>
      <p:font typeface="Inter Bold" panose="020B0604020202020204" charset="0"/>
      <p:regular r:id="rId22"/>
    </p:embeddedFont>
    <p:embeddedFont>
      <p:font typeface="Inter" panose="020B0604020202020204" charset="0"/>
      <p:regular r:id="rId23"/>
    </p:embeddedFont>
    <p:embeddedFont>
      <p:font typeface="Calibri" panose="020F0502020204030204" pitchFamily="34" charset="0"/>
      <p:regular r:id="rId24"/>
      <p:bold r:id="rId25"/>
      <p:italic r:id="rId26"/>
      <p:boldItalic r:id="rId27"/>
    </p:embeddedFont>
    <p:embeddedFont>
      <p:font typeface="Georgia" panose="02040502050405020303" pitchFamily="18"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5" d="100"/>
          <a:sy n="55" d="100"/>
        </p:scale>
        <p:origin x="-658"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notesMaster" Target="notesMasters/notesMaster1.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07.08.2026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First, the core message. Across 43 empirical studies, from 2000 to 2026, we found a clear pattern. Foreign language anxiety has a negative relationship with lexical retrieval. It works mainly by using up working memory and attention. It shows as more pausing and slower processing. It is not a loss of knowledge. In Indonesia, factors like limited vocabulary, teacher-centred teaching, and little speaking practice make the effect stronger.</a:t>
            </a:r>
          </a:p>
          <a:p>
            <a:r>
              <a:rPr lang="en-US"/>
              <a:t>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14064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jpeg"/><Relationship Id="rId7" Type="http://schemas.openxmlformats.org/officeDocument/2006/relationships/image" Target="../media/image7.sv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1.svg"/><Relationship Id="rId5" Type="http://schemas.openxmlformats.org/officeDocument/2006/relationships/image" Target="../media/image5.svg"/><Relationship Id="rId10" Type="http://schemas.openxmlformats.org/officeDocument/2006/relationships/image" Target="../media/image7.png"/><Relationship Id="rId4" Type="http://schemas.openxmlformats.org/officeDocument/2006/relationships/image" Target="../media/image4.png"/><Relationship Id="rId9" Type="http://schemas.openxmlformats.org/officeDocument/2006/relationships/image" Target="../media/image9.sv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6.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2" name="Image 0" descr="title_img.png"/>
          <p:cNvPicPr>
            <a:picLocks noChangeAspect="1"/>
          </p:cNvPicPr>
          <p:nvPr/>
        </p:nvPicPr>
        <p:blipFill>
          <a:blip r:embed="rId3"/>
          <a:stretch>
            <a:fillRect/>
          </a:stretch>
        </p:blipFill>
        <p:spPr>
          <a:xfrm>
            <a:off x="0" y="0"/>
            <a:ext cx="6035040" cy="10287000"/>
          </a:xfrm>
          <a:prstGeom prst="rect">
            <a:avLst/>
          </a:prstGeom>
        </p:spPr>
      </p:pic>
      <p:sp>
        <p:nvSpPr>
          <p:cNvPr id="3" name="Text 0"/>
          <p:cNvSpPr/>
          <p:nvPr/>
        </p:nvSpPr>
        <p:spPr>
          <a:xfrm>
            <a:off x="6720840" y="2880360"/>
            <a:ext cx="10972800" cy="2743200"/>
          </a:xfrm>
          <a:prstGeom prst="rect">
            <a:avLst/>
          </a:prstGeom>
          <a:noFill/>
          <a:ln/>
        </p:spPr>
        <p:txBody>
          <a:bodyPr wrap="square" lIns="137160" tIns="68580" rIns="137160" bIns="68580" rtlCol="0" anchor="ctr"/>
          <a:lstStyle/>
          <a:p>
            <a:pPr>
              <a:lnSpc>
                <a:spcPct val="105000"/>
              </a:lnSpc>
            </a:pPr>
            <a:r>
              <a:rPr lang="en-US" sz="4500" b="1" dirty="0">
                <a:solidFill>
                  <a:srgbClr val="FFFFFF"/>
                </a:solidFill>
                <a:latin typeface="Georgia" pitchFamily="34" charset="0"/>
                <a:ea typeface="Georgia" pitchFamily="34" charset="-122"/>
                <a:cs typeface="Georgia" pitchFamily="34" charset="-120"/>
              </a:rPr>
              <a:t>Foreign Language Anxiety and Lexical Retrieval Failure in EFL Speaking</a:t>
            </a:r>
            <a:endParaRPr lang="en-US" sz="4500" dirty="0"/>
          </a:p>
        </p:txBody>
      </p:sp>
      <p:sp>
        <p:nvSpPr>
          <p:cNvPr id="4" name="Text 1"/>
          <p:cNvSpPr/>
          <p:nvPr/>
        </p:nvSpPr>
        <p:spPr>
          <a:xfrm>
            <a:off x="6720840" y="5623560"/>
            <a:ext cx="10972800" cy="822960"/>
          </a:xfrm>
          <a:prstGeom prst="rect">
            <a:avLst/>
          </a:prstGeom>
          <a:noFill/>
          <a:ln/>
        </p:spPr>
        <p:txBody>
          <a:bodyPr wrap="square" lIns="137160" tIns="68580" rIns="137160" bIns="68580" rtlCol="0" anchor="ctr"/>
          <a:lstStyle/>
          <a:p>
            <a:r>
              <a:rPr lang="en-US" sz="2400" i="1" dirty="0">
                <a:solidFill>
                  <a:srgbClr val="CADCFC"/>
                </a:solidFill>
                <a:latin typeface="Calibri" pitchFamily="34" charset="0"/>
                <a:ea typeface="Calibri" pitchFamily="34" charset="-122"/>
                <a:cs typeface="Calibri" pitchFamily="34" charset="-120"/>
              </a:rPr>
              <a:t>A Thematic Review with a Focus on the Indonesian Context</a:t>
            </a:r>
            <a:endParaRPr lang="en-US" sz="2400" dirty="0"/>
          </a:p>
        </p:txBody>
      </p:sp>
      <p:sp>
        <p:nvSpPr>
          <p:cNvPr id="5" name="Shape 2"/>
          <p:cNvSpPr/>
          <p:nvPr/>
        </p:nvSpPr>
        <p:spPr>
          <a:xfrm>
            <a:off x="6789420" y="6652260"/>
            <a:ext cx="3017520" cy="0"/>
          </a:xfrm>
          <a:prstGeom prst="line">
            <a:avLst/>
          </a:prstGeom>
          <a:noFill/>
          <a:ln w="25400">
            <a:solidFill>
              <a:srgbClr val="3A57B8"/>
            </a:solidFill>
            <a:prstDash val="solid"/>
          </a:ln>
        </p:spPr>
      </p:sp>
      <p:sp>
        <p:nvSpPr>
          <p:cNvPr id="6" name="Text 3"/>
          <p:cNvSpPr/>
          <p:nvPr/>
        </p:nvSpPr>
        <p:spPr>
          <a:xfrm>
            <a:off x="6720840" y="6995160"/>
            <a:ext cx="10972800" cy="1234440"/>
          </a:xfrm>
          <a:prstGeom prst="rect">
            <a:avLst/>
          </a:prstGeom>
          <a:noFill/>
          <a:ln/>
        </p:spPr>
        <p:txBody>
          <a:bodyPr wrap="square" lIns="137160" tIns="68580" rIns="137160" bIns="68580" rtlCol="0" anchor="ctr"/>
          <a:lstStyle/>
          <a:p>
            <a:pPr>
              <a:lnSpc>
                <a:spcPct val="120000"/>
              </a:lnSpc>
            </a:pPr>
            <a:r>
              <a:rPr lang="en-US" sz="2100" b="1" dirty="0">
                <a:solidFill>
                  <a:srgbClr val="FFFFFF"/>
                </a:solidFill>
                <a:latin typeface="Calibri" pitchFamily="34" charset="0"/>
                <a:ea typeface="Calibri" pitchFamily="34" charset="-122"/>
                <a:cs typeface="Calibri" pitchFamily="34" charset="-120"/>
              </a:rPr>
              <a:t>Desi Purnama Sari  ·  Jatmika Nurhadi
</a:t>
            </a:r>
            <a:r>
              <a:rPr lang="en-US" dirty="0">
                <a:solidFill>
                  <a:srgbClr val="CADCFC"/>
                </a:solidFill>
                <a:latin typeface="Calibri" pitchFamily="34" charset="0"/>
                <a:ea typeface="Calibri" pitchFamily="34" charset="-122"/>
                <a:cs typeface="Calibri" pitchFamily="34" charset="-120"/>
              </a:rPr>
              <a:t>Universitas Pendidikan Indonesia</a:t>
            </a:r>
            <a:endParaRPr lang="en-US" sz="2100" dirty="0"/>
          </a:p>
        </p:txBody>
      </p:sp>
    </p:spTree>
    <p:extLst>
      <p:ext uri="{BB962C8B-B14F-4D97-AF65-F5344CB8AC3E}">
        <p14:creationId xmlns:p14="http://schemas.microsoft.com/office/powerpoint/2010/main" val="9506988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6F4F4"/>
            </a:solidFill>
          </p:spPr>
        </p:sp>
      </p:grpSp>
      <p:grpSp>
        <p:nvGrpSpPr>
          <p:cNvPr id="4" name="Group 4"/>
          <p:cNvGrpSpPr/>
          <p:nvPr/>
        </p:nvGrpSpPr>
        <p:grpSpPr>
          <a:xfrm>
            <a:off x="0" y="0"/>
            <a:ext cx="18288000" cy="10287000"/>
            <a:chOff x="0" y="0"/>
            <a:chExt cx="24384000" cy="13716000"/>
          </a:xfrm>
        </p:grpSpPr>
        <p:sp>
          <p:nvSpPr>
            <p:cNvPr id="5" name="Freeform 5"/>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FFFFF"/>
            </a:solidFill>
          </p:spPr>
        </p:sp>
      </p:grpSp>
      <p:grpSp>
        <p:nvGrpSpPr>
          <p:cNvPr id="6" name="Group 6"/>
          <p:cNvGrpSpPr/>
          <p:nvPr/>
        </p:nvGrpSpPr>
        <p:grpSpPr>
          <a:xfrm>
            <a:off x="0" y="0"/>
            <a:ext cx="6858000" cy="10287000"/>
            <a:chOff x="0" y="0"/>
            <a:chExt cx="9144000" cy="13716000"/>
          </a:xfrm>
        </p:grpSpPr>
        <p:sp>
          <p:nvSpPr>
            <p:cNvPr id="7" name="Freeform 7" descr="preencoded.png"/>
            <p:cNvSpPr/>
            <p:nvPr/>
          </p:nvSpPr>
          <p:spPr>
            <a:xfrm>
              <a:off x="0" y="0"/>
              <a:ext cx="9144000" cy="13716000"/>
            </a:xfrm>
            <a:custGeom>
              <a:avLst/>
              <a:gdLst/>
              <a:ahLst/>
              <a:cxnLst/>
              <a:rect l="l" t="t" r="r" b="b"/>
              <a:pathLst>
                <a:path w="9144000" h="13716000">
                  <a:moveTo>
                    <a:pt x="0" y="0"/>
                  </a:moveTo>
                  <a:lnTo>
                    <a:pt x="9144000" y="0"/>
                  </a:lnTo>
                  <a:lnTo>
                    <a:pt x="9144000" y="13716000"/>
                  </a:lnTo>
                  <a:lnTo>
                    <a:pt x="0" y="13716000"/>
                  </a:lnTo>
                  <a:lnTo>
                    <a:pt x="0" y="0"/>
                  </a:lnTo>
                  <a:close/>
                </a:path>
              </a:pathLst>
            </a:custGeom>
            <a:blipFill>
              <a:blip r:embed="rId3"/>
              <a:stretch>
                <a:fillRect/>
              </a:stretch>
            </a:blipFill>
          </p:spPr>
        </p:sp>
      </p:grpSp>
      <p:sp>
        <p:nvSpPr>
          <p:cNvPr id="8" name="TextBox 8"/>
          <p:cNvSpPr txBox="1"/>
          <p:nvPr/>
        </p:nvSpPr>
        <p:spPr>
          <a:xfrm>
            <a:off x="7850238" y="3334788"/>
            <a:ext cx="9445523" cy="905027"/>
          </a:xfrm>
          <a:prstGeom prst="rect">
            <a:avLst/>
          </a:prstGeom>
        </p:spPr>
        <p:txBody>
          <a:bodyPr lIns="0" tIns="0" rIns="0" bIns="0" rtlCol="0" anchor="t">
            <a:spAutoFit/>
          </a:bodyPr>
          <a:lstStyle/>
          <a:p>
            <a:pPr algn="l">
              <a:lnSpc>
                <a:spcPts val="6864"/>
              </a:lnSpc>
            </a:pPr>
            <a:r>
              <a:rPr lang="en-US" sz="5500" b="1" spc="-168">
                <a:solidFill>
                  <a:srgbClr val="000000"/>
                </a:solidFill>
                <a:latin typeface="Inter Bold"/>
                <a:ea typeface="Inter Bold"/>
                <a:cs typeface="Inter Bold"/>
                <a:sym typeface="Inter Bold"/>
              </a:rPr>
              <a:t>Abstract — Core Message</a:t>
            </a:r>
          </a:p>
        </p:txBody>
      </p:sp>
      <p:sp>
        <p:nvSpPr>
          <p:cNvPr id="9" name="TextBox 9"/>
          <p:cNvSpPr txBox="1"/>
          <p:nvPr/>
        </p:nvSpPr>
        <p:spPr>
          <a:xfrm>
            <a:off x="7850238" y="4579296"/>
            <a:ext cx="9445523" cy="2353866"/>
          </a:xfrm>
          <a:prstGeom prst="rect">
            <a:avLst/>
          </a:prstGeom>
        </p:spPr>
        <p:txBody>
          <a:bodyPr lIns="0" tIns="0" rIns="0" bIns="0" rtlCol="0" anchor="t">
            <a:spAutoFit/>
          </a:bodyPr>
          <a:lstStyle/>
          <a:p>
            <a:pPr algn="l">
              <a:lnSpc>
                <a:spcPts val="3511"/>
              </a:lnSpc>
            </a:pPr>
            <a:r>
              <a:rPr lang="en-US" sz="2200" spc="-43">
                <a:solidFill>
                  <a:srgbClr val="272525"/>
                </a:solidFill>
                <a:latin typeface="Inter"/>
                <a:ea typeface="Inter"/>
                <a:cs typeface="Inter"/>
                <a:sym typeface="Inter"/>
              </a:rPr>
              <a:t>Across 43 empirical studies (2000–2026), FLA negatively relates to lexical retrieval—primarily by consuming working memory and attention—showing as increased pausing and slower processing rather than loss of knowledge. Indonesian factors (limited vocabulary, teacher-centred teaching, scarce speaking practice) amplify the effect.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8242280" cy="1714500"/>
          </a:xfrm>
          <a:prstGeom prst="rect">
            <a:avLst/>
          </a:prstGeom>
          <a:solidFill>
            <a:srgbClr val="1E2761"/>
          </a:solidFill>
          <a:ln/>
        </p:spPr>
      </p:sp>
      <p:sp>
        <p:nvSpPr>
          <p:cNvPr id="3" name="Text 1"/>
          <p:cNvSpPr/>
          <p:nvPr/>
        </p:nvSpPr>
        <p:spPr>
          <a:xfrm>
            <a:off x="822960" y="274320"/>
            <a:ext cx="16596360" cy="1165860"/>
          </a:xfrm>
          <a:prstGeom prst="rect">
            <a:avLst/>
          </a:prstGeom>
          <a:noFill/>
          <a:ln/>
        </p:spPr>
        <p:txBody>
          <a:bodyPr wrap="square" lIns="137160" tIns="68580" rIns="137160" bIns="68580" rtlCol="0" anchor="ctr"/>
          <a:lstStyle/>
          <a:p>
            <a:r>
              <a:rPr lang="en-US" sz="3900" b="1" dirty="0">
                <a:solidFill>
                  <a:srgbClr val="FFFFFF"/>
                </a:solidFill>
                <a:latin typeface="Georgia" pitchFamily="34" charset="0"/>
                <a:ea typeface="Georgia" pitchFamily="34" charset="-122"/>
                <a:cs typeface="Georgia" pitchFamily="34" charset="-120"/>
              </a:rPr>
              <a:t>Background: Why This Matters</a:t>
            </a:r>
            <a:endParaRPr lang="en-US" sz="3900" dirty="0"/>
          </a:p>
        </p:txBody>
      </p:sp>
      <p:sp>
        <p:nvSpPr>
          <p:cNvPr id="4" name="Shape 2"/>
          <p:cNvSpPr/>
          <p:nvPr/>
        </p:nvSpPr>
        <p:spPr>
          <a:xfrm>
            <a:off x="1097280" y="2441448"/>
            <a:ext cx="219456" cy="219456"/>
          </a:xfrm>
          <a:prstGeom prst="roundRect">
            <a:avLst>
              <a:gd name="adj" fmla="val 50000"/>
            </a:avLst>
          </a:prstGeom>
          <a:solidFill>
            <a:srgbClr val="3A57B8"/>
          </a:solidFill>
          <a:ln/>
        </p:spPr>
      </p:sp>
      <p:sp>
        <p:nvSpPr>
          <p:cNvPr id="5" name="Text 3"/>
          <p:cNvSpPr/>
          <p:nvPr/>
        </p:nvSpPr>
        <p:spPr>
          <a:xfrm>
            <a:off x="1645920" y="2331720"/>
            <a:ext cx="15499080" cy="1234440"/>
          </a:xfrm>
          <a:prstGeom prst="rect">
            <a:avLst/>
          </a:prstGeom>
          <a:noFill/>
          <a:ln/>
        </p:spPr>
        <p:txBody>
          <a:bodyPr wrap="square" lIns="137160" tIns="68580" rIns="137160" bIns="68580" rtlCol="0" anchor="t"/>
          <a:lstStyle/>
          <a:p>
            <a:pPr>
              <a:lnSpc>
                <a:spcPct val="112000"/>
              </a:lnSpc>
            </a:pPr>
            <a:r>
              <a:rPr lang="en-US" sz="2700" dirty="0">
                <a:solidFill>
                  <a:srgbClr val="1A1A2E"/>
                </a:solidFill>
                <a:latin typeface="Calibri" pitchFamily="34" charset="0"/>
                <a:ea typeface="Calibri" pitchFamily="34" charset="-122"/>
                <a:cs typeface="Calibri" pitchFamily="34" charset="-120"/>
              </a:rPr>
              <a:t>Speaking English is the hardest skill for many Indonesian learners.</a:t>
            </a:r>
            <a:endParaRPr lang="en-US" sz="2700" dirty="0"/>
          </a:p>
        </p:txBody>
      </p:sp>
      <p:sp>
        <p:nvSpPr>
          <p:cNvPr id="6" name="Shape 4"/>
          <p:cNvSpPr/>
          <p:nvPr/>
        </p:nvSpPr>
        <p:spPr>
          <a:xfrm>
            <a:off x="1097280" y="3401568"/>
            <a:ext cx="219456" cy="219456"/>
          </a:xfrm>
          <a:prstGeom prst="roundRect">
            <a:avLst>
              <a:gd name="adj" fmla="val 50000"/>
            </a:avLst>
          </a:prstGeom>
          <a:solidFill>
            <a:srgbClr val="3A57B8"/>
          </a:solidFill>
          <a:ln/>
        </p:spPr>
      </p:sp>
      <p:sp>
        <p:nvSpPr>
          <p:cNvPr id="7" name="Text 5"/>
          <p:cNvSpPr/>
          <p:nvPr/>
        </p:nvSpPr>
        <p:spPr>
          <a:xfrm>
            <a:off x="1645920" y="3291840"/>
            <a:ext cx="15499080" cy="1234440"/>
          </a:xfrm>
          <a:prstGeom prst="rect">
            <a:avLst/>
          </a:prstGeom>
          <a:noFill/>
          <a:ln/>
        </p:spPr>
        <p:txBody>
          <a:bodyPr wrap="square" lIns="137160" tIns="68580" rIns="137160" bIns="68580" rtlCol="0" anchor="t"/>
          <a:lstStyle/>
          <a:p>
            <a:pPr>
              <a:lnSpc>
                <a:spcPct val="112000"/>
              </a:lnSpc>
            </a:pPr>
            <a:r>
              <a:rPr lang="en-US" sz="2700" dirty="0">
                <a:solidFill>
                  <a:srgbClr val="1A1A2E"/>
                </a:solidFill>
                <a:latin typeface="Calibri" pitchFamily="34" charset="0"/>
                <a:ea typeface="Calibri" pitchFamily="34" charset="-122"/>
                <a:cs typeface="Calibri" pitchFamily="34" charset="-120"/>
              </a:rPr>
              <a:t>When we feel anxious, we often cannot find a word we already know.</a:t>
            </a:r>
            <a:endParaRPr lang="en-US" sz="2700" dirty="0"/>
          </a:p>
        </p:txBody>
      </p:sp>
      <p:sp>
        <p:nvSpPr>
          <p:cNvPr id="8" name="Shape 6"/>
          <p:cNvSpPr/>
          <p:nvPr/>
        </p:nvSpPr>
        <p:spPr>
          <a:xfrm>
            <a:off x="1097280" y="4361688"/>
            <a:ext cx="219456" cy="219456"/>
          </a:xfrm>
          <a:prstGeom prst="roundRect">
            <a:avLst>
              <a:gd name="adj" fmla="val 50000"/>
            </a:avLst>
          </a:prstGeom>
          <a:solidFill>
            <a:srgbClr val="3A57B8"/>
          </a:solidFill>
          <a:ln/>
        </p:spPr>
      </p:sp>
      <p:sp>
        <p:nvSpPr>
          <p:cNvPr id="9" name="Text 7"/>
          <p:cNvSpPr/>
          <p:nvPr/>
        </p:nvSpPr>
        <p:spPr>
          <a:xfrm>
            <a:off x="1645920" y="4251960"/>
            <a:ext cx="15499080" cy="1234440"/>
          </a:xfrm>
          <a:prstGeom prst="rect">
            <a:avLst/>
          </a:prstGeom>
          <a:noFill/>
          <a:ln/>
        </p:spPr>
        <p:txBody>
          <a:bodyPr wrap="square" lIns="137160" tIns="68580" rIns="137160" bIns="68580" rtlCol="0" anchor="t"/>
          <a:lstStyle/>
          <a:p>
            <a:pPr>
              <a:lnSpc>
                <a:spcPct val="112000"/>
              </a:lnSpc>
            </a:pPr>
            <a:r>
              <a:rPr lang="en-US" sz="2700" dirty="0">
                <a:solidFill>
                  <a:srgbClr val="1A1A2E"/>
                </a:solidFill>
                <a:latin typeface="Calibri" pitchFamily="34" charset="0"/>
                <a:ea typeface="Calibri" pitchFamily="34" charset="-122"/>
                <a:cs typeface="Calibri" pitchFamily="34" charset="-120"/>
              </a:rPr>
              <a:t>This word-finding problem is a clear, visible sign of anxiety in speech.</a:t>
            </a:r>
            <a:endParaRPr lang="en-US" sz="2700" dirty="0"/>
          </a:p>
        </p:txBody>
      </p:sp>
      <p:sp>
        <p:nvSpPr>
          <p:cNvPr id="10" name="Shape 8"/>
          <p:cNvSpPr/>
          <p:nvPr/>
        </p:nvSpPr>
        <p:spPr>
          <a:xfrm>
            <a:off x="1097280" y="5321808"/>
            <a:ext cx="219456" cy="219456"/>
          </a:xfrm>
          <a:prstGeom prst="roundRect">
            <a:avLst>
              <a:gd name="adj" fmla="val 50000"/>
            </a:avLst>
          </a:prstGeom>
          <a:solidFill>
            <a:srgbClr val="3A57B8"/>
          </a:solidFill>
          <a:ln/>
        </p:spPr>
      </p:sp>
      <p:sp>
        <p:nvSpPr>
          <p:cNvPr id="11" name="Text 9"/>
          <p:cNvSpPr/>
          <p:nvPr/>
        </p:nvSpPr>
        <p:spPr>
          <a:xfrm>
            <a:off x="1645920" y="5212080"/>
            <a:ext cx="15499080" cy="1234440"/>
          </a:xfrm>
          <a:prstGeom prst="rect">
            <a:avLst/>
          </a:prstGeom>
          <a:noFill/>
          <a:ln/>
        </p:spPr>
        <p:txBody>
          <a:bodyPr wrap="square" lIns="137160" tIns="68580" rIns="137160" bIns="68580" rtlCol="0" anchor="t"/>
          <a:lstStyle/>
          <a:p>
            <a:pPr>
              <a:lnSpc>
                <a:spcPct val="112000"/>
              </a:lnSpc>
            </a:pPr>
            <a:r>
              <a:rPr lang="en-US" sz="2700" dirty="0">
                <a:solidFill>
                  <a:srgbClr val="1A1A2E"/>
                </a:solidFill>
                <a:latin typeface="Calibri" pitchFamily="34" charset="0"/>
                <a:ea typeface="Calibri" pitchFamily="34" charset="-122"/>
                <a:cs typeface="Calibri" pitchFamily="34" charset="-120"/>
              </a:rPr>
              <a:t>Yet anxiety and word-retrieval have mostly been studied separately.</a:t>
            </a:r>
            <a:endParaRPr lang="en-US" sz="2700" dirty="0"/>
          </a:p>
        </p:txBody>
      </p:sp>
      <p:sp>
        <p:nvSpPr>
          <p:cNvPr id="12" name="Text 10"/>
          <p:cNvSpPr/>
          <p:nvPr/>
        </p:nvSpPr>
        <p:spPr>
          <a:xfrm>
            <a:off x="1097280" y="8229600"/>
            <a:ext cx="16047720" cy="822960"/>
          </a:xfrm>
          <a:prstGeom prst="rect">
            <a:avLst/>
          </a:prstGeom>
          <a:noFill/>
          <a:ln/>
        </p:spPr>
        <p:txBody>
          <a:bodyPr wrap="square" lIns="137160" tIns="68580" rIns="137160" bIns="68580" rtlCol="0" anchor="ctr"/>
          <a:lstStyle/>
          <a:p>
            <a:r>
              <a:rPr lang="en-US" sz="2400" i="1" dirty="0">
                <a:solidFill>
                  <a:srgbClr val="1E2761"/>
                </a:solidFill>
                <a:latin typeface="Calibri" pitchFamily="34" charset="0"/>
                <a:ea typeface="Calibri" pitchFamily="34" charset="-122"/>
                <a:cs typeface="Calibri" pitchFamily="34" charset="-120"/>
              </a:rPr>
              <a:t>This review brings the two together — for the Indonesian EFL context.</a:t>
            </a:r>
            <a:endParaRPr lang="en-US" sz="2400" dirty="0"/>
          </a:p>
        </p:txBody>
      </p:sp>
      <p:sp>
        <p:nvSpPr>
          <p:cNvPr id="13" name="Text 11"/>
          <p:cNvSpPr/>
          <p:nvPr/>
        </p:nvSpPr>
        <p:spPr>
          <a:xfrm>
            <a:off x="685800" y="9765792"/>
            <a:ext cx="12344400" cy="411480"/>
          </a:xfrm>
          <a:prstGeom prst="rect">
            <a:avLst/>
          </a:prstGeom>
          <a:noFill/>
          <a:ln/>
        </p:spPr>
        <p:txBody>
          <a:bodyPr wrap="square" lIns="137160" tIns="68580" rIns="137160" bIns="68580" rtlCol="0" anchor="ctr"/>
          <a:lstStyle/>
          <a:p>
            <a:r>
              <a:rPr lang="en-US" sz="1300" dirty="0">
                <a:solidFill>
                  <a:srgbClr val="5A5A6E"/>
                </a:solidFill>
                <a:latin typeface="Calibri" pitchFamily="34" charset="0"/>
                <a:ea typeface="Calibri" pitchFamily="34" charset="-122"/>
                <a:cs typeface="Calibri" pitchFamily="34" charset="-120"/>
              </a:rPr>
              <a:t>FLA &amp; Lexical Retrieval Failure in Indonesian EFL Speaking</a:t>
            </a:r>
            <a:endParaRPr lang="en-US" sz="1300" dirty="0"/>
          </a:p>
        </p:txBody>
      </p:sp>
      <p:sp>
        <p:nvSpPr>
          <p:cNvPr id="14" name="Text 12"/>
          <p:cNvSpPr/>
          <p:nvPr/>
        </p:nvSpPr>
        <p:spPr>
          <a:xfrm>
            <a:off x="17007840" y="9765792"/>
            <a:ext cx="548640" cy="411480"/>
          </a:xfrm>
          <a:prstGeom prst="rect">
            <a:avLst/>
          </a:prstGeom>
          <a:noFill/>
          <a:ln/>
        </p:spPr>
        <p:txBody>
          <a:bodyPr wrap="square" lIns="137160" tIns="68580" rIns="137160" bIns="68580" rtlCol="0" anchor="ctr"/>
          <a:lstStyle/>
          <a:p>
            <a:pPr algn="r"/>
            <a:r>
              <a:rPr lang="en-US" sz="1300" dirty="0">
                <a:solidFill>
                  <a:srgbClr val="5A5A6E"/>
                </a:solidFill>
                <a:latin typeface="Calibri" pitchFamily="34" charset="0"/>
                <a:ea typeface="Calibri" pitchFamily="34" charset="-122"/>
                <a:cs typeface="Calibri" pitchFamily="34" charset="-120"/>
              </a:rPr>
              <a:t>2</a:t>
            </a:r>
            <a:endParaRPr lang="en-US" sz="1300" dirty="0"/>
          </a:p>
        </p:txBody>
      </p:sp>
    </p:spTree>
    <p:extLst>
      <p:ext uri="{BB962C8B-B14F-4D97-AF65-F5344CB8AC3E}">
        <p14:creationId xmlns:p14="http://schemas.microsoft.com/office/powerpoint/2010/main" val="10591543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8242280" cy="1714500"/>
          </a:xfrm>
          <a:prstGeom prst="rect">
            <a:avLst/>
          </a:prstGeom>
          <a:solidFill>
            <a:srgbClr val="1E2761"/>
          </a:solidFill>
          <a:ln/>
        </p:spPr>
      </p:sp>
      <p:sp>
        <p:nvSpPr>
          <p:cNvPr id="3" name="Text 1"/>
          <p:cNvSpPr/>
          <p:nvPr/>
        </p:nvSpPr>
        <p:spPr>
          <a:xfrm>
            <a:off x="822960" y="274320"/>
            <a:ext cx="16596360" cy="1165860"/>
          </a:xfrm>
          <a:prstGeom prst="rect">
            <a:avLst/>
          </a:prstGeom>
          <a:noFill/>
          <a:ln/>
        </p:spPr>
        <p:txBody>
          <a:bodyPr wrap="square" lIns="137160" tIns="68580" rIns="137160" bIns="68580" rtlCol="0" anchor="ctr"/>
          <a:lstStyle/>
          <a:p>
            <a:r>
              <a:rPr lang="en-US" sz="3900" b="1" dirty="0">
                <a:solidFill>
                  <a:srgbClr val="FFFFFF"/>
                </a:solidFill>
                <a:latin typeface="Georgia" pitchFamily="34" charset="0"/>
                <a:ea typeface="Georgia" pitchFamily="34" charset="-122"/>
                <a:cs typeface="Georgia" pitchFamily="34" charset="-120"/>
              </a:rPr>
              <a:t>Two Key Concepts</a:t>
            </a:r>
            <a:endParaRPr lang="en-US" sz="3900" dirty="0"/>
          </a:p>
        </p:txBody>
      </p:sp>
      <p:sp>
        <p:nvSpPr>
          <p:cNvPr id="4" name="Shape 2"/>
          <p:cNvSpPr/>
          <p:nvPr/>
        </p:nvSpPr>
        <p:spPr>
          <a:xfrm>
            <a:off x="822960" y="2331720"/>
            <a:ext cx="7886700" cy="6035040"/>
          </a:xfrm>
          <a:prstGeom prst="roundRect">
            <a:avLst>
              <a:gd name="adj" fmla="val 2727"/>
            </a:avLst>
          </a:prstGeom>
          <a:solidFill>
            <a:srgbClr val="F4F6FB"/>
          </a:solidFill>
          <a:ln w="12700">
            <a:solidFill>
              <a:srgbClr val="CADCFC"/>
            </a:solidFill>
            <a:prstDash val="solid"/>
          </a:ln>
        </p:spPr>
      </p:sp>
      <p:sp>
        <p:nvSpPr>
          <p:cNvPr id="5" name="Text 3"/>
          <p:cNvSpPr/>
          <p:nvPr/>
        </p:nvSpPr>
        <p:spPr>
          <a:xfrm>
            <a:off x="1371600" y="2743200"/>
            <a:ext cx="6858000" cy="1371600"/>
          </a:xfrm>
          <a:prstGeom prst="rect">
            <a:avLst/>
          </a:prstGeom>
          <a:noFill/>
          <a:ln/>
        </p:spPr>
        <p:txBody>
          <a:bodyPr wrap="square" lIns="137160" tIns="68580" rIns="137160" bIns="68580" rtlCol="0" anchor="t"/>
          <a:lstStyle/>
          <a:p>
            <a:r>
              <a:rPr lang="en-US" sz="3000" b="1" dirty="0">
                <a:solidFill>
                  <a:srgbClr val="3A57B8"/>
                </a:solidFill>
                <a:latin typeface="Georgia" pitchFamily="34" charset="0"/>
                <a:ea typeface="Georgia" pitchFamily="34" charset="-122"/>
                <a:cs typeface="Georgia" pitchFamily="34" charset="-120"/>
              </a:rPr>
              <a:t>Foreign Language Anxiety (FLA)</a:t>
            </a:r>
            <a:endParaRPr lang="en-US" sz="3000" dirty="0"/>
          </a:p>
        </p:txBody>
      </p:sp>
      <p:sp>
        <p:nvSpPr>
          <p:cNvPr id="6" name="Text 4"/>
          <p:cNvSpPr/>
          <p:nvPr/>
        </p:nvSpPr>
        <p:spPr>
          <a:xfrm>
            <a:off x="1371600" y="4251960"/>
            <a:ext cx="6858000" cy="3840480"/>
          </a:xfrm>
          <a:prstGeom prst="rect">
            <a:avLst/>
          </a:prstGeom>
          <a:noFill/>
          <a:ln/>
        </p:spPr>
        <p:txBody>
          <a:bodyPr wrap="square" lIns="137160" tIns="68580" rIns="137160" bIns="68580" rtlCol="0" anchor="t"/>
          <a:lstStyle/>
          <a:p>
            <a:pPr>
              <a:lnSpc>
                <a:spcPct val="120000"/>
              </a:lnSpc>
            </a:pPr>
            <a:r>
              <a:rPr lang="en-US" sz="2400" dirty="0">
                <a:solidFill>
                  <a:srgbClr val="1A1A2E"/>
                </a:solidFill>
                <a:latin typeface="Calibri" pitchFamily="34" charset="0"/>
                <a:ea typeface="Calibri" pitchFamily="34" charset="-122"/>
                <a:cs typeface="Calibri" pitchFamily="34" charset="-120"/>
              </a:rPr>
              <a:t>The worry and tension a learner feels when using a foreign language.</a:t>
            </a:r>
            <a:endParaRPr lang="en-US" sz="2400" dirty="0"/>
          </a:p>
          <a:p>
            <a:pPr>
              <a:lnSpc>
                <a:spcPct val="120000"/>
              </a:lnSpc>
            </a:pPr>
            <a:endParaRPr lang="en-US" sz="2400" dirty="0"/>
          </a:p>
          <a:p>
            <a:pPr>
              <a:lnSpc>
                <a:spcPct val="120000"/>
              </a:lnSpc>
            </a:pPr>
            <a:r>
              <a:rPr lang="en-US" sz="2400" dirty="0">
                <a:solidFill>
                  <a:srgbClr val="1A1A2E"/>
                </a:solidFill>
                <a:latin typeface="Calibri" pitchFamily="34" charset="0"/>
                <a:ea typeface="Calibri" pitchFamily="34" charset="-122"/>
                <a:cs typeface="Calibri" pitchFamily="34" charset="-120"/>
              </a:rPr>
              <a:t>It is tied to the situation — especially speaking, where mistakes are public.</a:t>
            </a:r>
            <a:endParaRPr lang="en-US" sz="2400" dirty="0"/>
          </a:p>
        </p:txBody>
      </p:sp>
      <p:sp>
        <p:nvSpPr>
          <p:cNvPr id="7" name="Shape 5"/>
          <p:cNvSpPr/>
          <p:nvPr/>
        </p:nvSpPr>
        <p:spPr>
          <a:xfrm>
            <a:off x="9532620" y="2331720"/>
            <a:ext cx="7886700" cy="6035040"/>
          </a:xfrm>
          <a:prstGeom prst="roundRect">
            <a:avLst>
              <a:gd name="adj" fmla="val 2727"/>
            </a:avLst>
          </a:prstGeom>
          <a:solidFill>
            <a:srgbClr val="F4F6FB"/>
          </a:solidFill>
          <a:ln w="12700">
            <a:solidFill>
              <a:srgbClr val="CADCFC"/>
            </a:solidFill>
            <a:prstDash val="solid"/>
          </a:ln>
        </p:spPr>
      </p:sp>
      <p:sp>
        <p:nvSpPr>
          <p:cNvPr id="8" name="Text 6"/>
          <p:cNvSpPr/>
          <p:nvPr/>
        </p:nvSpPr>
        <p:spPr>
          <a:xfrm>
            <a:off x="10081260" y="2743200"/>
            <a:ext cx="6858000" cy="1371600"/>
          </a:xfrm>
          <a:prstGeom prst="rect">
            <a:avLst/>
          </a:prstGeom>
          <a:noFill/>
          <a:ln/>
        </p:spPr>
        <p:txBody>
          <a:bodyPr wrap="square" lIns="137160" tIns="68580" rIns="137160" bIns="68580" rtlCol="0" anchor="t"/>
          <a:lstStyle/>
          <a:p>
            <a:r>
              <a:rPr lang="en-US" sz="3000" b="1" dirty="0">
                <a:solidFill>
                  <a:srgbClr val="3A57B8"/>
                </a:solidFill>
                <a:latin typeface="Georgia" pitchFamily="34" charset="0"/>
                <a:ea typeface="Georgia" pitchFamily="34" charset="-122"/>
                <a:cs typeface="Georgia" pitchFamily="34" charset="-120"/>
              </a:rPr>
              <a:t>Lexical Retrieval Failure</a:t>
            </a:r>
            <a:endParaRPr lang="en-US" sz="3000" dirty="0"/>
          </a:p>
        </p:txBody>
      </p:sp>
      <p:sp>
        <p:nvSpPr>
          <p:cNvPr id="9" name="Text 7"/>
          <p:cNvSpPr/>
          <p:nvPr/>
        </p:nvSpPr>
        <p:spPr>
          <a:xfrm>
            <a:off x="10081260" y="4251960"/>
            <a:ext cx="6858000" cy="3840480"/>
          </a:xfrm>
          <a:prstGeom prst="rect">
            <a:avLst/>
          </a:prstGeom>
          <a:noFill/>
          <a:ln/>
        </p:spPr>
        <p:txBody>
          <a:bodyPr wrap="square" lIns="137160" tIns="68580" rIns="137160" bIns="68580" rtlCol="0" anchor="t"/>
          <a:lstStyle/>
          <a:p>
            <a:pPr>
              <a:lnSpc>
                <a:spcPct val="120000"/>
              </a:lnSpc>
            </a:pPr>
            <a:r>
              <a:rPr lang="en-US" sz="2400" dirty="0">
                <a:solidFill>
                  <a:srgbClr val="1A1A2E"/>
                </a:solidFill>
                <a:latin typeface="Calibri" pitchFamily="34" charset="0"/>
                <a:ea typeface="Calibri" pitchFamily="34" charset="-122"/>
                <a:cs typeface="Calibri" pitchFamily="34" charset="-120"/>
              </a:rPr>
              <a:t>The moment a speaker cannot produce a word they already know.</a:t>
            </a:r>
            <a:endParaRPr lang="en-US" sz="2400" dirty="0"/>
          </a:p>
          <a:p>
            <a:pPr>
              <a:lnSpc>
                <a:spcPct val="120000"/>
              </a:lnSpc>
            </a:pPr>
            <a:endParaRPr lang="en-US" sz="2400" dirty="0"/>
          </a:p>
          <a:p>
            <a:pPr>
              <a:lnSpc>
                <a:spcPct val="120000"/>
              </a:lnSpc>
            </a:pPr>
            <a:r>
              <a:rPr lang="en-US" sz="2400" dirty="0">
                <a:solidFill>
                  <a:srgbClr val="1A1A2E"/>
                </a:solidFill>
                <a:latin typeface="Calibri" pitchFamily="34" charset="0"/>
                <a:ea typeface="Calibri" pitchFamily="34" charset="-122"/>
                <a:cs typeface="Calibri" pitchFamily="34" charset="-120"/>
              </a:rPr>
              <a:t>We hear it as pauses, hesitations, and self-correction during speech.</a:t>
            </a:r>
            <a:endParaRPr lang="en-US" sz="2400" dirty="0"/>
          </a:p>
        </p:txBody>
      </p:sp>
      <p:sp>
        <p:nvSpPr>
          <p:cNvPr id="10" name="Text 8"/>
          <p:cNvSpPr/>
          <p:nvPr/>
        </p:nvSpPr>
        <p:spPr>
          <a:xfrm>
            <a:off x="685800" y="9765792"/>
            <a:ext cx="12344400" cy="411480"/>
          </a:xfrm>
          <a:prstGeom prst="rect">
            <a:avLst/>
          </a:prstGeom>
          <a:noFill/>
          <a:ln/>
        </p:spPr>
        <p:txBody>
          <a:bodyPr wrap="square" lIns="137160" tIns="68580" rIns="137160" bIns="68580" rtlCol="0" anchor="ctr"/>
          <a:lstStyle/>
          <a:p>
            <a:r>
              <a:rPr lang="en-US" sz="1300" dirty="0">
                <a:solidFill>
                  <a:srgbClr val="5A5A6E"/>
                </a:solidFill>
                <a:latin typeface="Calibri" pitchFamily="34" charset="0"/>
                <a:ea typeface="Calibri" pitchFamily="34" charset="-122"/>
                <a:cs typeface="Calibri" pitchFamily="34" charset="-120"/>
              </a:rPr>
              <a:t>FLA &amp; Lexical Retrieval Failure in Indonesian EFL Speaking</a:t>
            </a:r>
            <a:endParaRPr lang="en-US" sz="1300" dirty="0"/>
          </a:p>
        </p:txBody>
      </p:sp>
      <p:sp>
        <p:nvSpPr>
          <p:cNvPr id="11" name="Text 9"/>
          <p:cNvSpPr/>
          <p:nvPr/>
        </p:nvSpPr>
        <p:spPr>
          <a:xfrm>
            <a:off x="17007840" y="9765792"/>
            <a:ext cx="548640" cy="411480"/>
          </a:xfrm>
          <a:prstGeom prst="rect">
            <a:avLst/>
          </a:prstGeom>
          <a:noFill/>
          <a:ln/>
        </p:spPr>
        <p:txBody>
          <a:bodyPr wrap="square" lIns="137160" tIns="68580" rIns="137160" bIns="68580" rtlCol="0" anchor="ctr"/>
          <a:lstStyle/>
          <a:p>
            <a:pPr algn="r"/>
            <a:r>
              <a:rPr lang="en-US" sz="1300" dirty="0">
                <a:solidFill>
                  <a:srgbClr val="5A5A6E"/>
                </a:solidFill>
                <a:latin typeface="Calibri" pitchFamily="34" charset="0"/>
                <a:ea typeface="Calibri" pitchFamily="34" charset="-122"/>
                <a:cs typeface="Calibri" pitchFamily="34" charset="-120"/>
              </a:rPr>
              <a:t>3</a:t>
            </a:r>
            <a:endParaRPr lang="en-US" sz="1300" dirty="0"/>
          </a:p>
        </p:txBody>
      </p:sp>
    </p:spTree>
    <p:extLst>
      <p:ext uri="{BB962C8B-B14F-4D97-AF65-F5344CB8AC3E}">
        <p14:creationId xmlns:p14="http://schemas.microsoft.com/office/powerpoint/2010/main" val="151880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8242280" cy="1714500"/>
          </a:xfrm>
          <a:prstGeom prst="rect">
            <a:avLst/>
          </a:prstGeom>
          <a:solidFill>
            <a:srgbClr val="1E2761"/>
          </a:solidFill>
          <a:ln/>
        </p:spPr>
      </p:sp>
      <p:sp>
        <p:nvSpPr>
          <p:cNvPr id="3" name="Text 1"/>
          <p:cNvSpPr/>
          <p:nvPr/>
        </p:nvSpPr>
        <p:spPr>
          <a:xfrm>
            <a:off x="822960" y="274320"/>
            <a:ext cx="16596360" cy="1165860"/>
          </a:xfrm>
          <a:prstGeom prst="rect">
            <a:avLst/>
          </a:prstGeom>
          <a:noFill/>
          <a:ln/>
        </p:spPr>
        <p:txBody>
          <a:bodyPr wrap="square" lIns="137160" tIns="68580" rIns="137160" bIns="68580" rtlCol="0" anchor="ctr"/>
          <a:lstStyle/>
          <a:p>
            <a:r>
              <a:rPr lang="en-US" sz="3900" b="1" dirty="0">
                <a:solidFill>
                  <a:srgbClr val="FFFFFF"/>
                </a:solidFill>
                <a:latin typeface="Georgia" pitchFamily="34" charset="0"/>
                <a:ea typeface="Georgia" pitchFamily="34" charset="-122"/>
                <a:cs typeface="Georgia" pitchFamily="34" charset="-120"/>
              </a:rPr>
              <a:t>Aim &amp; Research Questions</a:t>
            </a:r>
            <a:endParaRPr lang="en-US" sz="3900" dirty="0"/>
          </a:p>
        </p:txBody>
      </p:sp>
      <p:sp>
        <p:nvSpPr>
          <p:cNvPr id="4" name="Text 2"/>
          <p:cNvSpPr/>
          <p:nvPr/>
        </p:nvSpPr>
        <p:spPr>
          <a:xfrm>
            <a:off x="1097280" y="2125980"/>
            <a:ext cx="16047720" cy="1234440"/>
          </a:xfrm>
          <a:prstGeom prst="rect">
            <a:avLst/>
          </a:prstGeom>
          <a:noFill/>
          <a:ln/>
        </p:spPr>
        <p:txBody>
          <a:bodyPr wrap="square" lIns="137160" tIns="68580" rIns="137160" bIns="68580" rtlCol="0" anchor="ctr"/>
          <a:lstStyle/>
          <a:p>
            <a:pPr>
              <a:lnSpc>
                <a:spcPct val="115000"/>
              </a:lnSpc>
            </a:pPr>
            <a:r>
              <a:rPr lang="en-US" sz="2600" i="1" dirty="0">
                <a:solidFill>
                  <a:srgbClr val="1E2761"/>
                </a:solidFill>
                <a:latin typeface="Calibri" pitchFamily="34" charset="0"/>
                <a:ea typeface="Calibri" pitchFamily="34" charset="-122"/>
                <a:cs typeface="Calibri" pitchFamily="34" charset="-120"/>
              </a:rPr>
              <a:t>Aim: to synthesise how anxiety relates to word-retrieval failure in EFL speaking, and how the Indonesian context shapes it.</a:t>
            </a:r>
            <a:endParaRPr lang="en-US" sz="2600" dirty="0"/>
          </a:p>
        </p:txBody>
      </p:sp>
      <p:sp>
        <p:nvSpPr>
          <p:cNvPr id="5" name="Shape 3"/>
          <p:cNvSpPr/>
          <p:nvPr/>
        </p:nvSpPr>
        <p:spPr>
          <a:xfrm>
            <a:off x="1097280" y="3703320"/>
            <a:ext cx="1028700" cy="850392"/>
          </a:xfrm>
          <a:prstGeom prst="roundRect">
            <a:avLst>
              <a:gd name="adj" fmla="val 16129"/>
            </a:avLst>
          </a:prstGeom>
          <a:solidFill>
            <a:srgbClr val="1E2761"/>
          </a:solidFill>
          <a:ln/>
        </p:spPr>
      </p:sp>
      <p:sp>
        <p:nvSpPr>
          <p:cNvPr id="6" name="Text 4"/>
          <p:cNvSpPr/>
          <p:nvPr/>
        </p:nvSpPr>
        <p:spPr>
          <a:xfrm>
            <a:off x="1097280" y="3703320"/>
            <a:ext cx="1028700" cy="850392"/>
          </a:xfrm>
          <a:prstGeom prst="rect">
            <a:avLst/>
          </a:prstGeom>
          <a:noFill/>
          <a:ln/>
        </p:spPr>
        <p:txBody>
          <a:bodyPr wrap="square" lIns="137160" tIns="68580" rIns="137160" bIns="68580" rtlCol="0" anchor="ctr"/>
          <a:lstStyle/>
          <a:p>
            <a:pPr algn="ctr"/>
            <a:r>
              <a:rPr lang="en-US" sz="2400" b="1" dirty="0">
                <a:solidFill>
                  <a:srgbClr val="FFFFFF"/>
                </a:solidFill>
                <a:latin typeface="Calibri" pitchFamily="34" charset="0"/>
                <a:ea typeface="Calibri" pitchFamily="34" charset="-122"/>
                <a:cs typeface="Calibri" pitchFamily="34" charset="-120"/>
              </a:rPr>
              <a:t>Q1</a:t>
            </a:r>
            <a:endParaRPr lang="en-US" sz="2400" dirty="0"/>
          </a:p>
        </p:txBody>
      </p:sp>
      <p:sp>
        <p:nvSpPr>
          <p:cNvPr id="7" name="Text 5"/>
          <p:cNvSpPr/>
          <p:nvPr/>
        </p:nvSpPr>
        <p:spPr>
          <a:xfrm>
            <a:off x="2468880" y="3703320"/>
            <a:ext cx="14676120" cy="850392"/>
          </a:xfrm>
          <a:prstGeom prst="rect">
            <a:avLst/>
          </a:prstGeom>
          <a:noFill/>
          <a:ln/>
        </p:spPr>
        <p:txBody>
          <a:bodyPr wrap="square" lIns="137160" tIns="68580" rIns="137160" bIns="68580" rtlCol="0" anchor="ctr"/>
          <a:lstStyle/>
          <a:p>
            <a:r>
              <a:rPr lang="en-US" sz="2500" dirty="0">
                <a:solidFill>
                  <a:srgbClr val="1A1A2E"/>
                </a:solidFill>
                <a:latin typeface="Calibri" pitchFamily="34" charset="0"/>
                <a:ea typeface="Calibri" pitchFamily="34" charset="-122"/>
                <a:cs typeface="Calibri" pitchFamily="34" charset="-120"/>
              </a:rPr>
              <a:t>How does anxiety influence lexical retrieval failure in speaking?</a:t>
            </a:r>
            <a:endParaRPr lang="en-US" sz="2500" dirty="0"/>
          </a:p>
        </p:txBody>
      </p:sp>
      <p:sp>
        <p:nvSpPr>
          <p:cNvPr id="8" name="Shape 6"/>
          <p:cNvSpPr/>
          <p:nvPr/>
        </p:nvSpPr>
        <p:spPr>
          <a:xfrm>
            <a:off x="1097280" y="4869180"/>
            <a:ext cx="1028700" cy="850392"/>
          </a:xfrm>
          <a:prstGeom prst="roundRect">
            <a:avLst>
              <a:gd name="adj" fmla="val 16129"/>
            </a:avLst>
          </a:prstGeom>
          <a:solidFill>
            <a:srgbClr val="1E2761"/>
          </a:solidFill>
          <a:ln/>
        </p:spPr>
      </p:sp>
      <p:sp>
        <p:nvSpPr>
          <p:cNvPr id="9" name="Text 7"/>
          <p:cNvSpPr/>
          <p:nvPr/>
        </p:nvSpPr>
        <p:spPr>
          <a:xfrm>
            <a:off x="1097280" y="4869180"/>
            <a:ext cx="1028700" cy="850392"/>
          </a:xfrm>
          <a:prstGeom prst="rect">
            <a:avLst/>
          </a:prstGeom>
          <a:noFill/>
          <a:ln/>
        </p:spPr>
        <p:txBody>
          <a:bodyPr wrap="square" lIns="137160" tIns="68580" rIns="137160" bIns="68580" rtlCol="0" anchor="ctr"/>
          <a:lstStyle/>
          <a:p>
            <a:pPr algn="ctr"/>
            <a:r>
              <a:rPr lang="en-US" sz="2400" b="1" dirty="0">
                <a:solidFill>
                  <a:srgbClr val="FFFFFF"/>
                </a:solidFill>
                <a:latin typeface="Calibri" pitchFamily="34" charset="0"/>
                <a:ea typeface="Calibri" pitchFamily="34" charset="-122"/>
                <a:cs typeface="Calibri" pitchFamily="34" charset="-120"/>
              </a:rPr>
              <a:t>Q2</a:t>
            </a:r>
            <a:endParaRPr lang="en-US" sz="2400" dirty="0"/>
          </a:p>
        </p:txBody>
      </p:sp>
      <p:sp>
        <p:nvSpPr>
          <p:cNvPr id="10" name="Text 8"/>
          <p:cNvSpPr/>
          <p:nvPr/>
        </p:nvSpPr>
        <p:spPr>
          <a:xfrm>
            <a:off x="2468880" y="4869180"/>
            <a:ext cx="14676120" cy="850392"/>
          </a:xfrm>
          <a:prstGeom prst="rect">
            <a:avLst/>
          </a:prstGeom>
          <a:noFill/>
          <a:ln/>
        </p:spPr>
        <p:txBody>
          <a:bodyPr wrap="square" lIns="137160" tIns="68580" rIns="137160" bIns="68580" rtlCol="0" anchor="ctr"/>
          <a:lstStyle/>
          <a:p>
            <a:r>
              <a:rPr lang="en-US" sz="2500" dirty="0">
                <a:solidFill>
                  <a:srgbClr val="1A1A2E"/>
                </a:solidFill>
                <a:latin typeface="Calibri" pitchFamily="34" charset="0"/>
                <a:ea typeface="Calibri" pitchFamily="34" charset="-122"/>
                <a:cs typeface="Calibri" pitchFamily="34" charset="-120"/>
              </a:rPr>
              <a:t>Through which cognitive mechanisms and behavioural signs?</a:t>
            </a:r>
            <a:endParaRPr lang="en-US" sz="2500" dirty="0"/>
          </a:p>
        </p:txBody>
      </p:sp>
      <p:sp>
        <p:nvSpPr>
          <p:cNvPr id="11" name="Shape 9"/>
          <p:cNvSpPr/>
          <p:nvPr/>
        </p:nvSpPr>
        <p:spPr>
          <a:xfrm>
            <a:off x="1097280" y="6035040"/>
            <a:ext cx="1028700" cy="850392"/>
          </a:xfrm>
          <a:prstGeom prst="roundRect">
            <a:avLst>
              <a:gd name="adj" fmla="val 16129"/>
            </a:avLst>
          </a:prstGeom>
          <a:solidFill>
            <a:srgbClr val="1E2761"/>
          </a:solidFill>
          <a:ln/>
        </p:spPr>
      </p:sp>
      <p:sp>
        <p:nvSpPr>
          <p:cNvPr id="12" name="Text 10"/>
          <p:cNvSpPr/>
          <p:nvPr/>
        </p:nvSpPr>
        <p:spPr>
          <a:xfrm>
            <a:off x="1097280" y="6035040"/>
            <a:ext cx="1028700" cy="850392"/>
          </a:xfrm>
          <a:prstGeom prst="rect">
            <a:avLst/>
          </a:prstGeom>
          <a:noFill/>
          <a:ln/>
        </p:spPr>
        <p:txBody>
          <a:bodyPr wrap="square" lIns="137160" tIns="68580" rIns="137160" bIns="68580" rtlCol="0" anchor="ctr"/>
          <a:lstStyle/>
          <a:p>
            <a:pPr algn="ctr"/>
            <a:r>
              <a:rPr lang="en-US" sz="2400" b="1" dirty="0">
                <a:solidFill>
                  <a:srgbClr val="FFFFFF"/>
                </a:solidFill>
                <a:latin typeface="Calibri" pitchFamily="34" charset="0"/>
                <a:ea typeface="Calibri" pitchFamily="34" charset="-122"/>
                <a:cs typeface="Calibri" pitchFamily="34" charset="-120"/>
              </a:rPr>
              <a:t>Q3</a:t>
            </a:r>
            <a:endParaRPr lang="en-US" sz="2400" dirty="0"/>
          </a:p>
        </p:txBody>
      </p:sp>
      <p:sp>
        <p:nvSpPr>
          <p:cNvPr id="13" name="Text 11"/>
          <p:cNvSpPr/>
          <p:nvPr/>
        </p:nvSpPr>
        <p:spPr>
          <a:xfrm>
            <a:off x="2468880" y="6035040"/>
            <a:ext cx="14676120" cy="850392"/>
          </a:xfrm>
          <a:prstGeom prst="rect">
            <a:avLst/>
          </a:prstGeom>
          <a:noFill/>
          <a:ln/>
        </p:spPr>
        <p:txBody>
          <a:bodyPr wrap="square" lIns="137160" tIns="68580" rIns="137160" bIns="68580" rtlCol="0" anchor="ctr"/>
          <a:lstStyle/>
          <a:p>
            <a:r>
              <a:rPr lang="en-US" sz="2500" dirty="0">
                <a:solidFill>
                  <a:srgbClr val="1A1A2E"/>
                </a:solidFill>
                <a:latin typeface="Calibri" pitchFamily="34" charset="0"/>
                <a:ea typeface="Calibri" pitchFamily="34" charset="-122"/>
                <a:cs typeface="Calibri" pitchFamily="34" charset="-120"/>
              </a:rPr>
              <a:t>How is it shaped by the Indonesian and wider Asian context?</a:t>
            </a:r>
            <a:endParaRPr lang="en-US" sz="2500" dirty="0"/>
          </a:p>
        </p:txBody>
      </p:sp>
      <p:sp>
        <p:nvSpPr>
          <p:cNvPr id="14" name="Shape 12"/>
          <p:cNvSpPr/>
          <p:nvPr/>
        </p:nvSpPr>
        <p:spPr>
          <a:xfrm>
            <a:off x="1097280" y="7200900"/>
            <a:ext cx="1028700" cy="850392"/>
          </a:xfrm>
          <a:prstGeom prst="roundRect">
            <a:avLst>
              <a:gd name="adj" fmla="val 16129"/>
            </a:avLst>
          </a:prstGeom>
          <a:solidFill>
            <a:srgbClr val="1E2761"/>
          </a:solidFill>
          <a:ln/>
        </p:spPr>
      </p:sp>
      <p:sp>
        <p:nvSpPr>
          <p:cNvPr id="15" name="Text 13"/>
          <p:cNvSpPr/>
          <p:nvPr/>
        </p:nvSpPr>
        <p:spPr>
          <a:xfrm>
            <a:off x="1097280" y="7200900"/>
            <a:ext cx="1028700" cy="850392"/>
          </a:xfrm>
          <a:prstGeom prst="rect">
            <a:avLst/>
          </a:prstGeom>
          <a:noFill/>
          <a:ln/>
        </p:spPr>
        <p:txBody>
          <a:bodyPr wrap="square" lIns="137160" tIns="68580" rIns="137160" bIns="68580" rtlCol="0" anchor="ctr"/>
          <a:lstStyle/>
          <a:p>
            <a:pPr algn="ctr"/>
            <a:r>
              <a:rPr lang="en-US" sz="2400" b="1" dirty="0">
                <a:solidFill>
                  <a:srgbClr val="FFFFFF"/>
                </a:solidFill>
                <a:latin typeface="Calibri" pitchFamily="34" charset="0"/>
                <a:ea typeface="Calibri" pitchFamily="34" charset="-122"/>
                <a:cs typeface="Calibri" pitchFamily="34" charset="-120"/>
              </a:rPr>
              <a:t>Q4</a:t>
            </a:r>
            <a:endParaRPr lang="en-US" sz="2400" dirty="0"/>
          </a:p>
        </p:txBody>
      </p:sp>
      <p:sp>
        <p:nvSpPr>
          <p:cNvPr id="16" name="Text 14"/>
          <p:cNvSpPr/>
          <p:nvPr/>
        </p:nvSpPr>
        <p:spPr>
          <a:xfrm>
            <a:off x="2468880" y="7200900"/>
            <a:ext cx="14676120" cy="850392"/>
          </a:xfrm>
          <a:prstGeom prst="rect">
            <a:avLst/>
          </a:prstGeom>
          <a:noFill/>
          <a:ln/>
        </p:spPr>
        <p:txBody>
          <a:bodyPr wrap="square" lIns="137160" tIns="68580" rIns="137160" bIns="68580" rtlCol="0" anchor="ctr"/>
          <a:lstStyle/>
          <a:p>
            <a:r>
              <a:rPr lang="en-US" sz="2500" dirty="0">
                <a:solidFill>
                  <a:srgbClr val="1A1A2E"/>
                </a:solidFill>
                <a:latin typeface="Calibri" pitchFamily="34" charset="0"/>
                <a:ea typeface="Calibri" pitchFamily="34" charset="-122"/>
                <a:cs typeface="Calibri" pitchFamily="34" charset="-120"/>
              </a:rPr>
              <a:t>Which teaching responses show the most promise?</a:t>
            </a:r>
            <a:endParaRPr lang="en-US" sz="2500" dirty="0"/>
          </a:p>
        </p:txBody>
      </p:sp>
      <p:sp>
        <p:nvSpPr>
          <p:cNvPr id="17" name="Text 15"/>
          <p:cNvSpPr/>
          <p:nvPr/>
        </p:nvSpPr>
        <p:spPr>
          <a:xfrm>
            <a:off x="685800" y="9765792"/>
            <a:ext cx="12344400" cy="411480"/>
          </a:xfrm>
          <a:prstGeom prst="rect">
            <a:avLst/>
          </a:prstGeom>
          <a:noFill/>
          <a:ln/>
        </p:spPr>
        <p:txBody>
          <a:bodyPr wrap="square" lIns="137160" tIns="68580" rIns="137160" bIns="68580" rtlCol="0" anchor="ctr"/>
          <a:lstStyle/>
          <a:p>
            <a:r>
              <a:rPr lang="en-US" sz="1300" dirty="0">
                <a:solidFill>
                  <a:srgbClr val="5A5A6E"/>
                </a:solidFill>
                <a:latin typeface="Calibri" pitchFamily="34" charset="0"/>
                <a:ea typeface="Calibri" pitchFamily="34" charset="-122"/>
                <a:cs typeface="Calibri" pitchFamily="34" charset="-120"/>
              </a:rPr>
              <a:t>FLA &amp; Lexical Retrieval Failure in Indonesian EFL Speaking</a:t>
            </a:r>
            <a:endParaRPr lang="en-US" sz="1300" dirty="0"/>
          </a:p>
        </p:txBody>
      </p:sp>
      <p:sp>
        <p:nvSpPr>
          <p:cNvPr id="18" name="Text 16"/>
          <p:cNvSpPr/>
          <p:nvPr/>
        </p:nvSpPr>
        <p:spPr>
          <a:xfrm>
            <a:off x="17007840" y="9765792"/>
            <a:ext cx="548640" cy="411480"/>
          </a:xfrm>
          <a:prstGeom prst="rect">
            <a:avLst/>
          </a:prstGeom>
          <a:noFill/>
          <a:ln/>
        </p:spPr>
        <p:txBody>
          <a:bodyPr wrap="square" lIns="137160" tIns="68580" rIns="137160" bIns="68580" rtlCol="0" anchor="ctr"/>
          <a:lstStyle/>
          <a:p>
            <a:pPr algn="r"/>
            <a:r>
              <a:rPr lang="en-US" sz="1300" dirty="0">
                <a:solidFill>
                  <a:srgbClr val="5A5A6E"/>
                </a:solidFill>
                <a:latin typeface="Calibri" pitchFamily="34" charset="0"/>
                <a:ea typeface="Calibri" pitchFamily="34" charset="-122"/>
                <a:cs typeface="Calibri" pitchFamily="34" charset="-120"/>
              </a:rPr>
              <a:t>4</a:t>
            </a:r>
            <a:endParaRPr lang="en-US" sz="1300" dirty="0"/>
          </a:p>
        </p:txBody>
      </p:sp>
    </p:spTree>
    <p:extLst>
      <p:ext uri="{BB962C8B-B14F-4D97-AF65-F5344CB8AC3E}">
        <p14:creationId xmlns:p14="http://schemas.microsoft.com/office/powerpoint/2010/main" val="20571672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6F4F4"/>
            </a:solidFill>
          </p:spPr>
        </p:sp>
      </p:grpSp>
      <p:grpSp>
        <p:nvGrpSpPr>
          <p:cNvPr id="4" name="Group 4"/>
          <p:cNvGrpSpPr/>
          <p:nvPr/>
        </p:nvGrpSpPr>
        <p:grpSpPr>
          <a:xfrm>
            <a:off x="0" y="0"/>
            <a:ext cx="18288000" cy="10287000"/>
            <a:chOff x="0" y="0"/>
            <a:chExt cx="24384000" cy="13716000"/>
          </a:xfrm>
        </p:grpSpPr>
        <p:sp>
          <p:nvSpPr>
            <p:cNvPr id="5" name="Freeform 5"/>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FFFFF"/>
            </a:solidFill>
          </p:spPr>
        </p:sp>
      </p:grpSp>
      <p:grpSp>
        <p:nvGrpSpPr>
          <p:cNvPr id="6" name="Group 6"/>
          <p:cNvGrpSpPr/>
          <p:nvPr/>
        </p:nvGrpSpPr>
        <p:grpSpPr>
          <a:xfrm>
            <a:off x="0" y="0"/>
            <a:ext cx="6858000" cy="10287000"/>
            <a:chOff x="0" y="0"/>
            <a:chExt cx="9144000" cy="13716000"/>
          </a:xfrm>
        </p:grpSpPr>
        <p:sp>
          <p:nvSpPr>
            <p:cNvPr id="7" name="Freeform 7" descr="preencoded.png"/>
            <p:cNvSpPr/>
            <p:nvPr/>
          </p:nvSpPr>
          <p:spPr>
            <a:xfrm>
              <a:off x="0" y="0"/>
              <a:ext cx="9144000" cy="13716000"/>
            </a:xfrm>
            <a:custGeom>
              <a:avLst/>
              <a:gdLst/>
              <a:ahLst/>
              <a:cxnLst/>
              <a:rect l="l" t="t" r="r" b="b"/>
              <a:pathLst>
                <a:path w="9144000" h="13716000">
                  <a:moveTo>
                    <a:pt x="0" y="0"/>
                  </a:moveTo>
                  <a:lnTo>
                    <a:pt x="9144000" y="0"/>
                  </a:lnTo>
                  <a:lnTo>
                    <a:pt x="9144000" y="13716000"/>
                  </a:lnTo>
                  <a:lnTo>
                    <a:pt x="0" y="13716000"/>
                  </a:lnTo>
                  <a:lnTo>
                    <a:pt x="0" y="0"/>
                  </a:lnTo>
                  <a:close/>
                </a:path>
              </a:pathLst>
            </a:custGeom>
            <a:blipFill>
              <a:blip r:embed="rId3"/>
              <a:stretch>
                <a:fillRect/>
              </a:stretch>
            </a:blipFill>
          </p:spPr>
        </p:sp>
      </p:grpSp>
      <p:sp>
        <p:nvSpPr>
          <p:cNvPr id="8" name="TextBox 8"/>
          <p:cNvSpPr txBox="1"/>
          <p:nvPr/>
        </p:nvSpPr>
        <p:spPr>
          <a:xfrm>
            <a:off x="7850238" y="804567"/>
            <a:ext cx="9445523" cy="905027"/>
          </a:xfrm>
          <a:prstGeom prst="rect">
            <a:avLst/>
          </a:prstGeom>
        </p:spPr>
        <p:txBody>
          <a:bodyPr lIns="0" tIns="0" rIns="0" bIns="0" rtlCol="0" anchor="t">
            <a:spAutoFit/>
          </a:bodyPr>
          <a:lstStyle/>
          <a:p>
            <a:pPr algn="l">
              <a:lnSpc>
                <a:spcPts val="6864"/>
              </a:lnSpc>
            </a:pPr>
            <a:r>
              <a:rPr lang="en-US" sz="5500" b="1" spc="-168">
                <a:solidFill>
                  <a:srgbClr val="000000"/>
                </a:solidFill>
                <a:latin typeface="Inter Bold"/>
                <a:ea typeface="Inter Bold"/>
                <a:cs typeface="Inter Bold"/>
                <a:sym typeface="Inter Bold"/>
              </a:rPr>
              <a:t>Theoretical Framework</a:t>
            </a:r>
          </a:p>
        </p:txBody>
      </p:sp>
      <p:sp>
        <p:nvSpPr>
          <p:cNvPr id="9" name="Freeform 9" descr="preencoded.png"/>
          <p:cNvSpPr/>
          <p:nvPr/>
        </p:nvSpPr>
        <p:spPr>
          <a:xfrm>
            <a:off x="7850238" y="2134791"/>
            <a:ext cx="708717" cy="708717"/>
          </a:xfrm>
          <a:custGeom>
            <a:avLst/>
            <a:gdLst/>
            <a:ahLst/>
            <a:cxnLst/>
            <a:rect l="l" t="t" r="r" b="b"/>
            <a:pathLst>
              <a:path w="708717" h="708717">
                <a:moveTo>
                  <a:pt x="0" y="0"/>
                </a:moveTo>
                <a:lnTo>
                  <a:pt x="708717" y="0"/>
                </a:lnTo>
                <a:lnTo>
                  <a:pt x="708717" y="708717"/>
                </a:lnTo>
                <a:lnTo>
                  <a:pt x="0" y="708717"/>
                </a:lnTo>
                <a:lnTo>
                  <a:pt x="0" y="0"/>
                </a:lnTo>
                <a:close/>
              </a:path>
            </a:pathLst>
          </a:custGeom>
          <a:blipFill>
            <a:blip r:embed="rId4">
              <a:extLst>
                <a:ext uri="{96DAC541-7B7A-43D3-8B79-37D633B846F1}">
                  <asvg:svgBlip xmlns="" xmlns:asvg="http://schemas.microsoft.com/office/drawing/2016/SVG/main" r:embed="rId5"/>
                </a:ext>
              </a:extLst>
            </a:blip>
            <a:stretch>
              <a:fillRect l="-10667" r="-10667"/>
            </a:stretch>
          </a:blipFill>
        </p:spPr>
      </p:sp>
      <p:sp>
        <p:nvSpPr>
          <p:cNvPr id="10" name="TextBox 10"/>
          <p:cNvSpPr txBox="1"/>
          <p:nvPr/>
        </p:nvSpPr>
        <p:spPr>
          <a:xfrm>
            <a:off x="8913314" y="2125266"/>
            <a:ext cx="8382448" cy="452437"/>
          </a:xfrm>
          <a:prstGeom prst="rect">
            <a:avLst/>
          </a:prstGeom>
        </p:spPr>
        <p:txBody>
          <a:bodyPr lIns="0" tIns="0" rIns="0" bIns="0" rtlCol="0" anchor="t">
            <a:spAutoFit/>
          </a:bodyPr>
          <a:lstStyle/>
          <a:p>
            <a:pPr algn="l">
              <a:lnSpc>
                <a:spcPts val="3369"/>
              </a:lnSpc>
            </a:pPr>
            <a:r>
              <a:rPr lang="en-US" sz="2700" b="1" spc="-84">
                <a:solidFill>
                  <a:srgbClr val="272525"/>
                </a:solidFill>
                <a:latin typeface="Inter Bold"/>
                <a:ea typeface="Inter Bold"/>
                <a:cs typeface="Inter Bold"/>
                <a:sym typeface="Inter Bold"/>
              </a:rPr>
              <a:t>FLA Construct</a:t>
            </a:r>
          </a:p>
        </p:txBody>
      </p:sp>
      <p:sp>
        <p:nvSpPr>
          <p:cNvPr id="11" name="TextBox 11"/>
          <p:cNvSpPr txBox="1"/>
          <p:nvPr/>
        </p:nvSpPr>
        <p:spPr>
          <a:xfrm>
            <a:off x="8913314" y="2662085"/>
            <a:ext cx="8382448" cy="539353"/>
          </a:xfrm>
          <a:prstGeom prst="rect">
            <a:avLst/>
          </a:prstGeom>
        </p:spPr>
        <p:txBody>
          <a:bodyPr lIns="0" tIns="0" rIns="0" bIns="0" rtlCol="0" anchor="t">
            <a:spAutoFit/>
          </a:bodyPr>
          <a:lstStyle/>
          <a:p>
            <a:pPr algn="l">
              <a:lnSpc>
                <a:spcPts val="3511"/>
              </a:lnSpc>
            </a:pPr>
            <a:r>
              <a:rPr lang="en-US" sz="2200" spc="-43">
                <a:solidFill>
                  <a:srgbClr val="272525"/>
                </a:solidFill>
                <a:latin typeface="Inter"/>
                <a:ea typeface="Inter"/>
                <a:cs typeface="Inter"/>
                <a:sym typeface="Inter"/>
              </a:rPr>
              <a:t>Horwitz et al.'s FLCAS—situation-specific anxiety vs trait anxiety.</a:t>
            </a:r>
          </a:p>
        </p:txBody>
      </p:sp>
      <p:sp>
        <p:nvSpPr>
          <p:cNvPr id="12" name="Freeform 12" descr="preencoded.png"/>
          <p:cNvSpPr/>
          <p:nvPr/>
        </p:nvSpPr>
        <p:spPr>
          <a:xfrm>
            <a:off x="7850238" y="3768481"/>
            <a:ext cx="708717" cy="708717"/>
          </a:xfrm>
          <a:custGeom>
            <a:avLst/>
            <a:gdLst/>
            <a:ahLst/>
            <a:cxnLst/>
            <a:rect l="l" t="t" r="r" b="b"/>
            <a:pathLst>
              <a:path w="708717" h="708717">
                <a:moveTo>
                  <a:pt x="0" y="0"/>
                </a:moveTo>
                <a:lnTo>
                  <a:pt x="708717" y="0"/>
                </a:lnTo>
                <a:lnTo>
                  <a:pt x="708717" y="708717"/>
                </a:lnTo>
                <a:lnTo>
                  <a:pt x="0" y="708717"/>
                </a:lnTo>
                <a:lnTo>
                  <a:pt x="0" y="0"/>
                </a:lnTo>
                <a:close/>
              </a:path>
            </a:pathLst>
          </a:custGeom>
          <a:blipFill>
            <a:blip r:embed="rId6">
              <a:extLst>
                <a:ext uri="{96DAC541-7B7A-43D3-8B79-37D633B846F1}">
                  <asvg:svgBlip xmlns="" xmlns:asvg="http://schemas.microsoft.com/office/drawing/2016/SVG/main" r:embed="rId7"/>
                </a:ext>
              </a:extLst>
            </a:blip>
            <a:stretch>
              <a:fillRect l="-3999" r="-4001"/>
            </a:stretch>
          </a:blipFill>
        </p:spPr>
      </p:sp>
      <p:sp>
        <p:nvSpPr>
          <p:cNvPr id="13" name="TextBox 13"/>
          <p:cNvSpPr txBox="1"/>
          <p:nvPr/>
        </p:nvSpPr>
        <p:spPr>
          <a:xfrm>
            <a:off x="8913314" y="3758956"/>
            <a:ext cx="8382448" cy="452437"/>
          </a:xfrm>
          <a:prstGeom prst="rect">
            <a:avLst/>
          </a:prstGeom>
        </p:spPr>
        <p:txBody>
          <a:bodyPr lIns="0" tIns="0" rIns="0" bIns="0" rtlCol="0" anchor="t">
            <a:spAutoFit/>
          </a:bodyPr>
          <a:lstStyle/>
          <a:p>
            <a:pPr algn="l">
              <a:lnSpc>
                <a:spcPts val="3369"/>
              </a:lnSpc>
            </a:pPr>
            <a:r>
              <a:rPr lang="en-US" sz="2700" b="1" spc="-84">
                <a:solidFill>
                  <a:srgbClr val="272525"/>
                </a:solidFill>
                <a:latin typeface="Inter Bold"/>
                <a:ea typeface="Inter Bold"/>
                <a:cs typeface="Inter Bold"/>
                <a:sym typeface="Inter Bold"/>
              </a:rPr>
              <a:t>Cognitive-Interference</a:t>
            </a:r>
          </a:p>
        </p:txBody>
      </p:sp>
      <p:sp>
        <p:nvSpPr>
          <p:cNvPr id="14" name="TextBox 14"/>
          <p:cNvSpPr txBox="1"/>
          <p:nvPr/>
        </p:nvSpPr>
        <p:spPr>
          <a:xfrm>
            <a:off x="8913314" y="4295775"/>
            <a:ext cx="8382448" cy="897682"/>
          </a:xfrm>
          <a:prstGeom prst="rect">
            <a:avLst/>
          </a:prstGeom>
        </p:spPr>
        <p:txBody>
          <a:bodyPr lIns="0" tIns="0" rIns="0" bIns="0" rtlCol="0" anchor="t">
            <a:spAutoFit/>
          </a:bodyPr>
          <a:lstStyle/>
          <a:p>
            <a:pPr>
              <a:lnSpc>
                <a:spcPts val="3511"/>
              </a:lnSpc>
            </a:pPr>
            <a:r>
              <a:rPr lang="en-US" sz="2200" spc="-43" dirty="0">
                <a:solidFill>
                  <a:srgbClr val="272525"/>
                </a:solidFill>
                <a:latin typeface="Inter"/>
                <a:ea typeface="Inter"/>
                <a:cs typeface="Inter"/>
                <a:sym typeface="Inter"/>
              </a:rPr>
              <a:t>Attentional Control &amp; Cognitive Load theories: anxiety uses limited </a:t>
            </a:r>
            <a:r>
              <a:rPr lang="en-US" sz="2400" dirty="0">
                <a:solidFill>
                  <a:srgbClr val="1A1A2E"/>
                </a:solidFill>
                <a:latin typeface="Calibri" pitchFamily="34" charset="0"/>
                <a:ea typeface="Calibri" pitchFamily="34" charset="-122"/>
                <a:cs typeface="Calibri" pitchFamily="34" charset="-120"/>
              </a:rPr>
              <a:t>working memory </a:t>
            </a:r>
            <a:r>
              <a:rPr lang="en-US" sz="2200" spc="-43" dirty="0" smtClean="0">
                <a:solidFill>
                  <a:srgbClr val="272525"/>
                </a:solidFill>
                <a:latin typeface="Inter"/>
                <a:ea typeface="Inter"/>
                <a:cs typeface="Inter"/>
                <a:sym typeface="Inter"/>
              </a:rPr>
              <a:t>/attention</a:t>
            </a:r>
            <a:r>
              <a:rPr lang="en-US" sz="2200" spc="-43" dirty="0">
                <a:solidFill>
                  <a:srgbClr val="272525"/>
                </a:solidFill>
                <a:latin typeface="Inter"/>
                <a:ea typeface="Inter"/>
                <a:cs typeface="Inter"/>
                <a:sym typeface="Inter"/>
              </a:rPr>
              <a:t>.</a:t>
            </a:r>
          </a:p>
        </p:txBody>
      </p:sp>
      <p:sp>
        <p:nvSpPr>
          <p:cNvPr id="15" name="Freeform 15" descr="preencoded.png"/>
          <p:cNvSpPr/>
          <p:nvPr/>
        </p:nvSpPr>
        <p:spPr>
          <a:xfrm>
            <a:off x="7850238" y="5855789"/>
            <a:ext cx="708717" cy="708717"/>
          </a:xfrm>
          <a:custGeom>
            <a:avLst/>
            <a:gdLst/>
            <a:ahLst/>
            <a:cxnLst/>
            <a:rect l="l" t="t" r="r" b="b"/>
            <a:pathLst>
              <a:path w="708717" h="708717">
                <a:moveTo>
                  <a:pt x="0" y="0"/>
                </a:moveTo>
                <a:lnTo>
                  <a:pt x="708717" y="0"/>
                </a:lnTo>
                <a:lnTo>
                  <a:pt x="708717" y="708717"/>
                </a:lnTo>
                <a:lnTo>
                  <a:pt x="0" y="708717"/>
                </a:lnTo>
                <a:lnTo>
                  <a:pt x="0" y="0"/>
                </a:lnTo>
                <a:close/>
              </a:path>
            </a:pathLst>
          </a:custGeom>
          <a:blipFill>
            <a:blip r:embed="rId8">
              <a:extLst>
                <a:ext uri="{96DAC541-7B7A-43D3-8B79-37D633B846F1}">
                  <asvg:svgBlip xmlns="" xmlns:asvg="http://schemas.microsoft.com/office/drawing/2016/SVG/main" r:embed="rId9"/>
                </a:ext>
              </a:extLst>
            </a:blip>
            <a:stretch>
              <a:fillRect l="-14666" r="-14666"/>
            </a:stretch>
          </a:blipFill>
        </p:spPr>
      </p:sp>
      <p:sp>
        <p:nvSpPr>
          <p:cNvPr id="16" name="TextBox 16"/>
          <p:cNvSpPr txBox="1"/>
          <p:nvPr/>
        </p:nvSpPr>
        <p:spPr>
          <a:xfrm>
            <a:off x="8913314" y="5846264"/>
            <a:ext cx="8382448" cy="452437"/>
          </a:xfrm>
          <a:prstGeom prst="rect">
            <a:avLst/>
          </a:prstGeom>
        </p:spPr>
        <p:txBody>
          <a:bodyPr lIns="0" tIns="0" rIns="0" bIns="0" rtlCol="0" anchor="t">
            <a:spAutoFit/>
          </a:bodyPr>
          <a:lstStyle/>
          <a:p>
            <a:pPr algn="l">
              <a:lnSpc>
                <a:spcPts val="3369"/>
              </a:lnSpc>
            </a:pPr>
            <a:r>
              <a:rPr lang="en-US" sz="2700" b="1" spc="-84">
                <a:solidFill>
                  <a:srgbClr val="272525"/>
                </a:solidFill>
                <a:latin typeface="Inter Bold"/>
                <a:ea typeface="Inter Bold"/>
                <a:cs typeface="Inter Bold"/>
                <a:sym typeface="Inter Bold"/>
              </a:rPr>
              <a:t>Speech Production</a:t>
            </a:r>
          </a:p>
        </p:txBody>
      </p:sp>
      <p:sp>
        <p:nvSpPr>
          <p:cNvPr id="17" name="TextBox 17"/>
          <p:cNvSpPr txBox="1"/>
          <p:nvPr/>
        </p:nvSpPr>
        <p:spPr>
          <a:xfrm>
            <a:off x="8913314" y="6383093"/>
            <a:ext cx="8382448" cy="1346522"/>
          </a:xfrm>
          <a:prstGeom prst="rect">
            <a:avLst/>
          </a:prstGeom>
        </p:spPr>
        <p:txBody>
          <a:bodyPr lIns="0" tIns="0" rIns="0" bIns="0" rtlCol="0" anchor="t">
            <a:spAutoFit/>
          </a:bodyPr>
          <a:lstStyle/>
          <a:p>
            <a:pPr algn="l">
              <a:lnSpc>
                <a:spcPts val="3511"/>
              </a:lnSpc>
            </a:pPr>
            <a:r>
              <a:rPr lang="en-US" sz="2200" spc="-43" dirty="0" err="1">
                <a:solidFill>
                  <a:srgbClr val="272525"/>
                </a:solidFill>
                <a:latin typeface="Inter"/>
                <a:ea typeface="Inter"/>
                <a:cs typeface="Inter"/>
                <a:sym typeface="Inter"/>
              </a:rPr>
              <a:t>Levelt’s</a:t>
            </a:r>
            <a:r>
              <a:rPr lang="en-US" sz="2200" spc="-43" dirty="0">
                <a:solidFill>
                  <a:srgbClr val="272525"/>
                </a:solidFill>
                <a:latin typeface="Inter"/>
                <a:ea typeface="Inter"/>
                <a:cs typeface="Inter"/>
                <a:sym typeface="Inter"/>
              </a:rPr>
              <a:t> stages: conceptualization → formulation → articulation; locus of interference debated</a:t>
            </a:r>
            <a:r>
              <a:rPr lang="en-US" sz="2200" spc="-43" dirty="0" smtClean="0">
                <a:solidFill>
                  <a:srgbClr val="272525"/>
                </a:solidFill>
                <a:latin typeface="Inter"/>
                <a:ea typeface="Inter"/>
                <a:cs typeface="Inter"/>
                <a:sym typeface="Inter"/>
              </a:rPr>
              <a:t>.</a:t>
            </a:r>
          </a:p>
          <a:p>
            <a:pPr>
              <a:lnSpc>
                <a:spcPts val="3511"/>
              </a:lnSpc>
            </a:pPr>
            <a:r>
              <a:rPr lang="en-US" sz="2400" dirty="0">
                <a:solidFill>
                  <a:srgbClr val="1A1A2E"/>
                </a:solidFill>
                <a:latin typeface="Calibri" pitchFamily="34" charset="0"/>
                <a:ea typeface="Calibri" pitchFamily="34" charset="-122"/>
                <a:cs typeface="Calibri" pitchFamily="34" charset="-120"/>
              </a:rPr>
              <a:t>We plan, choose words, then speak; anxiety can disturb this flow</a:t>
            </a:r>
            <a:endParaRPr lang="en-US" sz="2200" spc="-43" dirty="0">
              <a:solidFill>
                <a:srgbClr val="272525"/>
              </a:solidFill>
              <a:latin typeface="Inter"/>
              <a:ea typeface="Inter"/>
              <a:cs typeface="Inter"/>
              <a:sym typeface="Inter"/>
            </a:endParaRPr>
          </a:p>
        </p:txBody>
      </p:sp>
      <p:sp>
        <p:nvSpPr>
          <p:cNvPr id="18" name="Freeform 18" descr="preencoded.png"/>
          <p:cNvSpPr/>
          <p:nvPr/>
        </p:nvSpPr>
        <p:spPr>
          <a:xfrm>
            <a:off x="7850238" y="7943107"/>
            <a:ext cx="708717" cy="708717"/>
          </a:xfrm>
          <a:custGeom>
            <a:avLst/>
            <a:gdLst/>
            <a:ahLst/>
            <a:cxnLst/>
            <a:rect l="l" t="t" r="r" b="b"/>
            <a:pathLst>
              <a:path w="708717" h="708717">
                <a:moveTo>
                  <a:pt x="0" y="0"/>
                </a:moveTo>
                <a:lnTo>
                  <a:pt x="708717" y="0"/>
                </a:lnTo>
                <a:lnTo>
                  <a:pt x="708717" y="708717"/>
                </a:lnTo>
                <a:lnTo>
                  <a:pt x="0" y="708717"/>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19" name="TextBox 19"/>
          <p:cNvSpPr txBox="1"/>
          <p:nvPr/>
        </p:nvSpPr>
        <p:spPr>
          <a:xfrm>
            <a:off x="8913314" y="7933582"/>
            <a:ext cx="8382448" cy="452437"/>
          </a:xfrm>
          <a:prstGeom prst="rect">
            <a:avLst/>
          </a:prstGeom>
        </p:spPr>
        <p:txBody>
          <a:bodyPr lIns="0" tIns="0" rIns="0" bIns="0" rtlCol="0" anchor="t">
            <a:spAutoFit/>
          </a:bodyPr>
          <a:lstStyle/>
          <a:p>
            <a:pPr algn="l">
              <a:lnSpc>
                <a:spcPts val="3369"/>
              </a:lnSpc>
            </a:pPr>
            <a:r>
              <a:rPr lang="en-US" sz="2700" b="1" spc="-84">
                <a:solidFill>
                  <a:srgbClr val="272525"/>
                </a:solidFill>
                <a:latin typeface="Inter Bold"/>
                <a:ea typeface="Inter Bold"/>
                <a:cs typeface="Inter Bold"/>
                <a:sym typeface="Inter Bold"/>
              </a:rPr>
              <a:t>Cultural Lens</a:t>
            </a:r>
          </a:p>
        </p:txBody>
      </p:sp>
      <p:sp>
        <p:nvSpPr>
          <p:cNvPr id="20" name="TextBox 20"/>
          <p:cNvSpPr txBox="1"/>
          <p:nvPr/>
        </p:nvSpPr>
        <p:spPr>
          <a:xfrm>
            <a:off x="8913314" y="8470402"/>
            <a:ext cx="8382448" cy="1346522"/>
          </a:xfrm>
          <a:prstGeom prst="rect">
            <a:avLst/>
          </a:prstGeom>
        </p:spPr>
        <p:txBody>
          <a:bodyPr lIns="0" tIns="0" rIns="0" bIns="0" rtlCol="0" anchor="t">
            <a:spAutoFit/>
          </a:bodyPr>
          <a:lstStyle/>
          <a:p>
            <a:pPr algn="l">
              <a:lnSpc>
                <a:spcPts val="3511"/>
              </a:lnSpc>
            </a:pPr>
            <a:r>
              <a:rPr lang="en-US" sz="2200" spc="-43" dirty="0">
                <a:solidFill>
                  <a:srgbClr val="272525"/>
                </a:solidFill>
                <a:latin typeface="Inter"/>
                <a:ea typeface="Inter"/>
                <a:cs typeface="Inter"/>
                <a:sym typeface="Inter"/>
              </a:rPr>
              <a:t>Individualism–collectivism explains higher classroom anxiety in collectivist contexts</a:t>
            </a:r>
            <a:r>
              <a:rPr lang="en-US" sz="2200" spc="-43" dirty="0" smtClean="0">
                <a:solidFill>
                  <a:srgbClr val="272525"/>
                </a:solidFill>
                <a:latin typeface="Inter"/>
                <a:ea typeface="Inter"/>
                <a:cs typeface="Inter"/>
                <a:sym typeface="Inter"/>
              </a:rPr>
              <a:t>.</a:t>
            </a:r>
          </a:p>
          <a:p>
            <a:pPr>
              <a:lnSpc>
                <a:spcPts val="3511"/>
              </a:lnSpc>
            </a:pPr>
            <a:r>
              <a:rPr lang="en-US" sz="2400" dirty="0">
                <a:solidFill>
                  <a:srgbClr val="1A1A2E"/>
                </a:solidFill>
                <a:latin typeface="Calibri" pitchFamily="34" charset="0"/>
                <a:ea typeface="Calibri" pitchFamily="34" charset="-122"/>
                <a:cs typeface="Calibri" pitchFamily="34" charset="-120"/>
              </a:rPr>
              <a:t>Collectivist norms can raise anxiety about public mistakes</a:t>
            </a:r>
            <a:endParaRPr lang="en-US" sz="2200" spc="-43" dirty="0">
              <a:solidFill>
                <a:srgbClr val="272525"/>
              </a:solidFill>
              <a:latin typeface="Inter"/>
              <a:ea typeface="Inter"/>
              <a:cs typeface="Inter"/>
              <a:sym typeface="Inte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8242280" cy="1714500"/>
          </a:xfrm>
          <a:prstGeom prst="rect">
            <a:avLst/>
          </a:prstGeom>
          <a:solidFill>
            <a:srgbClr val="1E2761"/>
          </a:solidFill>
          <a:ln/>
        </p:spPr>
      </p:sp>
      <p:sp>
        <p:nvSpPr>
          <p:cNvPr id="3" name="Text 1"/>
          <p:cNvSpPr/>
          <p:nvPr/>
        </p:nvSpPr>
        <p:spPr>
          <a:xfrm>
            <a:off x="822960" y="274320"/>
            <a:ext cx="16596360" cy="1165860"/>
          </a:xfrm>
          <a:prstGeom prst="rect">
            <a:avLst/>
          </a:prstGeom>
          <a:noFill/>
          <a:ln/>
        </p:spPr>
        <p:txBody>
          <a:bodyPr wrap="square" lIns="137160" tIns="68580" rIns="137160" bIns="68580" rtlCol="0" anchor="ctr"/>
          <a:lstStyle/>
          <a:p>
            <a:r>
              <a:rPr lang="en-US" sz="3900" b="1" dirty="0" smtClean="0">
                <a:solidFill>
                  <a:srgbClr val="FFFFFF"/>
                </a:solidFill>
                <a:latin typeface="Georgia" pitchFamily="34" charset="0"/>
                <a:ea typeface="Georgia" pitchFamily="34" charset="-122"/>
                <a:cs typeface="Georgia" pitchFamily="34" charset="-120"/>
              </a:rPr>
              <a:t>Method Snapshot</a:t>
            </a:r>
            <a:endParaRPr lang="en-US" sz="3900" dirty="0"/>
          </a:p>
        </p:txBody>
      </p:sp>
      <p:sp>
        <p:nvSpPr>
          <p:cNvPr id="4" name="Text 2"/>
          <p:cNvSpPr/>
          <p:nvPr/>
        </p:nvSpPr>
        <p:spPr>
          <a:xfrm>
            <a:off x="960120" y="2125980"/>
            <a:ext cx="16459200" cy="2057400"/>
          </a:xfrm>
          <a:prstGeom prst="rect">
            <a:avLst/>
          </a:prstGeom>
          <a:noFill/>
          <a:ln/>
        </p:spPr>
        <p:txBody>
          <a:bodyPr wrap="square" lIns="137160" tIns="68580" rIns="137160" bIns="68580" rtlCol="0" anchor="t"/>
          <a:lstStyle/>
          <a:p>
            <a:pPr>
              <a:lnSpc>
                <a:spcPct val="125000"/>
              </a:lnSpc>
            </a:pPr>
            <a:r>
              <a:rPr lang="en-US" sz="2300" b="1" dirty="0">
                <a:solidFill>
                  <a:srgbClr val="3A57B8"/>
                </a:solidFill>
                <a:latin typeface="Calibri" pitchFamily="34" charset="0"/>
                <a:ea typeface="Calibri" pitchFamily="34" charset="-122"/>
                <a:cs typeface="Calibri" pitchFamily="34" charset="-120"/>
              </a:rPr>
              <a:t>Design: </a:t>
            </a:r>
            <a:r>
              <a:rPr lang="en-US" sz="2300" dirty="0">
                <a:solidFill>
                  <a:srgbClr val="1A1A2E"/>
                </a:solidFill>
                <a:latin typeface="Calibri" pitchFamily="34" charset="0"/>
                <a:ea typeface="Calibri" pitchFamily="34" charset="-122"/>
                <a:cs typeface="Calibri" pitchFamily="34" charset="-120"/>
              </a:rPr>
              <a:t>thematic synthesis (not a meta-analysis)
</a:t>
            </a:r>
            <a:r>
              <a:rPr lang="en-US" sz="2300" b="1" dirty="0">
                <a:solidFill>
                  <a:srgbClr val="3A57B8"/>
                </a:solidFill>
                <a:latin typeface="Calibri" pitchFamily="34" charset="0"/>
                <a:ea typeface="Calibri" pitchFamily="34" charset="-122"/>
                <a:cs typeface="Calibri" pitchFamily="34" charset="-120"/>
              </a:rPr>
              <a:t>Source: </a:t>
            </a:r>
            <a:r>
              <a:rPr lang="en-US" sz="2300" dirty="0">
                <a:solidFill>
                  <a:srgbClr val="1A1A2E"/>
                </a:solidFill>
                <a:latin typeface="Calibri" pitchFamily="34" charset="0"/>
                <a:ea typeface="Calibri" pitchFamily="34" charset="-122"/>
                <a:cs typeface="Calibri" pitchFamily="34" charset="-120"/>
              </a:rPr>
              <a:t>Scopus + AI-assisted discovery (Elicit)
</a:t>
            </a:r>
            <a:r>
              <a:rPr lang="en-US" sz="2300" b="1" dirty="0">
                <a:solidFill>
                  <a:srgbClr val="3A57B8"/>
                </a:solidFill>
                <a:latin typeface="Calibri" pitchFamily="34" charset="0"/>
                <a:ea typeface="Calibri" pitchFamily="34" charset="-122"/>
                <a:cs typeface="Calibri" pitchFamily="34" charset="-120"/>
              </a:rPr>
              <a:t>Screening: </a:t>
            </a:r>
            <a:r>
              <a:rPr lang="en-US" sz="2300" dirty="0">
                <a:solidFill>
                  <a:srgbClr val="1A1A2E"/>
                </a:solidFill>
                <a:latin typeface="Calibri" pitchFamily="34" charset="0"/>
                <a:ea typeface="Calibri" pitchFamily="34" charset="-122"/>
                <a:cs typeface="Calibri" pitchFamily="34" charset="-120"/>
              </a:rPr>
              <a:t>six inclusion criteria
</a:t>
            </a:r>
            <a:r>
              <a:rPr lang="en-US" sz="2300" b="1" dirty="0">
                <a:solidFill>
                  <a:srgbClr val="3A57B8"/>
                </a:solidFill>
                <a:latin typeface="Calibri" pitchFamily="34" charset="0"/>
                <a:ea typeface="Calibri" pitchFamily="34" charset="-122"/>
                <a:cs typeface="Calibri" pitchFamily="34" charset="-120"/>
              </a:rPr>
              <a:t>Verification: </a:t>
            </a:r>
            <a:r>
              <a:rPr lang="en-US" sz="2300" dirty="0">
                <a:solidFill>
                  <a:srgbClr val="1A1A2E"/>
                </a:solidFill>
                <a:latin typeface="Calibri" pitchFamily="34" charset="0"/>
                <a:ea typeface="Calibri" pitchFamily="34" charset="-122"/>
                <a:cs typeface="Calibri" pitchFamily="34" charset="-120"/>
              </a:rPr>
              <a:t>the author checked AI decisions by hand
</a:t>
            </a:r>
            <a:r>
              <a:rPr lang="en-US" sz="2300" b="1" dirty="0">
                <a:solidFill>
                  <a:srgbClr val="3A57B8"/>
                </a:solidFill>
                <a:latin typeface="Calibri" pitchFamily="34" charset="0"/>
                <a:ea typeface="Calibri" pitchFamily="34" charset="-122"/>
                <a:cs typeface="Calibri" pitchFamily="34" charset="-120"/>
              </a:rPr>
              <a:t>Period: </a:t>
            </a:r>
            <a:r>
              <a:rPr lang="en-US" sz="2300" dirty="0">
                <a:solidFill>
                  <a:srgbClr val="1A1A2E"/>
                </a:solidFill>
                <a:latin typeface="Calibri" pitchFamily="34" charset="0"/>
                <a:ea typeface="Calibri" pitchFamily="34" charset="-122"/>
                <a:cs typeface="Calibri" pitchFamily="34" charset="-120"/>
              </a:rPr>
              <a:t>2000–2026</a:t>
            </a:r>
            <a:endParaRPr lang="en-US" sz="2300" dirty="0"/>
          </a:p>
        </p:txBody>
      </p:sp>
      <p:pic>
        <p:nvPicPr>
          <p:cNvPr id="5" name="Image 0" descr="prisma_wide.png"/>
          <p:cNvPicPr>
            <a:picLocks noChangeAspect="1"/>
          </p:cNvPicPr>
          <p:nvPr/>
        </p:nvPicPr>
        <p:blipFill>
          <a:blip r:embed="rId3"/>
          <a:stretch>
            <a:fillRect/>
          </a:stretch>
        </p:blipFill>
        <p:spPr>
          <a:xfrm>
            <a:off x="3977640" y="3977641"/>
            <a:ext cx="10287000" cy="5467865"/>
          </a:xfrm>
          <a:prstGeom prst="rect">
            <a:avLst/>
          </a:prstGeom>
        </p:spPr>
      </p:pic>
      <p:sp>
        <p:nvSpPr>
          <p:cNvPr id="6" name="Text 3"/>
          <p:cNvSpPr/>
          <p:nvPr/>
        </p:nvSpPr>
        <p:spPr>
          <a:xfrm>
            <a:off x="685800" y="9765792"/>
            <a:ext cx="12344400" cy="411480"/>
          </a:xfrm>
          <a:prstGeom prst="rect">
            <a:avLst/>
          </a:prstGeom>
          <a:noFill/>
          <a:ln/>
        </p:spPr>
        <p:txBody>
          <a:bodyPr wrap="square" lIns="137160" tIns="68580" rIns="137160" bIns="68580" rtlCol="0" anchor="ctr"/>
          <a:lstStyle/>
          <a:p>
            <a:r>
              <a:rPr lang="en-US" sz="1300" dirty="0">
                <a:solidFill>
                  <a:srgbClr val="5A5A6E"/>
                </a:solidFill>
                <a:latin typeface="Calibri" pitchFamily="34" charset="0"/>
                <a:ea typeface="Calibri" pitchFamily="34" charset="-122"/>
                <a:cs typeface="Calibri" pitchFamily="34" charset="-120"/>
              </a:rPr>
              <a:t>FLA &amp; Lexical Retrieval Failure in Indonesian EFL Speaking</a:t>
            </a:r>
            <a:endParaRPr lang="en-US" sz="1300" dirty="0"/>
          </a:p>
        </p:txBody>
      </p:sp>
      <p:sp>
        <p:nvSpPr>
          <p:cNvPr id="7" name="Text 4"/>
          <p:cNvSpPr/>
          <p:nvPr/>
        </p:nvSpPr>
        <p:spPr>
          <a:xfrm>
            <a:off x="17007840" y="9765792"/>
            <a:ext cx="548640" cy="411480"/>
          </a:xfrm>
          <a:prstGeom prst="rect">
            <a:avLst/>
          </a:prstGeom>
          <a:noFill/>
          <a:ln/>
        </p:spPr>
        <p:txBody>
          <a:bodyPr wrap="square" lIns="137160" tIns="68580" rIns="137160" bIns="68580" rtlCol="0" anchor="ctr"/>
          <a:lstStyle/>
          <a:p>
            <a:pPr algn="r"/>
            <a:r>
              <a:rPr lang="en-US" sz="1300" dirty="0">
                <a:solidFill>
                  <a:srgbClr val="5A5A6E"/>
                </a:solidFill>
                <a:latin typeface="Calibri" pitchFamily="34" charset="0"/>
                <a:ea typeface="Calibri" pitchFamily="34" charset="-122"/>
                <a:cs typeface="Calibri" pitchFamily="34" charset="-120"/>
              </a:rPr>
              <a:t>6</a:t>
            </a:r>
            <a:endParaRPr lang="en-US" sz="1300" dirty="0"/>
          </a:p>
        </p:txBody>
      </p:sp>
    </p:spTree>
    <p:extLst>
      <p:ext uri="{BB962C8B-B14F-4D97-AF65-F5344CB8AC3E}">
        <p14:creationId xmlns:p14="http://schemas.microsoft.com/office/powerpoint/2010/main" val="10873578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6F4F4"/>
            </a:solidFill>
          </p:spPr>
        </p:sp>
      </p:grpSp>
      <p:grpSp>
        <p:nvGrpSpPr>
          <p:cNvPr id="4" name="Group 4"/>
          <p:cNvGrpSpPr/>
          <p:nvPr/>
        </p:nvGrpSpPr>
        <p:grpSpPr>
          <a:xfrm>
            <a:off x="0" y="0"/>
            <a:ext cx="18288000" cy="10287000"/>
            <a:chOff x="0" y="0"/>
            <a:chExt cx="24384000" cy="13716000"/>
          </a:xfrm>
        </p:grpSpPr>
        <p:sp>
          <p:nvSpPr>
            <p:cNvPr id="5" name="Freeform 5"/>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FFFFF"/>
            </a:solidFill>
          </p:spPr>
        </p:sp>
      </p:grpSp>
      <p:grpSp>
        <p:nvGrpSpPr>
          <p:cNvPr id="6" name="Group 6"/>
          <p:cNvGrpSpPr/>
          <p:nvPr/>
        </p:nvGrpSpPr>
        <p:grpSpPr>
          <a:xfrm>
            <a:off x="16058359" y="9688982"/>
            <a:ext cx="2143687" cy="512064"/>
            <a:chOff x="0" y="0"/>
            <a:chExt cx="2858249" cy="682752"/>
          </a:xfrm>
        </p:grpSpPr>
        <p:sp>
          <p:nvSpPr>
            <p:cNvPr id="7" name="Freeform 7" descr="preencoded.png">
              <a:hlinkClick r:id="rId3" tooltip="https://gamma.app/?utm_source=made-with-gamma"/>
            </p:cNvPr>
            <p:cNvSpPr/>
            <p:nvPr/>
          </p:nvSpPr>
          <p:spPr>
            <a:xfrm>
              <a:off x="0" y="0"/>
              <a:ext cx="2858262" cy="682752"/>
            </a:xfrm>
            <a:custGeom>
              <a:avLst/>
              <a:gdLst/>
              <a:ahLst/>
              <a:cxnLst/>
              <a:rect l="l" t="t" r="r" b="b"/>
              <a:pathLst>
                <a:path w="2858262" h="682752">
                  <a:moveTo>
                    <a:pt x="0" y="0"/>
                  </a:moveTo>
                  <a:lnTo>
                    <a:pt x="2858262" y="0"/>
                  </a:lnTo>
                  <a:lnTo>
                    <a:pt x="2858262" y="682752"/>
                  </a:lnTo>
                  <a:lnTo>
                    <a:pt x="0" y="682752"/>
                  </a:lnTo>
                  <a:lnTo>
                    <a:pt x="0" y="0"/>
                  </a:lnTo>
                  <a:close/>
                </a:path>
              </a:pathLst>
            </a:custGeom>
            <a:blipFill>
              <a:blip r:embed="rId4"/>
              <a:stretch>
                <a:fillRect/>
              </a:stretch>
            </a:blipFill>
          </p:spPr>
        </p:sp>
      </p:grpSp>
      <p:grpSp>
        <p:nvGrpSpPr>
          <p:cNvPr id="8" name="Group 8"/>
          <p:cNvGrpSpPr/>
          <p:nvPr/>
        </p:nvGrpSpPr>
        <p:grpSpPr>
          <a:xfrm>
            <a:off x="11430000" y="0"/>
            <a:ext cx="6858000" cy="10287000"/>
            <a:chOff x="0" y="0"/>
            <a:chExt cx="9144000" cy="13716000"/>
          </a:xfrm>
        </p:grpSpPr>
        <p:sp>
          <p:nvSpPr>
            <p:cNvPr id="9" name="Freeform 9" descr="preencoded.png"/>
            <p:cNvSpPr/>
            <p:nvPr/>
          </p:nvSpPr>
          <p:spPr>
            <a:xfrm>
              <a:off x="0" y="0"/>
              <a:ext cx="9144000" cy="13716000"/>
            </a:xfrm>
            <a:custGeom>
              <a:avLst/>
              <a:gdLst/>
              <a:ahLst/>
              <a:cxnLst/>
              <a:rect l="l" t="t" r="r" b="b"/>
              <a:pathLst>
                <a:path w="9144000" h="13716000">
                  <a:moveTo>
                    <a:pt x="0" y="0"/>
                  </a:moveTo>
                  <a:lnTo>
                    <a:pt x="9144000" y="0"/>
                  </a:lnTo>
                  <a:lnTo>
                    <a:pt x="9144000" y="13716000"/>
                  </a:lnTo>
                  <a:lnTo>
                    <a:pt x="0" y="13716000"/>
                  </a:lnTo>
                  <a:lnTo>
                    <a:pt x="0" y="0"/>
                  </a:lnTo>
                  <a:close/>
                </a:path>
              </a:pathLst>
            </a:custGeom>
            <a:blipFill>
              <a:blip r:embed="rId5"/>
              <a:stretch>
                <a:fillRect/>
              </a:stretch>
            </a:blipFill>
          </p:spPr>
        </p:sp>
      </p:grpSp>
      <p:sp>
        <p:nvSpPr>
          <p:cNvPr id="10" name="TextBox 10"/>
          <p:cNvSpPr txBox="1"/>
          <p:nvPr/>
        </p:nvSpPr>
        <p:spPr>
          <a:xfrm>
            <a:off x="731520" y="257184"/>
            <a:ext cx="9445523" cy="798617"/>
          </a:xfrm>
          <a:prstGeom prst="rect">
            <a:avLst/>
          </a:prstGeom>
        </p:spPr>
        <p:txBody>
          <a:bodyPr lIns="0" tIns="0" rIns="0" bIns="0" rtlCol="0" anchor="t">
            <a:spAutoFit/>
          </a:bodyPr>
          <a:lstStyle/>
          <a:p>
            <a:pPr algn="l">
              <a:lnSpc>
                <a:spcPts val="6864"/>
              </a:lnSpc>
            </a:pPr>
            <a:r>
              <a:rPr lang="en-US" sz="4400" b="1" spc="-168" dirty="0">
                <a:solidFill>
                  <a:srgbClr val="000000"/>
                </a:solidFill>
                <a:latin typeface="Inter Bold"/>
                <a:ea typeface="Inter Bold"/>
                <a:cs typeface="Inter Bold"/>
                <a:sym typeface="Inter Bold"/>
              </a:rPr>
              <a:t>Finding 1 — Cognitive Mechanisms</a:t>
            </a:r>
          </a:p>
        </p:txBody>
      </p:sp>
      <p:sp>
        <p:nvSpPr>
          <p:cNvPr id="11" name="TextBox 11"/>
          <p:cNvSpPr txBox="1"/>
          <p:nvPr/>
        </p:nvSpPr>
        <p:spPr>
          <a:xfrm>
            <a:off x="731520" y="3314700"/>
            <a:ext cx="9445523" cy="2353866"/>
          </a:xfrm>
          <a:prstGeom prst="rect">
            <a:avLst/>
          </a:prstGeom>
        </p:spPr>
        <p:txBody>
          <a:bodyPr lIns="0" tIns="0" rIns="0" bIns="0" rtlCol="0" anchor="t">
            <a:spAutoFit/>
          </a:bodyPr>
          <a:lstStyle/>
          <a:p>
            <a:pPr algn="l">
              <a:lnSpc>
                <a:spcPts val="3511"/>
              </a:lnSpc>
            </a:pPr>
            <a:r>
              <a:rPr lang="en-US" sz="2200" spc="-43" dirty="0">
                <a:solidFill>
                  <a:srgbClr val="272525"/>
                </a:solidFill>
                <a:latin typeface="Inter"/>
                <a:ea typeface="Inter"/>
                <a:cs typeface="Inter"/>
                <a:sym typeface="Inter"/>
              </a:rPr>
              <a:t>Every study reporting direction found a negative relationship: higher FLA → poorer/slower lexical retrieval. Main mechanism: anxiety consumes working memory and attention, reducing processing speed while accuracy often remains intact—consistent with processing-efficiency accounts.</a:t>
            </a:r>
          </a:p>
        </p:txBody>
      </p:sp>
      <p:grpSp>
        <p:nvGrpSpPr>
          <p:cNvPr id="12" name="Group 12"/>
          <p:cNvGrpSpPr/>
          <p:nvPr/>
        </p:nvGrpSpPr>
        <p:grpSpPr>
          <a:xfrm>
            <a:off x="731520" y="6741766"/>
            <a:ext cx="9445523" cy="1587551"/>
            <a:chOff x="0" y="0"/>
            <a:chExt cx="12594031" cy="2116734"/>
          </a:xfrm>
        </p:grpSpPr>
        <p:sp>
          <p:nvSpPr>
            <p:cNvPr id="13" name="Freeform 13"/>
            <p:cNvSpPr/>
            <p:nvPr/>
          </p:nvSpPr>
          <p:spPr>
            <a:xfrm>
              <a:off x="0" y="0"/>
              <a:ext cx="12593955" cy="2116709"/>
            </a:xfrm>
            <a:custGeom>
              <a:avLst/>
              <a:gdLst/>
              <a:ahLst/>
              <a:cxnLst/>
              <a:rect l="l" t="t" r="r" b="b"/>
              <a:pathLst>
                <a:path w="12593955" h="2116709">
                  <a:moveTo>
                    <a:pt x="0" y="158750"/>
                  </a:moveTo>
                  <a:cubicBezTo>
                    <a:pt x="0" y="71120"/>
                    <a:pt x="71120" y="0"/>
                    <a:pt x="158750" y="0"/>
                  </a:cubicBezTo>
                  <a:lnTo>
                    <a:pt x="12435205" y="0"/>
                  </a:lnTo>
                  <a:cubicBezTo>
                    <a:pt x="12522836" y="0"/>
                    <a:pt x="12593955" y="71120"/>
                    <a:pt x="12593955" y="158750"/>
                  </a:cubicBezTo>
                  <a:lnTo>
                    <a:pt x="12593955" y="1957959"/>
                  </a:lnTo>
                  <a:cubicBezTo>
                    <a:pt x="12593955" y="2045589"/>
                    <a:pt x="12522836" y="2116709"/>
                    <a:pt x="12435205" y="2116709"/>
                  </a:cubicBezTo>
                  <a:lnTo>
                    <a:pt x="158750" y="2116709"/>
                  </a:lnTo>
                  <a:cubicBezTo>
                    <a:pt x="71120" y="2116709"/>
                    <a:pt x="0" y="2045589"/>
                    <a:pt x="0" y="1957959"/>
                  </a:cubicBezTo>
                  <a:close/>
                </a:path>
              </a:pathLst>
            </a:custGeom>
            <a:solidFill>
              <a:srgbClr val="DADBF1"/>
            </a:solidFill>
          </p:spPr>
        </p:sp>
      </p:grpSp>
      <p:grpSp>
        <p:nvGrpSpPr>
          <p:cNvPr id="14" name="Group 14"/>
          <p:cNvGrpSpPr/>
          <p:nvPr/>
        </p:nvGrpSpPr>
        <p:grpSpPr>
          <a:xfrm>
            <a:off x="1275750" y="7143302"/>
            <a:ext cx="354359" cy="283521"/>
            <a:chOff x="0" y="0"/>
            <a:chExt cx="472478" cy="378028"/>
          </a:xfrm>
        </p:grpSpPr>
        <p:sp>
          <p:nvSpPr>
            <p:cNvPr id="15" name="Freeform 15" descr="preencoded.png"/>
            <p:cNvSpPr/>
            <p:nvPr/>
          </p:nvSpPr>
          <p:spPr>
            <a:xfrm>
              <a:off x="0" y="0"/>
              <a:ext cx="472440" cy="378079"/>
            </a:xfrm>
            <a:custGeom>
              <a:avLst/>
              <a:gdLst/>
              <a:ahLst/>
              <a:cxnLst/>
              <a:rect l="l" t="t" r="r" b="b"/>
              <a:pathLst>
                <a:path w="472440" h="378079">
                  <a:moveTo>
                    <a:pt x="0" y="0"/>
                  </a:moveTo>
                  <a:lnTo>
                    <a:pt x="472440" y="0"/>
                  </a:lnTo>
                  <a:lnTo>
                    <a:pt x="472440" y="378079"/>
                  </a:lnTo>
                  <a:lnTo>
                    <a:pt x="0" y="378079"/>
                  </a:lnTo>
                  <a:lnTo>
                    <a:pt x="0" y="0"/>
                  </a:lnTo>
                  <a:close/>
                </a:path>
              </a:pathLst>
            </a:custGeom>
            <a:blipFill>
              <a:blip r:embed="rId6"/>
              <a:stretch>
                <a:fillRect l="-672" r="-680" b="13"/>
              </a:stretch>
            </a:blipFill>
          </p:spPr>
        </p:sp>
      </p:grpSp>
      <p:sp>
        <p:nvSpPr>
          <p:cNvPr id="16" name="TextBox 16"/>
          <p:cNvSpPr txBox="1"/>
          <p:nvPr/>
        </p:nvSpPr>
        <p:spPr>
          <a:xfrm>
            <a:off x="1913630" y="7010400"/>
            <a:ext cx="8240611" cy="992981"/>
          </a:xfrm>
          <a:prstGeom prst="rect">
            <a:avLst/>
          </a:prstGeom>
        </p:spPr>
        <p:txBody>
          <a:bodyPr lIns="0" tIns="0" rIns="0" bIns="0" rtlCol="0" anchor="t">
            <a:spAutoFit/>
          </a:bodyPr>
          <a:lstStyle/>
          <a:p>
            <a:pPr algn="l">
              <a:lnSpc>
                <a:spcPts val="3511"/>
              </a:lnSpc>
            </a:pPr>
            <a:r>
              <a:rPr lang="en-US" sz="2200" spc="-43">
                <a:solidFill>
                  <a:srgbClr val="000000"/>
                </a:solidFill>
                <a:latin typeface="Inter"/>
                <a:ea typeface="Inter"/>
                <a:cs typeface="Inter"/>
                <a:sym typeface="Inter"/>
              </a:rPr>
              <a:t>Experimental evidence shows slower reaction times without accuracy loss, indicating interference with speed of access.</a:t>
            </a:r>
          </a:p>
        </p:txBody>
      </p:sp>
      <p:sp>
        <p:nvSpPr>
          <p:cNvPr id="17" name="Text 2"/>
          <p:cNvSpPr/>
          <p:nvPr/>
        </p:nvSpPr>
        <p:spPr>
          <a:xfrm>
            <a:off x="731520" y="1521600"/>
            <a:ext cx="10698480" cy="1186093"/>
          </a:xfrm>
          <a:prstGeom prst="rect">
            <a:avLst/>
          </a:prstGeom>
          <a:noFill/>
          <a:ln/>
        </p:spPr>
        <p:txBody>
          <a:bodyPr wrap="square" rtlCol="0" anchor="ctr"/>
          <a:lstStyle/>
          <a:p>
            <a:pPr marL="0" indent="0">
              <a:buNone/>
            </a:pPr>
            <a:r>
              <a:rPr lang="en-US" sz="1800" i="1" dirty="0">
                <a:solidFill>
                  <a:srgbClr val="3A57B8"/>
                </a:solidFill>
                <a:latin typeface="Calibri" pitchFamily="34" charset="0"/>
                <a:ea typeface="Calibri" pitchFamily="34" charset="-122"/>
                <a:cs typeface="Calibri" pitchFamily="34" charset="-120"/>
              </a:rPr>
              <a:t>Anxiety uses up the working memory and attention that fast word access needs.</a:t>
            </a:r>
            <a:endParaRPr lang="en-US" sz="1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6F4F4"/>
            </a:solidFill>
          </p:spPr>
        </p:sp>
      </p:grpSp>
      <p:grpSp>
        <p:nvGrpSpPr>
          <p:cNvPr id="4" name="Group 4"/>
          <p:cNvGrpSpPr/>
          <p:nvPr/>
        </p:nvGrpSpPr>
        <p:grpSpPr>
          <a:xfrm>
            <a:off x="0" y="0"/>
            <a:ext cx="18288000" cy="10287000"/>
            <a:chOff x="0" y="0"/>
            <a:chExt cx="24384000" cy="13716000"/>
          </a:xfrm>
        </p:grpSpPr>
        <p:sp>
          <p:nvSpPr>
            <p:cNvPr id="5" name="Freeform 5"/>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FFFFF"/>
            </a:solidFill>
          </p:spPr>
        </p:sp>
      </p:grpSp>
      <p:grpSp>
        <p:nvGrpSpPr>
          <p:cNvPr id="6" name="Group 6"/>
          <p:cNvGrpSpPr/>
          <p:nvPr/>
        </p:nvGrpSpPr>
        <p:grpSpPr>
          <a:xfrm>
            <a:off x="0" y="0"/>
            <a:ext cx="6858000" cy="10287000"/>
            <a:chOff x="0" y="0"/>
            <a:chExt cx="9144000" cy="13716000"/>
          </a:xfrm>
        </p:grpSpPr>
        <p:sp>
          <p:nvSpPr>
            <p:cNvPr id="7" name="Freeform 7" descr="preencoded.png"/>
            <p:cNvSpPr/>
            <p:nvPr/>
          </p:nvSpPr>
          <p:spPr>
            <a:xfrm>
              <a:off x="0" y="0"/>
              <a:ext cx="9144000" cy="13716000"/>
            </a:xfrm>
            <a:custGeom>
              <a:avLst/>
              <a:gdLst/>
              <a:ahLst/>
              <a:cxnLst/>
              <a:rect l="l" t="t" r="r" b="b"/>
              <a:pathLst>
                <a:path w="9144000" h="13716000">
                  <a:moveTo>
                    <a:pt x="0" y="0"/>
                  </a:moveTo>
                  <a:lnTo>
                    <a:pt x="9144000" y="0"/>
                  </a:lnTo>
                  <a:lnTo>
                    <a:pt x="9144000" y="13716000"/>
                  </a:lnTo>
                  <a:lnTo>
                    <a:pt x="0" y="13716000"/>
                  </a:lnTo>
                  <a:lnTo>
                    <a:pt x="0" y="0"/>
                  </a:lnTo>
                  <a:close/>
                </a:path>
              </a:pathLst>
            </a:custGeom>
            <a:blipFill>
              <a:blip r:embed="rId3"/>
              <a:stretch>
                <a:fillRect/>
              </a:stretch>
            </a:blipFill>
          </p:spPr>
        </p:sp>
      </p:grpSp>
      <p:sp>
        <p:nvSpPr>
          <p:cNvPr id="8" name="TextBox 8"/>
          <p:cNvSpPr txBox="1"/>
          <p:nvPr/>
        </p:nvSpPr>
        <p:spPr>
          <a:xfrm>
            <a:off x="7850238" y="1097309"/>
            <a:ext cx="9445523" cy="1790995"/>
          </a:xfrm>
          <a:prstGeom prst="rect">
            <a:avLst/>
          </a:prstGeom>
        </p:spPr>
        <p:txBody>
          <a:bodyPr lIns="0" tIns="0" rIns="0" bIns="0" rtlCol="0" anchor="t">
            <a:spAutoFit/>
          </a:bodyPr>
          <a:lstStyle/>
          <a:p>
            <a:pPr algn="l">
              <a:lnSpc>
                <a:spcPts val="6864"/>
              </a:lnSpc>
            </a:pPr>
            <a:r>
              <a:rPr lang="en-US" sz="5500" b="1" spc="-168">
                <a:solidFill>
                  <a:srgbClr val="000000"/>
                </a:solidFill>
                <a:latin typeface="Inter Bold"/>
                <a:ea typeface="Inter Bold"/>
                <a:cs typeface="Inter Bold"/>
                <a:sym typeface="Inter Bold"/>
              </a:rPr>
              <a:t>Finding 2 — Behavioural Signs &amp; Task Effects</a:t>
            </a:r>
          </a:p>
        </p:txBody>
      </p:sp>
      <p:grpSp>
        <p:nvGrpSpPr>
          <p:cNvPr id="9" name="Group 9"/>
          <p:cNvGrpSpPr/>
          <p:nvPr/>
        </p:nvGrpSpPr>
        <p:grpSpPr>
          <a:xfrm>
            <a:off x="7845476" y="3308747"/>
            <a:ext cx="4590459" cy="3476777"/>
            <a:chOff x="0" y="0"/>
            <a:chExt cx="6120613" cy="4635703"/>
          </a:xfrm>
        </p:grpSpPr>
        <p:sp>
          <p:nvSpPr>
            <p:cNvPr id="10" name="Freeform 10"/>
            <p:cNvSpPr/>
            <p:nvPr/>
          </p:nvSpPr>
          <p:spPr>
            <a:xfrm>
              <a:off x="0" y="0"/>
              <a:ext cx="6120638" cy="4635754"/>
            </a:xfrm>
            <a:custGeom>
              <a:avLst/>
              <a:gdLst/>
              <a:ahLst/>
              <a:cxnLst/>
              <a:rect l="l" t="t" r="r" b="b"/>
              <a:pathLst>
                <a:path w="6120638" h="4635754">
                  <a:moveTo>
                    <a:pt x="0" y="159258"/>
                  </a:moveTo>
                  <a:cubicBezTo>
                    <a:pt x="0" y="71247"/>
                    <a:pt x="71247" y="0"/>
                    <a:pt x="159258" y="0"/>
                  </a:cubicBezTo>
                  <a:lnTo>
                    <a:pt x="5961380" y="0"/>
                  </a:lnTo>
                  <a:cubicBezTo>
                    <a:pt x="6049264" y="0"/>
                    <a:pt x="6120638" y="71247"/>
                    <a:pt x="6120638" y="159258"/>
                  </a:cubicBezTo>
                  <a:lnTo>
                    <a:pt x="6120638" y="4476496"/>
                  </a:lnTo>
                  <a:cubicBezTo>
                    <a:pt x="6120638" y="4564380"/>
                    <a:pt x="6049391" y="4635754"/>
                    <a:pt x="5961380" y="4635754"/>
                  </a:cubicBezTo>
                  <a:lnTo>
                    <a:pt x="159258" y="4635754"/>
                  </a:lnTo>
                  <a:cubicBezTo>
                    <a:pt x="71247" y="4635754"/>
                    <a:pt x="0" y="4564380"/>
                    <a:pt x="0" y="4476496"/>
                  </a:cubicBezTo>
                  <a:close/>
                </a:path>
              </a:pathLst>
            </a:custGeom>
            <a:solidFill>
              <a:srgbClr val="DADBF1"/>
            </a:solidFill>
            <a:ln w="9526" cap="sq">
              <a:solidFill>
                <a:srgbClr val="C0C1D7"/>
              </a:solidFill>
              <a:prstDash val="solid"/>
              <a:miter/>
            </a:ln>
          </p:spPr>
        </p:sp>
      </p:grpSp>
      <p:sp>
        <p:nvSpPr>
          <p:cNvPr id="11" name="TextBox 11"/>
          <p:cNvSpPr txBox="1"/>
          <p:nvPr/>
        </p:nvSpPr>
        <p:spPr>
          <a:xfrm>
            <a:off x="8143284" y="3597031"/>
            <a:ext cx="3994842" cy="452437"/>
          </a:xfrm>
          <a:prstGeom prst="rect">
            <a:avLst/>
          </a:prstGeom>
        </p:spPr>
        <p:txBody>
          <a:bodyPr lIns="0" tIns="0" rIns="0" bIns="0" rtlCol="0" anchor="t">
            <a:spAutoFit/>
          </a:bodyPr>
          <a:lstStyle/>
          <a:p>
            <a:pPr algn="l">
              <a:lnSpc>
                <a:spcPts val="3369"/>
              </a:lnSpc>
            </a:pPr>
            <a:r>
              <a:rPr lang="en-US" sz="2700" b="1" spc="-84">
                <a:solidFill>
                  <a:srgbClr val="272525"/>
                </a:solidFill>
                <a:latin typeface="Inter Bold"/>
                <a:ea typeface="Inter Bold"/>
                <a:cs typeface="Inter Bold"/>
                <a:sym typeface="Inter Bold"/>
              </a:rPr>
              <a:t>Disfluency</a:t>
            </a:r>
          </a:p>
        </p:txBody>
      </p:sp>
      <p:sp>
        <p:nvSpPr>
          <p:cNvPr id="12" name="TextBox 12"/>
          <p:cNvSpPr txBox="1"/>
          <p:nvPr/>
        </p:nvSpPr>
        <p:spPr>
          <a:xfrm>
            <a:off x="8143284" y="4133850"/>
            <a:ext cx="3994842" cy="1446609"/>
          </a:xfrm>
          <a:prstGeom prst="rect">
            <a:avLst/>
          </a:prstGeom>
        </p:spPr>
        <p:txBody>
          <a:bodyPr lIns="0" tIns="0" rIns="0" bIns="0" rtlCol="0" anchor="t">
            <a:spAutoFit/>
          </a:bodyPr>
          <a:lstStyle/>
          <a:p>
            <a:pPr algn="l">
              <a:lnSpc>
                <a:spcPts val="3511"/>
              </a:lnSpc>
            </a:pPr>
            <a:r>
              <a:rPr lang="en-US" sz="2200" spc="-43">
                <a:solidFill>
                  <a:srgbClr val="272525"/>
                </a:solidFill>
                <a:latin typeface="Inter"/>
                <a:ea typeface="Inter"/>
                <a:cs typeface="Inter"/>
                <a:sym typeface="Inter"/>
              </a:rPr>
              <a:t>More filled/silent pauses and slower speech rate linked to anxiety.</a:t>
            </a:r>
          </a:p>
        </p:txBody>
      </p:sp>
      <p:grpSp>
        <p:nvGrpSpPr>
          <p:cNvPr id="13" name="Group 13"/>
          <p:cNvGrpSpPr/>
          <p:nvPr/>
        </p:nvGrpSpPr>
        <p:grpSpPr>
          <a:xfrm>
            <a:off x="12709922" y="3308747"/>
            <a:ext cx="4590602" cy="3476777"/>
            <a:chOff x="0" y="0"/>
            <a:chExt cx="6120803" cy="4635703"/>
          </a:xfrm>
        </p:grpSpPr>
        <p:sp>
          <p:nvSpPr>
            <p:cNvPr id="14" name="Freeform 14"/>
            <p:cNvSpPr/>
            <p:nvPr/>
          </p:nvSpPr>
          <p:spPr>
            <a:xfrm>
              <a:off x="0" y="0"/>
              <a:ext cx="6120765" cy="4635754"/>
            </a:xfrm>
            <a:custGeom>
              <a:avLst/>
              <a:gdLst/>
              <a:ahLst/>
              <a:cxnLst/>
              <a:rect l="l" t="t" r="r" b="b"/>
              <a:pathLst>
                <a:path w="6120765" h="4635754">
                  <a:moveTo>
                    <a:pt x="0" y="159258"/>
                  </a:moveTo>
                  <a:cubicBezTo>
                    <a:pt x="0" y="71247"/>
                    <a:pt x="71247" y="0"/>
                    <a:pt x="159258" y="0"/>
                  </a:cubicBezTo>
                  <a:lnTo>
                    <a:pt x="5961507" y="0"/>
                  </a:lnTo>
                  <a:cubicBezTo>
                    <a:pt x="6049391" y="0"/>
                    <a:pt x="6120765" y="71247"/>
                    <a:pt x="6120765" y="159258"/>
                  </a:cubicBezTo>
                  <a:lnTo>
                    <a:pt x="6120765" y="4476496"/>
                  </a:lnTo>
                  <a:cubicBezTo>
                    <a:pt x="6120765" y="4564380"/>
                    <a:pt x="6049518" y="4635754"/>
                    <a:pt x="5961507" y="4635754"/>
                  </a:cubicBezTo>
                  <a:lnTo>
                    <a:pt x="159258" y="4635754"/>
                  </a:lnTo>
                  <a:cubicBezTo>
                    <a:pt x="71247" y="4635754"/>
                    <a:pt x="0" y="4564380"/>
                    <a:pt x="0" y="4476496"/>
                  </a:cubicBezTo>
                  <a:close/>
                </a:path>
              </a:pathLst>
            </a:custGeom>
            <a:solidFill>
              <a:srgbClr val="DADBF1"/>
            </a:solidFill>
            <a:ln w="9526" cap="sq">
              <a:solidFill>
                <a:srgbClr val="C0C1D7"/>
              </a:solidFill>
              <a:prstDash val="solid"/>
              <a:miter/>
            </a:ln>
          </p:spPr>
        </p:sp>
      </p:grpSp>
      <p:sp>
        <p:nvSpPr>
          <p:cNvPr id="15" name="TextBox 15"/>
          <p:cNvSpPr txBox="1"/>
          <p:nvPr/>
        </p:nvSpPr>
        <p:spPr>
          <a:xfrm>
            <a:off x="13007731" y="3597031"/>
            <a:ext cx="3994995" cy="452437"/>
          </a:xfrm>
          <a:prstGeom prst="rect">
            <a:avLst/>
          </a:prstGeom>
        </p:spPr>
        <p:txBody>
          <a:bodyPr lIns="0" tIns="0" rIns="0" bIns="0" rtlCol="0" anchor="t">
            <a:spAutoFit/>
          </a:bodyPr>
          <a:lstStyle/>
          <a:p>
            <a:pPr algn="l">
              <a:lnSpc>
                <a:spcPts val="3369"/>
              </a:lnSpc>
            </a:pPr>
            <a:r>
              <a:rPr lang="en-US" sz="2700" b="1" spc="-84">
                <a:solidFill>
                  <a:srgbClr val="272525"/>
                </a:solidFill>
                <a:latin typeface="Inter Bold"/>
                <a:ea typeface="Inter Bold"/>
                <a:cs typeface="Inter Bold"/>
                <a:sym typeface="Inter Bold"/>
              </a:rPr>
              <a:t>Task Sensitivity</a:t>
            </a:r>
          </a:p>
        </p:txBody>
      </p:sp>
      <p:sp>
        <p:nvSpPr>
          <p:cNvPr id="16" name="TextBox 16"/>
          <p:cNvSpPr txBox="1"/>
          <p:nvPr/>
        </p:nvSpPr>
        <p:spPr>
          <a:xfrm>
            <a:off x="13007731" y="4133850"/>
            <a:ext cx="3994995" cy="2353866"/>
          </a:xfrm>
          <a:prstGeom prst="rect">
            <a:avLst/>
          </a:prstGeom>
        </p:spPr>
        <p:txBody>
          <a:bodyPr lIns="0" tIns="0" rIns="0" bIns="0" rtlCol="0" anchor="t">
            <a:spAutoFit/>
          </a:bodyPr>
          <a:lstStyle/>
          <a:p>
            <a:pPr algn="l">
              <a:lnSpc>
                <a:spcPts val="3511"/>
              </a:lnSpc>
            </a:pPr>
            <a:r>
              <a:rPr lang="en-US" sz="2200" spc="-43">
                <a:solidFill>
                  <a:srgbClr val="272525"/>
                </a:solidFill>
                <a:latin typeface="Inter"/>
                <a:ea typeface="Inter"/>
                <a:cs typeface="Inter"/>
                <a:sym typeface="Inter"/>
              </a:rPr>
              <a:t>Effects vary by task complexity, spontaneity, and evaluative pressure; anxiety explains notable variance in breakdown fluency.</a:t>
            </a:r>
          </a:p>
        </p:txBody>
      </p:sp>
      <p:grpSp>
        <p:nvGrpSpPr>
          <p:cNvPr id="17" name="Group 17"/>
          <p:cNvGrpSpPr/>
          <p:nvPr/>
        </p:nvGrpSpPr>
        <p:grpSpPr>
          <a:xfrm>
            <a:off x="7845476" y="7059511"/>
            <a:ext cx="9455048" cy="2115893"/>
            <a:chOff x="0" y="0"/>
            <a:chExt cx="12606731" cy="2821191"/>
          </a:xfrm>
        </p:grpSpPr>
        <p:sp>
          <p:nvSpPr>
            <p:cNvPr id="18" name="Freeform 18"/>
            <p:cNvSpPr/>
            <p:nvPr/>
          </p:nvSpPr>
          <p:spPr>
            <a:xfrm>
              <a:off x="0" y="0"/>
              <a:ext cx="12606782" cy="2821178"/>
            </a:xfrm>
            <a:custGeom>
              <a:avLst/>
              <a:gdLst/>
              <a:ahLst/>
              <a:cxnLst/>
              <a:rect l="l" t="t" r="r" b="b"/>
              <a:pathLst>
                <a:path w="12606782" h="2821178">
                  <a:moveTo>
                    <a:pt x="0" y="159512"/>
                  </a:moveTo>
                  <a:cubicBezTo>
                    <a:pt x="0" y="71374"/>
                    <a:pt x="71374" y="0"/>
                    <a:pt x="159512" y="0"/>
                  </a:cubicBezTo>
                  <a:lnTo>
                    <a:pt x="12447270" y="0"/>
                  </a:lnTo>
                  <a:cubicBezTo>
                    <a:pt x="12535408" y="0"/>
                    <a:pt x="12606782" y="71374"/>
                    <a:pt x="12606782" y="159512"/>
                  </a:cubicBezTo>
                  <a:lnTo>
                    <a:pt x="12606782" y="2661666"/>
                  </a:lnTo>
                  <a:cubicBezTo>
                    <a:pt x="12606782" y="2749804"/>
                    <a:pt x="12535408" y="2821178"/>
                    <a:pt x="12447270" y="2821178"/>
                  </a:cubicBezTo>
                  <a:lnTo>
                    <a:pt x="159512" y="2821178"/>
                  </a:lnTo>
                  <a:cubicBezTo>
                    <a:pt x="71374" y="2821178"/>
                    <a:pt x="0" y="2749804"/>
                    <a:pt x="0" y="2661666"/>
                  </a:cubicBezTo>
                  <a:close/>
                </a:path>
              </a:pathLst>
            </a:custGeom>
            <a:solidFill>
              <a:srgbClr val="DADBF1"/>
            </a:solidFill>
            <a:ln w="9526" cap="sq">
              <a:solidFill>
                <a:srgbClr val="C0C1D7"/>
              </a:solidFill>
              <a:prstDash val="solid"/>
              <a:miter/>
            </a:ln>
          </p:spPr>
        </p:sp>
      </p:grpSp>
      <p:sp>
        <p:nvSpPr>
          <p:cNvPr id="19" name="TextBox 19"/>
          <p:cNvSpPr txBox="1"/>
          <p:nvPr/>
        </p:nvSpPr>
        <p:spPr>
          <a:xfrm>
            <a:off x="8143284" y="7347795"/>
            <a:ext cx="8859441" cy="452437"/>
          </a:xfrm>
          <a:prstGeom prst="rect">
            <a:avLst/>
          </a:prstGeom>
        </p:spPr>
        <p:txBody>
          <a:bodyPr lIns="0" tIns="0" rIns="0" bIns="0" rtlCol="0" anchor="t">
            <a:spAutoFit/>
          </a:bodyPr>
          <a:lstStyle/>
          <a:p>
            <a:pPr algn="l">
              <a:lnSpc>
                <a:spcPts val="3369"/>
              </a:lnSpc>
            </a:pPr>
            <a:r>
              <a:rPr lang="en-US" sz="2700" b="1" spc="-84">
                <a:solidFill>
                  <a:srgbClr val="272525"/>
                </a:solidFill>
                <a:latin typeface="Inter Bold"/>
                <a:ea typeface="Inter Bold"/>
                <a:cs typeface="Inter Bold"/>
                <a:sym typeface="Inter Bold"/>
              </a:rPr>
              <a:t>Dynamic Two-way Link</a:t>
            </a:r>
          </a:p>
        </p:txBody>
      </p:sp>
      <p:sp>
        <p:nvSpPr>
          <p:cNvPr id="20" name="TextBox 20"/>
          <p:cNvSpPr txBox="1"/>
          <p:nvPr/>
        </p:nvSpPr>
        <p:spPr>
          <a:xfrm>
            <a:off x="8143284" y="7884614"/>
            <a:ext cx="8859441" cy="992981"/>
          </a:xfrm>
          <a:prstGeom prst="rect">
            <a:avLst/>
          </a:prstGeom>
        </p:spPr>
        <p:txBody>
          <a:bodyPr lIns="0" tIns="0" rIns="0" bIns="0" rtlCol="0" anchor="t">
            <a:spAutoFit/>
          </a:bodyPr>
          <a:lstStyle/>
          <a:p>
            <a:pPr algn="l">
              <a:lnSpc>
                <a:spcPts val="3511"/>
              </a:lnSpc>
            </a:pPr>
            <a:r>
              <a:rPr lang="en-US" sz="2200" spc="-43">
                <a:solidFill>
                  <a:srgbClr val="272525"/>
                </a:solidFill>
                <a:latin typeface="Inter"/>
                <a:ea typeface="Inter"/>
                <a:cs typeface="Inter"/>
                <a:sym typeface="Inter"/>
              </a:rPr>
              <a:t>Awareness of retrieval failure spikes anxiety, creating momentary feedback loops.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8242280" cy="1714500"/>
          </a:xfrm>
          <a:prstGeom prst="rect">
            <a:avLst/>
          </a:prstGeom>
          <a:solidFill>
            <a:srgbClr val="1E2761"/>
          </a:solidFill>
          <a:ln/>
        </p:spPr>
      </p:sp>
      <p:sp>
        <p:nvSpPr>
          <p:cNvPr id="3" name="Text 1"/>
          <p:cNvSpPr/>
          <p:nvPr/>
        </p:nvSpPr>
        <p:spPr>
          <a:xfrm>
            <a:off x="822960" y="274320"/>
            <a:ext cx="16596360" cy="1165860"/>
          </a:xfrm>
          <a:prstGeom prst="rect">
            <a:avLst/>
          </a:prstGeom>
          <a:noFill/>
          <a:ln/>
        </p:spPr>
        <p:txBody>
          <a:bodyPr wrap="square" lIns="137160" tIns="68580" rIns="137160" bIns="68580" rtlCol="0" anchor="ctr"/>
          <a:lstStyle/>
          <a:p>
            <a:r>
              <a:rPr lang="en-US" sz="3900" b="1" dirty="0" smtClean="0">
                <a:solidFill>
                  <a:srgbClr val="FFFFFF"/>
                </a:solidFill>
                <a:latin typeface="Georgia" pitchFamily="34" charset="0"/>
                <a:ea typeface="Georgia" pitchFamily="34" charset="-122"/>
                <a:cs typeface="Georgia" pitchFamily="34" charset="-120"/>
              </a:rPr>
              <a:t>Signs </a:t>
            </a:r>
            <a:r>
              <a:rPr lang="en-US" sz="3900" b="1" dirty="0">
                <a:solidFill>
                  <a:srgbClr val="FFFFFF"/>
                </a:solidFill>
                <a:latin typeface="Georgia" pitchFamily="34" charset="0"/>
                <a:ea typeface="Georgia" pitchFamily="34" charset="-122"/>
                <a:cs typeface="Georgia" pitchFamily="34" charset="-120"/>
              </a:rPr>
              <a:t>&amp; the Role of Task</a:t>
            </a:r>
            <a:endParaRPr lang="en-US" sz="3900" dirty="0"/>
          </a:p>
        </p:txBody>
      </p:sp>
      <p:sp>
        <p:nvSpPr>
          <p:cNvPr id="4" name="Text 2"/>
          <p:cNvSpPr/>
          <p:nvPr/>
        </p:nvSpPr>
        <p:spPr>
          <a:xfrm>
            <a:off x="1097280" y="2057400"/>
            <a:ext cx="16047720" cy="822960"/>
          </a:xfrm>
          <a:prstGeom prst="rect">
            <a:avLst/>
          </a:prstGeom>
          <a:noFill/>
          <a:ln/>
        </p:spPr>
        <p:txBody>
          <a:bodyPr wrap="square" lIns="137160" tIns="68580" rIns="137160" bIns="68580" rtlCol="0" anchor="ctr"/>
          <a:lstStyle/>
          <a:p>
            <a:r>
              <a:rPr lang="en-US" sz="2600" i="1" dirty="0">
                <a:solidFill>
                  <a:srgbClr val="3A57B8"/>
                </a:solidFill>
                <a:latin typeface="Calibri" pitchFamily="34" charset="0"/>
                <a:ea typeface="Calibri" pitchFamily="34" charset="-122"/>
                <a:cs typeface="Calibri" pitchFamily="34" charset="-120"/>
              </a:rPr>
              <a:t>The mechanism is cognitive; the visible sign is disfluency.</a:t>
            </a:r>
            <a:endParaRPr lang="en-US" sz="2600" dirty="0"/>
          </a:p>
        </p:txBody>
      </p:sp>
      <p:sp>
        <p:nvSpPr>
          <p:cNvPr id="5" name="Shape 3"/>
          <p:cNvSpPr/>
          <p:nvPr/>
        </p:nvSpPr>
        <p:spPr>
          <a:xfrm>
            <a:off x="1097280" y="3154680"/>
            <a:ext cx="7680960" cy="2263140"/>
          </a:xfrm>
          <a:prstGeom prst="roundRect">
            <a:avLst>
              <a:gd name="adj" fmla="val 6061"/>
            </a:avLst>
          </a:prstGeom>
          <a:solidFill>
            <a:srgbClr val="F4F6FB"/>
          </a:solidFill>
          <a:ln w="12700">
            <a:solidFill>
              <a:srgbClr val="CADCFC"/>
            </a:solidFill>
            <a:prstDash val="solid"/>
          </a:ln>
        </p:spPr>
      </p:sp>
      <p:sp>
        <p:nvSpPr>
          <p:cNvPr id="6" name="Text 4"/>
          <p:cNvSpPr/>
          <p:nvPr/>
        </p:nvSpPr>
        <p:spPr>
          <a:xfrm>
            <a:off x="1577340" y="3401568"/>
            <a:ext cx="6858000" cy="685800"/>
          </a:xfrm>
          <a:prstGeom prst="rect">
            <a:avLst/>
          </a:prstGeom>
          <a:noFill/>
          <a:ln/>
        </p:spPr>
        <p:txBody>
          <a:bodyPr wrap="square" lIns="137160" tIns="68580" rIns="137160" bIns="68580" rtlCol="0" anchor="ctr"/>
          <a:lstStyle/>
          <a:p>
            <a:r>
              <a:rPr lang="en-US" sz="2600" b="1" dirty="0">
                <a:solidFill>
                  <a:srgbClr val="3A57B8"/>
                </a:solidFill>
                <a:latin typeface="Georgia" pitchFamily="34" charset="0"/>
                <a:ea typeface="Georgia" pitchFamily="34" charset="-122"/>
                <a:cs typeface="Georgia" pitchFamily="34" charset="-120"/>
              </a:rPr>
              <a:t>More pauses</a:t>
            </a:r>
            <a:endParaRPr lang="en-US" sz="2600" dirty="0"/>
          </a:p>
        </p:txBody>
      </p:sp>
      <p:sp>
        <p:nvSpPr>
          <p:cNvPr id="7" name="Text 5"/>
          <p:cNvSpPr/>
          <p:nvPr/>
        </p:nvSpPr>
        <p:spPr>
          <a:xfrm>
            <a:off x="1577340" y="4142232"/>
            <a:ext cx="6858000" cy="1165860"/>
          </a:xfrm>
          <a:prstGeom prst="rect">
            <a:avLst/>
          </a:prstGeom>
          <a:noFill/>
          <a:ln/>
        </p:spPr>
        <p:txBody>
          <a:bodyPr wrap="square" lIns="137160" tIns="68580" rIns="137160" bIns="68580" rtlCol="0" anchor="ctr"/>
          <a:lstStyle/>
          <a:p>
            <a:pPr>
              <a:lnSpc>
                <a:spcPct val="112000"/>
              </a:lnSpc>
            </a:pPr>
            <a:r>
              <a:rPr lang="en-US" sz="2100" dirty="0">
                <a:solidFill>
                  <a:srgbClr val="1A1A2E"/>
                </a:solidFill>
                <a:latin typeface="Calibri" pitchFamily="34" charset="0"/>
                <a:ea typeface="Calibri" pitchFamily="34" charset="-122"/>
                <a:cs typeface="Calibri" pitchFamily="34" charset="-120"/>
              </a:rPr>
              <a:t>Higher anxiety leads to more filled and silent pauses, and slower speech.</a:t>
            </a:r>
            <a:endParaRPr lang="en-US" sz="2100" dirty="0"/>
          </a:p>
        </p:txBody>
      </p:sp>
      <p:sp>
        <p:nvSpPr>
          <p:cNvPr id="8" name="Shape 6"/>
          <p:cNvSpPr/>
          <p:nvPr/>
        </p:nvSpPr>
        <p:spPr>
          <a:xfrm>
            <a:off x="9464040" y="3154680"/>
            <a:ext cx="7680960" cy="2263140"/>
          </a:xfrm>
          <a:prstGeom prst="roundRect">
            <a:avLst>
              <a:gd name="adj" fmla="val 6061"/>
            </a:avLst>
          </a:prstGeom>
          <a:solidFill>
            <a:srgbClr val="F4F6FB"/>
          </a:solidFill>
          <a:ln w="12700">
            <a:solidFill>
              <a:srgbClr val="CADCFC"/>
            </a:solidFill>
            <a:prstDash val="solid"/>
          </a:ln>
        </p:spPr>
      </p:sp>
      <p:sp>
        <p:nvSpPr>
          <p:cNvPr id="9" name="Text 7"/>
          <p:cNvSpPr/>
          <p:nvPr/>
        </p:nvSpPr>
        <p:spPr>
          <a:xfrm>
            <a:off x="9944100" y="3401568"/>
            <a:ext cx="6858000" cy="685800"/>
          </a:xfrm>
          <a:prstGeom prst="rect">
            <a:avLst/>
          </a:prstGeom>
          <a:noFill/>
          <a:ln/>
        </p:spPr>
        <p:txBody>
          <a:bodyPr wrap="square" lIns="137160" tIns="68580" rIns="137160" bIns="68580" rtlCol="0" anchor="ctr"/>
          <a:lstStyle/>
          <a:p>
            <a:r>
              <a:rPr lang="en-US" sz="2600" b="1" dirty="0">
                <a:solidFill>
                  <a:srgbClr val="3A57B8"/>
                </a:solidFill>
                <a:latin typeface="Georgia" pitchFamily="34" charset="0"/>
                <a:ea typeface="Georgia" pitchFamily="34" charset="-122"/>
                <a:cs typeface="Georgia" pitchFamily="34" charset="-120"/>
              </a:rPr>
              <a:t>More self-repair</a:t>
            </a:r>
            <a:endParaRPr lang="en-US" sz="2600" dirty="0"/>
          </a:p>
        </p:txBody>
      </p:sp>
      <p:sp>
        <p:nvSpPr>
          <p:cNvPr id="10" name="Text 8"/>
          <p:cNvSpPr/>
          <p:nvPr/>
        </p:nvSpPr>
        <p:spPr>
          <a:xfrm>
            <a:off x="9944100" y="4142232"/>
            <a:ext cx="6858000" cy="1165860"/>
          </a:xfrm>
          <a:prstGeom prst="rect">
            <a:avLst/>
          </a:prstGeom>
          <a:noFill/>
          <a:ln/>
        </p:spPr>
        <p:txBody>
          <a:bodyPr wrap="square" lIns="137160" tIns="68580" rIns="137160" bIns="68580" rtlCol="0" anchor="ctr"/>
          <a:lstStyle/>
          <a:p>
            <a:pPr>
              <a:lnSpc>
                <a:spcPct val="112000"/>
              </a:lnSpc>
            </a:pPr>
            <a:r>
              <a:rPr lang="en-US" sz="2100" dirty="0">
                <a:solidFill>
                  <a:srgbClr val="1A1A2E"/>
                </a:solidFill>
                <a:latin typeface="Calibri" pitchFamily="34" charset="0"/>
                <a:ea typeface="Calibri" pitchFamily="34" charset="-122"/>
                <a:cs typeface="Calibri" pitchFamily="34" charset="-120"/>
              </a:rPr>
              <a:t>Anxious learners stop and correct themselves more often.</a:t>
            </a:r>
            <a:endParaRPr lang="en-US" sz="2100" dirty="0"/>
          </a:p>
        </p:txBody>
      </p:sp>
      <p:sp>
        <p:nvSpPr>
          <p:cNvPr id="11" name="Shape 9"/>
          <p:cNvSpPr/>
          <p:nvPr/>
        </p:nvSpPr>
        <p:spPr>
          <a:xfrm>
            <a:off x="1097280" y="5692140"/>
            <a:ext cx="7680960" cy="2263140"/>
          </a:xfrm>
          <a:prstGeom prst="roundRect">
            <a:avLst>
              <a:gd name="adj" fmla="val 6061"/>
            </a:avLst>
          </a:prstGeom>
          <a:solidFill>
            <a:srgbClr val="F4F6FB"/>
          </a:solidFill>
          <a:ln w="12700">
            <a:solidFill>
              <a:srgbClr val="CADCFC"/>
            </a:solidFill>
            <a:prstDash val="solid"/>
          </a:ln>
        </p:spPr>
      </p:sp>
      <p:sp>
        <p:nvSpPr>
          <p:cNvPr id="12" name="Text 10"/>
          <p:cNvSpPr/>
          <p:nvPr/>
        </p:nvSpPr>
        <p:spPr>
          <a:xfrm>
            <a:off x="1577340" y="5939028"/>
            <a:ext cx="6858000" cy="685800"/>
          </a:xfrm>
          <a:prstGeom prst="rect">
            <a:avLst/>
          </a:prstGeom>
          <a:noFill/>
          <a:ln/>
        </p:spPr>
        <p:txBody>
          <a:bodyPr wrap="square" lIns="137160" tIns="68580" rIns="137160" bIns="68580" rtlCol="0" anchor="ctr"/>
          <a:lstStyle/>
          <a:p>
            <a:r>
              <a:rPr lang="en-US" sz="2600" b="1" dirty="0">
                <a:solidFill>
                  <a:srgbClr val="3A57B8"/>
                </a:solidFill>
                <a:latin typeface="Georgia" pitchFamily="34" charset="0"/>
                <a:ea typeface="Georgia" pitchFamily="34" charset="-122"/>
                <a:cs typeface="Georgia" pitchFamily="34" charset="-120"/>
              </a:rPr>
              <a:t>Task matters</a:t>
            </a:r>
            <a:endParaRPr lang="en-US" sz="2600" dirty="0"/>
          </a:p>
        </p:txBody>
      </p:sp>
      <p:sp>
        <p:nvSpPr>
          <p:cNvPr id="13" name="Text 11"/>
          <p:cNvSpPr/>
          <p:nvPr/>
        </p:nvSpPr>
        <p:spPr>
          <a:xfrm>
            <a:off x="1577340" y="6679692"/>
            <a:ext cx="6858000" cy="1165860"/>
          </a:xfrm>
          <a:prstGeom prst="rect">
            <a:avLst/>
          </a:prstGeom>
          <a:noFill/>
          <a:ln/>
        </p:spPr>
        <p:txBody>
          <a:bodyPr wrap="square" lIns="137160" tIns="68580" rIns="137160" bIns="68580" rtlCol="0" anchor="ctr"/>
          <a:lstStyle/>
          <a:p>
            <a:pPr>
              <a:lnSpc>
                <a:spcPct val="112000"/>
              </a:lnSpc>
            </a:pPr>
            <a:r>
              <a:rPr lang="en-US" sz="2100" dirty="0">
                <a:solidFill>
                  <a:srgbClr val="1A1A2E"/>
                </a:solidFill>
                <a:latin typeface="Calibri" pitchFamily="34" charset="0"/>
                <a:ea typeface="Calibri" pitchFamily="34" charset="-122"/>
                <a:cs typeface="Calibri" pitchFamily="34" charset="-120"/>
              </a:rPr>
              <a:t>Hard, spontaneous, and graded tasks make retrieval failures worse.</a:t>
            </a:r>
            <a:endParaRPr lang="en-US" sz="2100" dirty="0"/>
          </a:p>
        </p:txBody>
      </p:sp>
      <p:sp>
        <p:nvSpPr>
          <p:cNvPr id="14" name="Shape 12"/>
          <p:cNvSpPr/>
          <p:nvPr/>
        </p:nvSpPr>
        <p:spPr>
          <a:xfrm>
            <a:off x="9464040" y="5692140"/>
            <a:ext cx="7680960" cy="2263140"/>
          </a:xfrm>
          <a:prstGeom prst="roundRect">
            <a:avLst>
              <a:gd name="adj" fmla="val 6061"/>
            </a:avLst>
          </a:prstGeom>
          <a:solidFill>
            <a:srgbClr val="F4F6FB"/>
          </a:solidFill>
          <a:ln w="12700">
            <a:solidFill>
              <a:srgbClr val="CADCFC"/>
            </a:solidFill>
            <a:prstDash val="solid"/>
          </a:ln>
        </p:spPr>
      </p:sp>
      <p:sp>
        <p:nvSpPr>
          <p:cNvPr id="15" name="Text 13"/>
          <p:cNvSpPr/>
          <p:nvPr/>
        </p:nvSpPr>
        <p:spPr>
          <a:xfrm>
            <a:off x="9944100" y="5939028"/>
            <a:ext cx="6858000" cy="685800"/>
          </a:xfrm>
          <a:prstGeom prst="rect">
            <a:avLst/>
          </a:prstGeom>
          <a:noFill/>
          <a:ln/>
        </p:spPr>
        <p:txBody>
          <a:bodyPr wrap="square" lIns="137160" tIns="68580" rIns="137160" bIns="68580" rtlCol="0" anchor="ctr"/>
          <a:lstStyle/>
          <a:p>
            <a:r>
              <a:rPr lang="en-US" sz="2600" b="1" dirty="0">
                <a:solidFill>
                  <a:srgbClr val="3A57B8"/>
                </a:solidFill>
                <a:latin typeface="Georgia" pitchFamily="34" charset="0"/>
                <a:ea typeface="Georgia" pitchFamily="34" charset="-122"/>
                <a:cs typeface="Georgia" pitchFamily="34" charset="-120"/>
              </a:rPr>
              <a:t>A two-way loop</a:t>
            </a:r>
            <a:endParaRPr lang="en-US" sz="2600" dirty="0"/>
          </a:p>
        </p:txBody>
      </p:sp>
      <p:sp>
        <p:nvSpPr>
          <p:cNvPr id="16" name="Text 14"/>
          <p:cNvSpPr/>
          <p:nvPr/>
        </p:nvSpPr>
        <p:spPr>
          <a:xfrm>
            <a:off x="9944100" y="6679692"/>
            <a:ext cx="6858000" cy="1165860"/>
          </a:xfrm>
          <a:prstGeom prst="rect">
            <a:avLst/>
          </a:prstGeom>
          <a:noFill/>
          <a:ln/>
        </p:spPr>
        <p:txBody>
          <a:bodyPr wrap="square" lIns="137160" tIns="68580" rIns="137160" bIns="68580" rtlCol="0" anchor="ctr"/>
          <a:lstStyle/>
          <a:p>
            <a:pPr>
              <a:lnSpc>
                <a:spcPct val="112000"/>
              </a:lnSpc>
            </a:pPr>
            <a:r>
              <a:rPr lang="en-US" sz="2100" dirty="0">
                <a:solidFill>
                  <a:srgbClr val="1A1A2E"/>
                </a:solidFill>
                <a:latin typeface="Calibri" pitchFamily="34" charset="0"/>
                <a:ea typeface="Calibri" pitchFamily="34" charset="-122"/>
                <a:cs typeface="Calibri" pitchFamily="34" charset="-120"/>
              </a:rPr>
              <a:t>Noticing the failure raises anxiety, which worsens the next attempt.</a:t>
            </a:r>
            <a:endParaRPr lang="en-US" sz="2100" dirty="0"/>
          </a:p>
        </p:txBody>
      </p:sp>
      <p:sp>
        <p:nvSpPr>
          <p:cNvPr id="17" name="Text 15"/>
          <p:cNvSpPr/>
          <p:nvPr/>
        </p:nvSpPr>
        <p:spPr>
          <a:xfrm>
            <a:off x="685800" y="9765792"/>
            <a:ext cx="12344400" cy="411480"/>
          </a:xfrm>
          <a:prstGeom prst="rect">
            <a:avLst/>
          </a:prstGeom>
          <a:noFill/>
          <a:ln/>
        </p:spPr>
        <p:txBody>
          <a:bodyPr wrap="square" lIns="137160" tIns="68580" rIns="137160" bIns="68580" rtlCol="0" anchor="ctr"/>
          <a:lstStyle/>
          <a:p>
            <a:r>
              <a:rPr lang="en-US" sz="1300" dirty="0">
                <a:solidFill>
                  <a:srgbClr val="5A5A6E"/>
                </a:solidFill>
                <a:latin typeface="Calibri" pitchFamily="34" charset="0"/>
                <a:ea typeface="Calibri" pitchFamily="34" charset="-122"/>
                <a:cs typeface="Calibri" pitchFamily="34" charset="-120"/>
              </a:rPr>
              <a:t>FLA &amp; Lexical Retrieval Failure in Indonesian EFL Speaking</a:t>
            </a:r>
            <a:endParaRPr lang="en-US" sz="1300" dirty="0"/>
          </a:p>
        </p:txBody>
      </p:sp>
      <p:sp>
        <p:nvSpPr>
          <p:cNvPr id="18" name="Text 16"/>
          <p:cNvSpPr/>
          <p:nvPr/>
        </p:nvSpPr>
        <p:spPr>
          <a:xfrm>
            <a:off x="17007840" y="9765792"/>
            <a:ext cx="548640" cy="411480"/>
          </a:xfrm>
          <a:prstGeom prst="rect">
            <a:avLst/>
          </a:prstGeom>
          <a:noFill/>
          <a:ln/>
        </p:spPr>
        <p:txBody>
          <a:bodyPr wrap="square" lIns="137160" tIns="68580" rIns="137160" bIns="68580" rtlCol="0" anchor="ctr"/>
          <a:lstStyle/>
          <a:p>
            <a:pPr algn="r"/>
            <a:r>
              <a:rPr lang="en-US" sz="1300" dirty="0">
                <a:solidFill>
                  <a:srgbClr val="5A5A6E"/>
                </a:solidFill>
                <a:latin typeface="Calibri" pitchFamily="34" charset="0"/>
                <a:ea typeface="Calibri" pitchFamily="34" charset="-122"/>
                <a:cs typeface="Calibri" pitchFamily="34" charset="-120"/>
              </a:rPr>
              <a:t>8</a:t>
            </a:r>
            <a:endParaRPr lang="en-US" sz="1300" dirty="0"/>
          </a:p>
        </p:txBody>
      </p:sp>
    </p:spTree>
    <p:extLst>
      <p:ext uri="{BB962C8B-B14F-4D97-AF65-F5344CB8AC3E}">
        <p14:creationId xmlns:p14="http://schemas.microsoft.com/office/powerpoint/2010/main" val="39914228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6F4F4"/>
            </a:solidFill>
          </p:spPr>
        </p:sp>
      </p:grpSp>
      <p:grpSp>
        <p:nvGrpSpPr>
          <p:cNvPr id="4" name="Group 4"/>
          <p:cNvGrpSpPr/>
          <p:nvPr/>
        </p:nvGrpSpPr>
        <p:grpSpPr>
          <a:xfrm>
            <a:off x="0" y="0"/>
            <a:ext cx="18288000" cy="10287000"/>
            <a:chOff x="0" y="0"/>
            <a:chExt cx="24384000" cy="13716000"/>
          </a:xfrm>
        </p:grpSpPr>
        <p:sp>
          <p:nvSpPr>
            <p:cNvPr id="5" name="Freeform 5"/>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FFFFF"/>
            </a:solidFill>
          </p:spPr>
        </p:sp>
      </p:grpSp>
      <p:sp>
        <p:nvSpPr>
          <p:cNvPr id="6" name="TextBox 6"/>
          <p:cNvSpPr txBox="1"/>
          <p:nvPr/>
        </p:nvSpPr>
        <p:spPr>
          <a:xfrm>
            <a:off x="992238" y="773306"/>
            <a:ext cx="16303523" cy="849659"/>
          </a:xfrm>
          <a:prstGeom prst="rect">
            <a:avLst/>
          </a:prstGeom>
        </p:spPr>
        <p:txBody>
          <a:bodyPr lIns="0" tIns="0" rIns="0" bIns="0" rtlCol="0" anchor="t">
            <a:spAutoFit/>
          </a:bodyPr>
          <a:lstStyle/>
          <a:p>
            <a:pPr algn="l">
              <a:lnSpc>
                <a:spcPts val="6489"/>
              </a:lnSpc>
            </a:pPr>
            <a:r>
              <a:rPr lang="en-US" sz="5200" b="1" spc="-155">
                <a:solidFill>
                  <a:srgbClr val="000000"/>
                </a:solidFill>
                <a:latin typeface="Inter Bold"/>
                <a:ea typeface="Inter Bold"/>
                <a:cs typeface="Inter Bold"/>
                <a:sym typeface="Inter Bold"/>
              </a:rPr>
              <a:t>Finding 3 — Indonesian &amp; Asian Contexts</a:t>
            </a:r>
          </a:p>
        </p:txBody>
      </p:sp>
      <p:sp>
        <p:nvSpPr>
          <p:cNvPr id="7" name="TextBox 7"/>
          <p:cNvSpPr txBox="1"/>
          <p:nvPr/>
        </p:nvSpPr>
        <p:spPr>
          <a:xfrm>
            <a:off x="992238" y="3684984"/>
            <a:ext cx="5284737" cy="2950369"/>
          </a:xfrm>
          <a:prstGeom prst="rect">
            <a:avLst/>
          </a:prstGeom>
        </p:spPr>
        <p:txBody>
          <a:bodyPr lIns="0" tIns="0" rIns="0" bIns="0" rtlCol="0" anchor="t">
            <a:spAutoFit/>
          </a:bodyPr>
          <a:lstStyle/>
          <a:p>
            <a:pPr algn="l">
              <a:lnSpc>
                <a:spcPts val="3096"/>
              </a:lnSpc>
            </a:pPr>
            <a:r>
              <a:rPr lang="en-US" sz="2000" spc="-42">
                <a:solidFill>
                  <a:srgbClr val="272525"/>
                </a:solidFill>
                <a:latin typeface="Inter"/>
                <a:ea typeface="Inter"/>
                <a:cs typeface="Inter"/>
                <a:sym typeface="Inter"/>
              </a:rPr>
              <a:t>Recurring sources: limited productive vocabulary, low confidence, fear of negative evaluation, teacher-centred/grammar-focused instruction, and limited exposure to English. Multilingual environment means English is often the least-practised layer.</a:t>
            </a:r>
          </a:p>
        </p:txBody>
      </p:sp>
      <p:grpSp>
        <p:nvGrpSpPr>
          <p:cNvPr id="8" name="Group 8"/>
          <p:cNvGrpSpPr/>
          <p:nvPr/>
        </p:nvGrpSpPr>
        <p:grpSpPr>
          <a:xfrm>
            <a:off x="6934800" y="2276923"/>
            <a:ext cx="10370344" cy="5833320"/>
            <a:chOff x="0" y="0"/>
            <a:chExt cx="13827125" cy="7777759"/>
          </a:xfrm>
        </p:grpSpPr>
        <p:sp>
          <p:nvSpPr>
            <p:cNvPr id="9" name="Freeform 9" descr="preencoded.png"/>
            <p:cNvSpPr/>
            <p:nvPr/>
          </p:nvSpPr>
          <p:spPr>
            <a:xfrm>
              <a:off x="0" y="0"/>
              <a:ext cx="13827125" cy="7777734"/>
            </a:xfrm>
            <a:custGeom>
              <a:avLst/>
              <a:gdLst/>
              <a:ahLst/>
              <a:cxnLst/>
              <a:rect l="l" t="t" r="r" b="b"/>
              <a:pathLst>
                <a:path w="13827125" h="7777734">
                  <a:moveTo>
                    <a:pt x="0" y="0"/>
                  </a:moveTo>
                  <a:lnTo>
                    <a:pt x="13827125" y="0"/>
                  </a:lnTo>
                  <a:lnTo>
                    <a:pt x="13827125" y="7777734"/>
                  </a:lnTo>
                  <a:lnTo>
                    <a:pt x="0" y="7777734"/>
                  </a:lnTo>
                  <a:lnTo>
                    <a:pt x="0" y="0"/>
                  </a:lnTo>
                  <a:close/>
                </a:path>
              </a:pathLst>
            </a:custGeom>
            <a:blipFill>
              <a:blip r:embed="rId3"/>
              <a:stretch>
                <a:fillRect t="-35" b="-35"/>
              </a:stretch>
            </a:blipFill>
          </p:spPr>
        </p:sp>
      </p:grpSp>
      <p:sp>
        <p:nvSpPr>
          <p:cNvPr id="10" name="TextBox 10"/>
          <p:cNvSpPr txBox="1"/>
          <p:nvPr/>
        </p:nvSpPr>
        <p:spPr>
          <a:xfrm>
            <a:off x="992238" y="8604047"/>
            <a:ext cx="16303523" cy="890587"/>
          </a:xfrm>
          <a:prstGeom prst="rect">
            <a:avLst/>
          </a:prstGeom>
        </p:spPr>
        <p:txBody>
          <a:bodyPr lIns="0" tIns="0" rIns="0" bIns="0" rtlCol="0" anchor="t">
            <a:spAutoFit/>
          </a:bodyPr>
          <a:lstStyle/>
          <a:p>
            <a:pPr algn="l">
              <a:lnSpc>
                <a:spcPts val="3096"/>
              </a:lnSpc>
            </a:pPr>
            <a:r>
              <a:rPr lang="en-US" sz="2000" spc="-42">
                <a:solidFill>
                  <a:srgbClr val="272525"/>
                </a:solidFill>
                <a:latin typeface="Inter"/>
                <a:ea typeface="Inter"/>
                <a:cs typeface="Inter"/>
                <a:sym typeface="Inter"/>
              </a:rPr>
              <a:t>Distinction matters: some learners face retrieval-interference (words present but blocked) while others have genuine skills deficits—each needs different teaching responses.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8242280" cy="1714500"/>
          </a:xfrm>
          <a:prstGeom prst="rect">
            <a:avLst/>
          </a:prstGeom>
          <a:solidFill>
            <a:srgbClr val="1E2761"/>
          </a:solidFill>
          <a:ln/>
        </p:spPr>
      </p:sp>
      <p:sp>
        <p:nvSpPr>
          <p:cNvPr id="3" name="Text 1"/>
          <p:cNvSpPr/>
          <p:nvPr/>
        </p:nvSpPr>
        <p:spPr>
          <a:xfrm>
            <a:off x="822960" y="274320"/>
            <a:ext cx="16596360" cy="1165860"/>
          </a:xfrm>
          <a:prstGeom prst="rect">
            <a:avLst/>
          </a:prstGeom>
          <a:noFill/>
          <a:ln/>
        </p:spPr>
        <p:txBody>
          <a:bodyPr wrap="square" lIns="137160" tIns="68580" rIns="137160" bIns="68580" rtlCol="0" anchor="ctr"/>
          <a:lstStyle/>
          <a:p>
            <a:r>
              <a:rPr lang="en-US" sz="3900" b="1" dirty="0" smtClean="0">
                <a:solidFill>
                  <a:srgbClr val="FFFFFF"/>
                </a:solidFill>
                <a:latin typeface="Georgia" pitchFamily="34" charset="0"/>
                <a:ea typeface="Georgia" pitchFamily="34" charset="-122"/>
                <a:cs typeface="Georgia" pitchFamily="34" charset="-120"/>
              </a:rPr>
              <a:t>The </a:t>
            </a:r>
            <a:r>
              <a:rPr lang="en-US" sz="3900" b="1" dirty="0">
                <a:solidFill>
                  <a:srgbClr val="FFFFFF"/>
                </a:solidFill>
                <a:latin typeface="Georgia" pitchFamily="34" charset="0"/>
                <a:ea typeface="Georgia" pitchFamily="34" charset="-122"/>
                <a:cs typeface="Georgia" pitchFamily="34" charset="-120"/>
              </a:rPr>
              <a:t>Indonesian Context</a:t>
            </a:r>
            <a:endParaRPr lang="en-US" sz="3900" dirty="0"/>
          </a:p>
        </p:txBody>
      </p:sp>
      <p:sp>
        <p:nvSpPr>
          <p:cNvPr id="4" name="Text 2"/>
          <p:cNvSpPr/>
          <p:nvPr/>
        </p:nvSpPr>
        <p:spPr>
          <a:xfrm>
            <a:off x="1097280" y="2057400"/>
            <a:ext cx="16047720" cy="822960"/>
          </a:xfrm>
          <a:prstGeom prst="rect">
            <a:avLst/>
          </a:prstGeom>
          <a:noFill/>
          <a:ln/>
        </p:spPr>
        <p:txBody>
          <a:bodyPr wrap="square" lIns="137160" tIns="68580" rIns="137160" bIns="68580" rtlCol="0" anchor="ctr"/>
          <a:lstStyle/>
          <a:p>
            <a:r>
              <a:rPr lang="en-US" sz="2500" dirty="0">
                <a:solidFill>
                  <a:srgbClr val="1A1A2E"/>
                </a:solidFill>
                <a:latin typeface="Calibri" pitchFamily="34" charset="0"/>
                <a:ea typeface="Calibri" pitchFamily="34" charset="-122"/>
                <a:cs typeface="Calibri" pitchFamily="34" charset="-120"/>
              </a:rPr>
              <a:t>In Indonesia, these factors recur as both cause and effect of speaking anxiety:</a:t>
            </a:r>
            <a:endParaRPr lang="en-US" sz="2500" dirty="0"/>
          </a:p>
        </p:txBody>
      </p:sp>
      <p:sp>
        <p:nvSpPr>
          <p:cNvPr id="5" name="Shape 3"/>
          <p:cNvSpPr/>
          <p:nvPr/>
        </p:nvSpPr>
        <p:spPr>
          <a:xfrm>
            <a:off x="1097280" y="3017520"/>
            <a:ext cx="3909060" cy="1303020"/>
          </a:xfrm>
          <a:prstGeom prst="roundRect">
            <a:avLst>
              <a:gd name="adj" fmla="val 12632"/>
            </a:avLst>
          </a:prstGeom>
          <a:solidFill>
            <a:srgbClr val="1E2761"/>
          </a:solidFill>
          <a:ln/>
        </p:spPr>
      </p:sp>
      <p:sp>
        <p:nvSpPr>
          <p:cNvPr id="6" name="Text 4"/>
          <p:cNvSpPr/>
          <p:nvPr/>
        </p:nvSpPr>
        <p:spPr>
          <a:xfrm>
            <a:off x="1234440" y="3017520"/>
            <a:ext cx="3634740" cy="1303020"/>
          </a:xfrm>
          <a:prstGeom prst="rect">
            <a:avLst/>
          </a:prstGeom>
          <a:noFill/>
          <a:ln/>
        </p:spPr>
        <p:txBody>
          <a:bodyPr wrap="square" lIns="137160" tIns="68580" rIns="137160" bIns="68580" rtlCol="0" anchor="ctr"/>
          <a:lstStyle/>
          <a:p>
            <a:pPr algn="ctr"/>
            <a:r>
              <a:rPr lang="en-US" sz="2000" b="1" dirty="0">
                <a:solidFill>
                  <a:srgbClr val="FFFFFF"/>
                </a:solidFill>
                <a:latin typeface="Calibri" pitchFamily="34" charset="0"/>
                <a:ea typeface="Calibri" pitchFamily="34" charset="-122"/>
                <a:cs typeface="Calibri" pitchFamily="34" charset="-120"/>
              </a:rPr>
              <a:t>Limited vocabulary</a:t>
            </a:r>
            <a:endParaRPr lang="en-US" sz="2000" dirty="0"/>
          </a:p>
        </p:txBody>
      </p:sp>
      <p:sp>
        <p:nvSpPr>
          <p:cNvPr id="7" name="Shape 5"/>
          <p:cNvSpPr/>
          <p:nvPr/>
        </p:nvSpPr>
        <p:spPr>
          <a:xfrm>
            <a:off x="5212080" y="3017520"/>
            <a:ext cx="3909060" cy="1303020"/>
          </a:xfrm>
          <a:prstGeom prst="roundRect">
            <a:avLst>
              <a:gd name="adj" fmla="val 12632"/>
            </a:avLst>
          </a:prstGeom>
          <a:solidFill>
            <a:srgbClr val="1E2761"/>
          </a:solidFill>
          <a:ln/>
        </p:spPr>
      </p:sp>
      <p:sp>
        <p:nvSpPr>
          <p:cNvPr id="8" name="Text 6"/>
          <p:cNvSpPr/>
          <p:nvPr/>
        </p:nvSpPr>
        <p:spPr>
          <a:xfrm>
            <a:off x="5349240" y="3017520"/>
            <a:ext cx="3634740" cy="1303020"/>
          </a:xfrm>
          <a:prstGeom prst="rect">
            <a:avLst/>
          </a:prstGeom>
          <a:noFill/>
          <a:ln/>
        </p:spPr>
        <p:txBody>
          <a:bodyPr wrap="square" lIns="137160" tIns="68580" rIns="137160" bIns="68580" rtlCol="0" anchor="ctr"/>
          <a:lstStyle/>
          <a:p>
            <a:pPr algn="ctr"/>
            <a:r>
              <a:rPr lang="en-US" sz="2000" b="1" dirty="0">
                <a:solidFill>
                  <a:srgbClr val="FFFFFF"/>
                </a:solidFill>
                <a:latin typeface="Calibri" pitchFamily="34" charset="0"/>
                <a:ea typeface="Calibri" pitchFamily="34" charset="-122"/>
                <a:cs typeface="Calibri" pitchFamily="34" charset="-120"/>
              </a:rPr>
              <a:t>Low self-confidence</a:t>
            </a:r>
            <a:endParaRPr lang="en-US" sz="2000" dirty="0"/>
          </a:p>
        </p:txBody>
      </p:sp>
      <p:sp>
        <p:nvSpPr>
          <p:cNvPr id="9" name="Shape 7"/>
          <p:cNvSpPr/>
          <p:nvPr/>
        </p:nvSpPr>
        <p:spPr>
          <a:xfrm>
            <a:off x="9326880" y="3017520"/>
            <a:ext cx="3909060" cy="1303020"/>
          </a:xfrm>
          <a:prstGeom prst="roundRect">
            <a:avLst>
              <a:gd name="adj" fmla="val 12632"/>
            </a:avLst>
          </a:prstGeom>
          <a:solidFill>
            <a:srgbClr val="1E2761"/>
          </a:solidFill>
          <a:ln/>
        </p:spPr>
      </p:sp>
      <p:sp>
        <p:nvSpPr>
          <p:cNvPr id="10" name="Text 8"/>
          <p:cNvSpPr/>
          <p:nvPr/>
        </p:nvSpPr>
        <p:spPr>
          <a:xfrm>
            <a:off x="9464040" y="3017520"/>
            <a:ext cx="3634740" cy="1303020"/>
          </a:xfrm>
          <a:prstGeom prst="rect">
            <a:avLst/>
          </a:prstGeom>
          <a:noFill/>
          <a:ln/>
        </p:spPr>
        <p:txBody>
          <a:bodyPr wrap="square" lIns="137160" tIns="68580" rIns="137160" bIns="68580" rtlCol="0" anchor="ctr"/>
          <a:lstStyle/>
          <a:p>
            <a:pPr algn="ctr"/>
            <a:r>
              <a:rPr lang="en-US" sz="2000" b="1" dirty="0">
                <a:solidFill>
                  <a:srgbClr val="FFFFFF"/>
                </a:solidFill>
                <a:latin typeface="Calibri" pitchFamily="34" charset="0"/>
                <a:ea typeface="Calibri" pitchFamily="34" charset="-122"/>
                <a:cs typeface="Calibri" pitchFamily="34" charset="-120"/>
              </a:rPr>
              <a:t>Fear of negative evaluation</a:t>
            </a:r>
            <a:endParaRPr lang="en-US" sz="2000" dirty="0"/>
          </a:p>
        </p:txBody>
      </p:sp>
      <p:sp>
        <p:nvSpPr>
          <p:cNvPr id="11" name="Shape 9"/>
          <p:cNvSpPr/>
          <p:nvPr/>
        </p:nvSpPr>
        <p:spPr>
          <a:xfrm>
            <a:off x="13441680" y="3017520"/>
            <a:ext cx="3909060" cy="1303020"/>
          </a:xfrm>
          <a:prstGeom prst="roundRect">
            <a:avLst>
              <a:gd name="adj" fmla="val 12632"/>
            </a:avLst>
          </a:prstGeom>
          <a:solidFill>
            <a:srgbClr val="1E2761"/>
          </a:solidFill>
          <a:ln/>
        </p:spPr>
      </p:sp>
      <p:sp>
        <p:nvSpPr>
          <p:cNvPr id="12" name="Text 10"/>
          <p:cNvSpPr/>
          <p:nvPr/>
        </p:nvSpPr>
        <p:spPr>
          <a:xfrm>
            <a:off x="13578840" y="3017520"/>
            <a:ext cx="3634740" cy="1303020"/>
          </a:xfrm>
          <a:prstGeom prst="rect">
            <a:avLst/>
          </a:prstGeom>
          <a:noFill/>
          <a:ln/>
        </p:spPr>
        <p:txBody>
          <a:bodyPr wrap="square" lIns="137160" tIns="68580" rIns="137160" bIns="68580" rtlCol="0" anchor="ctr"/>
          <a:lstStyle/>
          <a:p>
            <a:pPr algn="ctr"/>
            <a:r>
              <a:rPr lang="en-US" sz="2000" b="1" dirty="0">
                <a:solidFill>
                  <a:srgbClr val="FFFFFF"/>
                </a:solidFill>
                <a:latin typeface="Calibri" pitchFamily="34" charset="0"/>
                <a:ea typeface="Calibri" pitchFamily="34" charset="-122"/>
                <a:cs typeface="Calibri" pitchFamily="34" charset="-120"/>
              </a:rPr>
              <a:t>Little speaking practice</a:t>
            </a:r>
            <a:endParaRPr lang="en-US" sz="2000" dirty="0"/>
          </a:p>
        </p:txBody>
      </p:sp>
      <p:sp>
        <p:nvSpPr>
          <p:cNvPr id="13" name="Text 11"/>
          <p:cNvSpPr/>
          <p:nvPr/>
        </p:nvSpPr>
        <p:spPr>
          <a:xfrm>
            <a:off x="1097280" y="5074920"/>
            <a:ext cx="16047720" cy="1371600"/>
          </a:xfrm>
          <a:prstGeom prst="rect">
            <a:avLst/>
          </a:prstGeom>
          <a:noFill/>
          <a:ln/>
        </p:spPr>
        <p:txBody>
          <a:bodyPr wrap="square" lIns="137160" tIns="68580" rIns="137160" bIns="68580" rtlCol="0" anchor="ctr"/>
          <a:lstStyle/>
          <a:p>
            <a:pPr>
              <a:lnSpc>
                <a:spcPct val="120000"/>
              </a:lnSpc>
            </a:pPr>
            <a:r>
              <a:rPr lang="en-US" sz="2400" b="1" dirty="0">
                <a:solidFill>
                  <a:srgbClr val="3A57B8"/>
                </a:solidFill>
                <a:latin typeface="Calibri" pitchFamily="34" charset="0"/>
                <a:ea typeface="Calibri" pitchFamily="34" charset="-122"/>
                <a:cs typeface="Calibri" pitchFamily="34" charset="-120"/>
              </a:rPr>
              <a:t>Cultural amplifier:  </a:t>
            </a:r>
            <a:r>
              <a:rPr lang="en-US" sz="2400" dirty="0">
                <a:solidFill>
                  <a:srgbClr val="1A1A2E"/>
                </a:solidFill>
                <a:latin typeface="Calibri" pitchFamily="34" charset="0"/>
                <a:ea typeface="Calibri" pitchFamily="34" charset="-122"/>
                <a:cs typeface="Calibri" pitchFamily="34" charset="-120"/>
              </a:rPr>
              <a:t>in collectivist classrooms, a public mistake clashes with social harmony, so anxiety rises across many Asian settings.</a:t>
            </a:r>
            <a:endParaRPr lang="en-US" sz="2400" dirty="0"/>
          </a:p>
        </p:txBody>
      </p:sp>
      <p:sp>
        <p:nvSpPr>
          <p:cNvPr id="14" name="Text 12"/>
          <p:cNvSpPr/>
          <p:nvPr/>
        </p:nvSpPr>
        <p:spPr>
          <a:xfrm>
            <a:off x="1097280" y="6720840"/>
            <a:ext cx="16047720" cy="960120"/>
          </a:xfrm>
          <a:prstGeom prst="rect">
            <a:avLst/>
          </a:prstGeom>
          <a:noFill/>
          <a:ln/>
        </p:spPr>
        <p:txBody>
          <a:bodyPr wrap="square" lIns="137160" tIns="68580" rIns="137160" bIns="68580" rtlCol="0" anchor="ctr"/>
          <a:lstStyle/>
          <a:p>
            <a:pPr>
              <a:lnSpc>
                <a:spcPct val="120000"/>
              </a:lnSpc>
            </a:pPr>
            <a:r>
              <a:rPr lang="en-US" sz="2400" b="1" dirty="0">
                <a:solidFill>
                  <a:srgbClr val="3A57B8"/>
                </a:solidFill>
                <a:latin typeface="Calibri" pitchFamily="34" charset="0"/>
                <a:ea typeface="Calibri" pitchFamily="34" charset="-122"/>
                <a:cs typeface="Calibri" pitchFamily="34" charset="-120"/>
              </a:rPr>
              <a:t>English is often the least-practised language  </a:t>
            </a:r>
            <a:r>
              <a:rPr lang="en-US" sz="2400" dirty="0">
                <a:solidFill>
                  <a:srgbClr val="1A1A2E"/>
                </a:solidFill>
                <a:latin typeface="Calibri" pitchFamily="34" charset="0"/>
                <a:ea typeface="Calibri" pitchFamily="34" charset="-122"/>
                <a:cs typeface="Calibri" pitchFamily="34" charset="-120"/>
              </a:rPr>
              <a:t>in a learner's daily multilingual life.</a:t>
            </a:r>
            <a:endParaRPr lang="en-US" sz="2400" dirty="0"/>
          </a:p>
        </p:txBody>
      </p:sp>
      <p:sp>
        <p:nvSpPr>
          <p:cNvPr id="15" name="Text 13"/>
          <p:cNvSpPr/>
          <p:nvPr/>
        </p:nvSpPr>
        <p:spPr>
          <a:xfrm>
            <a:off x="685800" y="9765792"/>
            <a:ext cx="12344400" cy="411480"/>
          </a:xfrm>
          <a:prstGeom prst="rect">
            <a:avLst/>
          </a:prstGeom>
          <a:noFill/>
          <a:ln/>
        </p:spPr>
        <p:txBody>
          <a:bodyPr wrap="square" lIns="137160" tIns="68580" rIns="137160" bIns="68580" rtlCol="0" anchor="ctr"/>
          <a:lstStyle/>
          <a:p>
            <a:r>
              <a:rPr lang="en-US" sz="1300" dirty="0">
                <a:solidFill>
                  <a:srgbClr val="5A5A6E"/>
                </a:solidFill>
                <a:latin typeface="Calibri" pitchFamily="34" charset="0"/>
                <a:ea typeface="Calibri" pitchFamily="34" charset="-122"/>
                <a:cs typeface="Calibri" pitchFamily="34" charset="-120"/>
              </a:rPr>
              <a:t>FLA &amp; Lexical Retrieval Failure in Indonesian EFL Speaking</a:t>
            </a:r>
            <a:endParaRPr lang="en-US" sz="1300" dirty="0"/>
          </a:p>
        </p:txBody>
      </p:sp>
      <p:sp>
        <p:nvSpPr>
          <p:cNvPr id="16" name="Text 14"/>
          <p:cNvSpPr/>
          <p:nvPr/>
        </p:nvSpPr>
        <p:spPr>
          <a:xfrm>
            <a:off x="17007840" y="9765792"/>
            <a:ext cx="548640" cy="411480"/>
          </a:xfrm>
          <a:prstGeom prst="rect">
            <a:avLst/>
          </a:prstGeom>
          <a:noFill/>
          <a:ln/>
        </p:spPr>
        <p:txBody>
          <a:bodyPr wrap="square" lIns="137160" tIns="68580" rIns="137160" bIns="68580" rtlCol="0" anchor="ctr"/>
          <a:lstStyle/>
          <a:p>
            <a:pPr algn="r"/>
            <a:r>
              <a:rPr lang="en-US" sz="1300" dirty="0">
                <a:solidFill>
                  <a:srgbClr val="5A5A6E"/>
                </a:solidFill>
                <a:latin typeface="Calibri" pitchFamily="34" charset="0"/>
                <a:ea typeface="Calibri" pitchFamily="34" charset="-122"/>
                <a:cs typeface="Calibri" pitchFamily="34" charset="-120"/>
              </a:rPr>
              <a:t>9</a:t>
            </a:r>
            <a:endParaRPr lang="en-US" sz="1300" dirty="0"/>
          </a:p>
        </p:txBody>
      </p:sp>
    </p:spTree>
    <p:extLst>
      <p:ext uri="{BB962C8B-B14F-4D97-AF65-F5344CB8AC3E}">
        <p14:creationId xmlns:p14="http://schemas.microsoft.com/office/powerpoint/2010/main" val="4206547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8242280" cy="1714500"/>
          </a:xfrm>
          <a:prstGeom prst="rect">
            <a:avLst/>
          </a:prstGeom>
          <a:solidFill>
            <a:srgbClr val="1E2761"/>
          </a:solidFill>
          <a:ln/>
        </p:spPr>
      </p:sp>
      <p:sp>
        <p:nvSpPr>
          <p:cNvPr id="3" name="Text 1"/>
          <p:cNvSpPr/>
          <p:nvPr/>
        </p:nvSpPr>
        <p:spPr>
          <a:xfrm>
            <a:off x="822960" y="274320"/>
            <a:ext cx="16596360" cy="1165860"/>
          </a:xfrm>
          <a:prstGeom prst="rect">
            <a:avLst/>
          </a:prstGeom>
          <a:noFill/>
          <a:ln/>
        </p:spPr>
        <p:txBody>
          <a:bodyPr wrap="square" lIns="137160" tIns="68580" rIns="137160" bIns="68580" rtlCol="0" anchor="ctr"/>
          <a:lstStyle/>
          <a:p>
            <a:r>
              <a:rPr lang="en-US" sz="3900" b="1" dirty="0">
                <a:solidFill>
                  <a:srgbClr val="FFFFFF"/>
                </a:solidFill>
                <a:latin typeface="Georgia" pitchFamily="34" charset="0"/>
                <a:ea typeface="Georgia" pitchFamily="34" charset="-122"/>
                <a:cs typeface="Georgia" pitchFamily="34" charset="-120"/>
              </a:rPr>
              <a:t>Finding 3b — Two Learner Profiles</a:t>
            </a:r>
            <a:endParaRPr lang="en-US" sz="3900" dirty="0"/>
          </a:p>
        </p:txBody>
      </p:sp>
      <p:sp>
        <p:nvSpPr>
          <p:cNvPr id="4" name="Text 2"/>
          <p:cNvSpPr/>
          <p:nvPr/>
        </p:nvSpPr>
        <p:spPr>
          <a:xfrm>
            <a:off x="1097280" y="2057400"/>
            <a:ext cx="16047720" cy="822960"/>
          </a:xfrm>
          <a:prstGeom prst="rect">
            <a:avLst/>
          </a:prstGeom>
          <a:noFill/>
          <a:ln/>
        </p:spPr>
        <p:txBody>
          <a:bodyPr wrap="square" lIns="137160" tIns="68580" rIns="137160" bIns="68580" rtlCol="0" anchor="ctr"/>
          <a:lstStyle/>
          <a:p>
            <a:r>
              <a:rPr lang="en-US" sz="2600" i="1" dirty="0">
                <a:solidFill>
                  <a:srgbClr val="3A57B8"/>
                </a:solidFill>
                <a:latin typeface="Calibri" pitchFamily="34" charset="0"/>
                <a:ea typeface="Calibri" pitchFamily="34" charset="-122"/>
                <a:cs typeface="Calibri" pitchFamily="34" charset="-120"/>
              </a:rPr>
              <a:t>An important idea from Woodrow: not every learner needs the same help.</a:t>
            </a:r>
            <a:endParaRPr lang="en-US" sz="2600" dirty="0"/>
          </a:p>
        </p:txBody>
      </p:sp>
      <p:sp>
        <p:nvSpPr>
          <p:cNvPr id="5" name="Shape 3"/>
          <p:cNvSpPr/>
          <p:nvPr/>
        </p:nvSpPr>
        <p:spPr>
          <a:xfrm>
            <a:off x="822960" y="3154680"/>
            <a:ext cx="7886700" cy="4937760"/>
          </a:xfrm>
          <a:prstGeom prst="roundRect">
            <a:avLst>
              <a:gd name="adj" fmla="val 3333"/>
            </a:avLst>
          </a:prstGeom>
          <a:solidFill>
            <a:srgbClr val="F4F6FB"/>
          </a:solidFill>
          <a:ln w="12700">
            <a:solidFill>
              <a:srgbClr val="CADCFC"/>
            </a:solidFill>
            <a:prstDash val="solid"/>
          </a:ln>
        </p:spPr>
      </p:sp>
      <p:sp>
        <p:nvSpPr>
          <p:cNvPr id="6" name="Text 4"/>
          <p:cNvSpPr/>
          <p:nvPr/>
        </p:nvSpPr>
        <p:spPr>
          <a:xfrm>
            <a:off x="1371600" y="3497580"/>
            <a:ext cx="6858000" cy="822960"/>
          </a:xfrm>
          <a:prstGeom prst="rect">
            <a:avLst/>
          </a:prstGeom>
          <a:noFill/>
          <a:ln/>
        </p:spPr>
        <p:txBody>
          <a:bodyPr wrap="square" lIns="137160" tIns="68580" rIns="137160" bIns="68580" rtlCol="0" anchor="ctr"/>
          <a:lstStyle/>
          <a:p>
            <a:r>
              <a:rPr lang="en-US" sz="2700" b="1" dirty="0">
                <a:solidFill>
                  <a:srgbClr val="1E2761"/>
                </a:solidFill>
                <a:latin typeface="Georgia" pitchFamily="34" charset="0"/>
                <a:ea typeface="Georgia" pitchFamily="34" charset="-122"/>
                <a:cs typeface="Georgia" pitchFamily="34" charset="-120"/>
              </a:rPr>
              <a:t>Blocked by anxiety</a:t>
            </a:r>
            <a:endParaRPr lang="en-US" sz="2700" dirty="0"/>
          </a:p>
        </p:txBody>
      </p:sp>
      <p:sp>
        <p:nvSpPr>
          <p:cNvPr id="7" name="Text 5"/>
          <p:cNvSpPr/>
          <p:nvPr/>
        </p:nvSpPr>
        <p:spPr>
          <a:xfrm>
            <a:off x="1371600" y="4457700"/>
            <a:ext cx="6858000" cy="2194560"/>
          </a:xfrm>
          <a:prstGeom prst="rect">
            <a:avLst/>
          </a:prstGeom>
          <a:noFill/>
          <a:ln/>
        </p:spPr>
        <p:txBody>
          <a:bodyPr wrap="square" lIns="137160" tIns="68580" rIns="137160" bIns="68580" rtlCol="0" anchor="t"/>
          <a:lstStyle/>
          <a:p>
            <a:pPr>
              <a:lnSpc>
                <a:spcPct val="118000"/>
              </a:lnSpc>
            </a:pPr>
            <a:r>
              <a:rPr lang="en-US" sz="2300" dirty="0">
                <a:solidFill>
                  <a:srgbClr val="1A1A2E"/>
                </a:solidFill>
                <a:latin typeface="Calibri" pitchFamily="34" charset="0"/>
                <a:ea typeface="Calibri" pitchFamily="34" charset="-122"/>
                <a:cs typeface="Calibri" pitchFamily="34" charset="-120"/>
              </a:rPr>
              <a:t>These learners have the words, but anxiety blocks access in the moment of speaking.</a:t>
            </a:r>
            <a:endParaRPr lang="en-US" sz="2300" dirty="0"/>
          </a:p>
        </p:txBody>
      </p:sp>
      <p:sp>
        <p:nvSpPr>
          <p:cNvPr id="8" name="Text 6"/>
          <p:cNvSpPr/>
          <p:nvPr/>
        </p:nvSpPr>
        <p:spPr>
          <a:xfrm>
            <a:off x="1371600" y="6858000"/>
            <a:ext cx="6858000" cy="960120"/>
          </a:xfrm>
          <a:prstGeom prst="rect">
            <a:avLst/>
          </a:prstGeom>
          <a:noFill/>
          <a:ln/>
        </p:spPr>
        <p:txBody>
          <a:bodyPr wrap="square" lIns="137160" tIns="68580" rIns="137160" bIns="68580" rtlCol="0" anchor="ctr"/>
          <a:lstStyle/>
          <a:p>
            <a:pPr>
              <a:lnSpc>
                <a:spcPct val="110000"/>
              </a:lnSpc>
            </a:pPr>
            <a:r>
              <a:rPr lang="en-US" sz="2200" b="1" dirty="0">
                <a:solidFill>
                  <a:srgbClr val="3A57B8"/>
                </a:solidFill>
                <a:latin typeface="Calibri" pitchFamily="34" charset="0"/>
                <a:ea typeface="Calibri" pitchFamily="34" charset="-122"/>
                <a:cs typeface="Calibri" pitchFamily="34" charset="-120"/>
              </a:rPr>
              <a:t>Needs: </a:t>
            </a:r>
            <a:r>
              <a:rPr lang="en-US" sz="2200" dirty="0">
                <a:solidFill>
                  <a:srgbClr val="1A1A2E"/>
                </a:solidFill>
                <a:latin typeface="Calibri" pitchFamily="34" charset="0"/>
                <a:ea typeface="Calibri" pitchFamily="34" charset="-122"/>
                <a:cs typeface="Calibri" pitchFamily="34" charset="-120"/>
              </a:rPr>
              <a:t>lower anxiety, safe speaking practice</a:t>
            </a:r>
            <a:endParaRPr lang="en-US" sz="2200" dirty="0"/>
          </a:p>
        </p:txBody>
      </p:sp>
      <p:sp>
        <p:nvSpPr>
          <p:cNvPr id="9" name="Shape 7"/>
          <p:cNvSpPr/>
          <p:nvPr/>
        </p:nvSpPr>
        <p:spPr>
          <a:xfrm>
            <a:off x="9532620" y="3154680"/>
            <a:ext cx="7886700" cy="4937760"/>
          </a:xfrm>
          <a:prstGeom prst="roundRect">
            <a:avLst>
              <a:gd name="adj" fmla="val 3333"/>
            </a:avLst>
          </a:prstGeom>
          <a:solidFill>
            <a:srgbClr val="F4F6FB"/>
          </a:solidFill>
          <a:ln w="12700">
            <a:solidFill>
              <a:srgbClr val="CADCFC"/>
            </a:solidFill>
            <a:prstDash val="solid"/>
          </a:ln>
        </p:spPr>
      </p:sp>
      <p:sp>
        <p:nvSpPr>
          <p:cNvPr id="10" name="Text 8"/>
          <p:cNvSpPr/>
          <p:nvPr/>
        </p:nvSpPr>
        <p:spPr>
          <a:xfrm>
            <a:off x="10081260" y="3497580"/>
            <a:ext cx="6858000" cy="822960"/>
          </a:xfrm>
          <a:prstGeom prst="rect">
            <a:avLst/>
          </a:prstGeom>
          <a:noFill/>
          <a:ln/>
        </p:spPr>
        <p:txBody>
          <a:bodyPr wrap="square" lIns="137160" tIns="68580" rIns="137160" bIns="68580" rtlCol="0" anchor="ctr"/>
          <a:lstStyle/>
          <a:p>
            <a:r>
              <a:rPr lang="en-US" sz="2700" b="1" dirty="0">
                <a:solidFill>
                  <a:srgbClr val="1E2761"/>
                </a:solidFill>
                <a:latin typeface="Georgia" pitchFamily="34" charset="0"/>
                <a:ea typeface="Georgia" pitchFamily="34" charset="-122"/>
                <a:cs typeface="Georgia" pitchFamily="34" charset="-120"/>
              </a:rPr>
              <a:t>Genuine skills gap</a:t>
            </a:r>
            <a:endParaRPr lang="en-US" sz="2700" dirty="0"/>
          </a:p>
        </p:txBody>
      </p:sp>
      <p:sp>
        <p:nvSpPr>
          <p:cNvPr id="11" name="Text 9"/>
          <p:cNvSpPr/>
          <p:nvPr/>
        </p:nvSpPr>
        <p:spPr>
          <a:xfrm>
            <a:off x="10081260" y="4457700"/>
            <a:ext cx="6858000" cy="2194560"/>
          </a:xfrm>
          <a:prstGeom prst="rect">
            <a:avLst/>
          </a:prstGeom>
          <a:noFill/>
          <a:ln/>
        </p:spPr>
        <p:txBody>
          <a:bodyPr wrap="square" lIns="137160" tIns="68580" rIns="137160" bIns="68580" rtlCol="0" anchor="t"/>
          <a:lstStyle/>
          <a:p>
            <a:pPr>
              <a:lnSpc>
                <a:spcPct val="118000"/>
              </a:lnSpc>
            </a:pPr>
            <a:r>
              <a:rPr lang="en-US" sz="2300" dirty="0">
                <a:solidFill>
                  <a:srgbClr val="1A1A2E"/>
                </a:solidFill>
                <a:latin typeface="Calibri" pitchFamily="34" charset="0"/>
                <a:ea typeface="Calibri" pitchFamily="34" charset="-122"/>
                <a:cs typeface="Calibri" pitchFamily="34" charset="-120"/>
              </a:rPr>
              <a:t>These learners have a truly thin vocabulary base that needs building.</a:t>
            </a:r>
            <a:endParaRPr lang="en-US" sz="2300" dirty="0"/>
          </a:p>
        </p:txBody>
      </p:sp>
      <p:sp>
        <p:nvSpPr>
          <p:cNvPr id="12" name="Text 10"/>
          <p:cNvSpPr/>
          <p:nvPr/>
        </p:nvSpPr>
        <p:spPr>
          <a:xfrm>
            <a:off x="10081260" y="6858000"/>
            <a:ext cx="6858000" cy="960120"/>
          </a:xfrm>
          <a:prstGeom prst="rect">
            <a:avLst/>
          </a:prstGeom>
          <a:noFill/>
          <a:ln/>
        </p:spPr>
        <p:txBody>
          <a:bodyPr wrap="square" lIns="137160" tIns="68580" rIns="137160" bIns="68580" rtlCol="0" anchor="ctr"/>
          <a:lstStyle/>
          <a:p>
            <a:pPr>
              <a:lnSpc>
                <a:spcPct val="110000"/>
              </a:lnSpc>
            </a:pPr>
            <a:r>
              <a:rPr lang="en-US" sz="2200" b="1" dirty="0">
                <a:solidFill>
                  <a:srgbClr val="3A57B8"/>
                </a:solidFill>
                <a:latin typeface="Calibri" pitchFamily="34" charset="0"/>
                <a:ea typeface="Calibri" pitchFamily="34" charset="-122"/>
                <a:cs typeface="Calibri" pitchFamily="34" charset="-120"/>
              </a:rPr>
              <a:t>Needs: </a:t>
            </a:r>
            <a:r>
              <a:rPr lang="en-US" sz="2200" dirty="0">
                <a:solidFill>
                  <a:srgbClr val="1A1A2E"/>
                </a:solidFill>
                <a:latin typeface="Calibri" pitchFamily="34" charset="0"/>
                <a:ea typeface="Calibri" pitchFamily="34" charset="-122"/>
                <a:cs typeface="Calibri" pitchFamily="34" charset="-120"/>
              </a:rPr>
              <a:t>vocabulary building and exposure</a:t>
            </a:r>
            <a:endParaRPr lang="en-US" sz="2200" dirty="0"/>
          </a:p>
        </p:txBody>
      </p:sp>
      <p:sp>
        <p:nvSpPr>
          <p:cNvPr id="13" name="Text 11"/>
          <p:cNvSpPr/>
          <p:nvPr/>
        </p:nvSpPr>
        <p:spPr>
          <a:xfrm>
            <a:off x="685800" y="9765792"/>
            <a:ext cx="12344400" cy="411480"/>
          </a:xfrm>
          <a:prstGeom prst="rect">
            <a:avLst/>
          </a:prstGeom>
          <a:noFill/>
          <a:ln/>
        </p:spPr>
        <p:txBody>
          <a:bodyPr wrap="square" lIns="137160" tIns="68580" rIns="137160" bIns="68580" rtlCol="0" anchor="ctr"/>
          <a:lstStyle/>
          <a:p>
            <a:r>
              <a:rPr lang="en-US" sz="1300" dirty="0">
                <a:solidFill>
                  <a:srgbClr val="5A5A6E"/>
                </a:solidFill>
                <a:latin typeface="Calibri" pitchFamily="34" charset="0"/>
                <a:ea typeface="Calibri" pitchFamily="34" charset="-122"/>
                <a:cs typeface="Calibri" pitchFamily="34" charset="-120"/>
              </a:rPr>
              <a:t>FLA &amp; Lexical Retrieval Failure in Indonesian EFL Speaking</a:t>
            </a:r>
            <a:endParaRPr lang="en-US" sz="1300" dirty="0"/>
          </a:p>
        </p:txBody>
      </p:sp>
      <p:sp>
        <p:nvSpPr>
          <p:cNvPr id="14" name="Text 12"/>
          <p:cNvSpPr/>
          <p:nvPr/>
        </p:nvSpPr>
        <p:spPr>
          <a:xfrm>
            <a:off x="17007840" y="9765792"/>
            <a:ext cx="548640" cy="411480"/>
          </a:xfrm>
          <a:prstGeom prst="rect">
            <a:avLst/>
          </a:prstGeom>
          <a:noFill/>
          <a:ln/>
        </p:spPr>
        <p:txBody>
          <a:bodyPr wrap="square" lIns="137160" tIns="68580" rIns="137160" bIns="68580" rtlCol="0" anchor="ctr"/>
          <a:lstStyle/>
          <a:p>
            <a:pPr algn="r"/>
            <a:r>
              <a:rPr lang="en-US" sz="1300" dirty="0">
                <a:solidFill>
                  <a:srgbClr val="5A5A6E"/>
                </a:solidFill>
                <a:latin typeface="Calibri" pitchFamily="34" charset="0"/>
                <a:ea typeface="Calibri" pitchFamily="34" charset="-122"/>
                <a:cs typeface="Calibri" pitchFamily="34" charset="-120"/>
              </a:rPr>
              <a:t>10</a:t>
            </a:r>
            <a:endParaRPr lang="en-US" sz="1300" dirty="0"/>
          </a:p>
        </p:txBody>
      </p:sp>
    </p:spTree>
    <p:extLst>
      <p:ext uri="{BB962C8B-B14F-4D97-AF65-F5344CB8AC3E}">
        <p14:creationId xmlns:p14="http://schemas.microsoft.com/office/powerpoint/2010/main" val="5614313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6F4F4"/>
            </a:solidFill>
          </p:spPr>
        </p:sp>
      </p:grpSp>
      <p:grpSp>
        <p:nvGrpSpPr>
          <p:cNvPr id="4" name="Group 4"/>
          <p:cNvGrpSpPr/>
          <p:nvPr/>
        </p:nvGrpSpPr>
        <p:grpSpPr>
          <a:xfrm>
            <a:off x="0" y="0"/>
            <a:ext cx="18288000" cy="10287000"/>
            <a:chOff x="0" y="0"/>
            <a:chExt cx="24384000" cy="13716000"/>
          </a:xfrm>
        </p:grpSpPr>
        <p:sp>
          <p:nvSpPr>
            <p:cNvPr id="5" name="Freeform 5"/>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FFFFF"/>
            </a:solidFill>
          </p:spPr>
        </p:sp>
      </p:grpSp>
      <p:sp>
        <p:nvSpPr>
          <p:cNvPr id="6" name="TextBox 6"/>
          <p:cNvSpPr txBox="1"/>
          <p:nvPr/>
        </p:nvSpPr>
        <p:spPr>
          <a:xfrm>
            <a:off x="992238" y="2004117"/>
            <a:ext cx="16303523" cy="905027"/>
          </a:xfrm>
          <a:prstGeom prst="rect">
            <a:avLst/>
          </a:prstGeom>
        </p:spPr>
        <p:txBody>
          <a:bodyPr lIns="0" tIns="0" rIns="0" bIns="0" rtlCol="0" anchor="t">
            <a:spAutoFit/>
          </a:bodyPr>
          <a:lstStyle/>
          <a:p>
            <a:pPr algn="l">
              <a:lnSpc>
                <a:spcPts val="6864"/>
              </a:lnSpc>
            </a:pPr>
            <a:r>
              <a:rPr lang="en-US" sz="5500" b="1" spc="-168">
                <a:solidFill>
                  <a:srgbClr val="000000"/>
                </a:solidFill>
                <a:latin typeface="Inter Bold"/>
                <a:ea typeface="Inter Bold"/>
                <a:cs typeface="Inter Bold"/>
                <a:sym typeface="Inter Bold"/>
              </a:rPr>
              <a:t>Finding 4 — Interventions</a:t>
            </a:r>
          </a:p>
        </p:txBody>
      </p:sp>
      <p:grpSp>
        <p:nvGrpSpPr>
          <p:cNvPr id="7" name="Group 7"/>
          <p:cNvGrpSpPr/>
          <p:nvPr/>
        </p:nvGrpSpPr>
        <p:grpSpPr>
          <a:xfrm>
            <a:off x="992238" y="3476177"/>
            <a:ext cx="1143600" cy="706784"/>
            <a:chOff x="0" y="0"/>
            <a:chExt cx="1524800" cy="942378"/>
          </a:xfrm>
        </p:grpSpPr>
        <p:sp>
          <p:nvSpPr>
            <p:cNvPr id="8" name="Freeform 8" descr="preencoded.png"/>
            <p:cNvSpPr/>
            <p:nvPr/>
          </p:nvSpPr>
          <p:spPr>
            <a:xfrm>
              <a:off x="0" y="0"/>
              <a:ext cx="1524762" cy="942340"/>
            </a:xfrm>
            <a:custGeom>
              <a:avLst/>
              <a:gdLst/>
              <a:ahLst/>
              <a:cxnLst/>
              <a:rect l="l" t="t" r="r" b="b"/>
              <a:pathLst>
                <a:path w="1524762" h="942340">
                  <a:moveTo>
                    <a:pt x="0" y="0"/>
                  </a:moveTo>
                  <a:lnTo>
                    <a:pt x="1524762" y="0"/>
                  </a:lnTo>
                  <a:lnTo>
                    <a:pt x="1524762" y="942340"/>
                  </a:lnTo>
                  <a:lnTo>
                    <a:pt x="0" y="942340"/>
                  </a:lnTo>
                  <a:lnTo>
                    <a:pt x="0" y="0"/>
                  </a:lnTo>
                  <a:close/>
                </a:path>
              </a:pathLst>
            </a:custGeom>
            <a:blipFill>
              <a:blip r:embed="rId3"/>
              <a:stretch>
                <a:fillRect t="-145" r="-2" b="-149"/>
              </a:stretch>
            </a:blipFill>
          </p:spPr>
        </p:sp>
      </p:grpSp>
      <p:sp>
        <p:nvSpPr>
          <p:cNvPr id="9" name="TextBox 9"/>
          <p:cNvSpPr txBox="1"/>
          <p:nvPr/>
        </p:nvSpPr>
        <p:spPr>
          <a:xfrm>
            <a:off x="2490187" y="3466652"/>
            <a:ext cx="3700310" cy="452437"/>
          </a:xfrm>
          <a:prstGeom prst="rect">
            <a:avLst/>
          </a:prstGeom>
        </p:spPr>
        <p:txBody>
          <a:bodyPr lIns="0" tIns="0" rIns="0" bIns="0" rtlCol="0" anchor="t">
            <a:spAutoFit/>
          </a:bodyPr>
          <a:lstStyle/>
          <a:p>
            <a:pPr algn="l">
              <a:lnSpc>
                <a:spcPts val="3369"/>
              </a:lnSpc>
            </a:pPr>
            <a:r>
              <a:rPr lang="en-US" sz="2700" b="1" spc="-84">
                <a:solidFill>
                  <a:srgbClr val="272525"/>
                </a:solidFill>
                <a:latin typeface="Inter Bold"/>
                <a:ea typeface="Inter Bold"/>
                <a:cs typeface="Inter Bold"/>
                <a:sym typeface="Inter Bold"/>
              </a:rPr>
              <a:t>Technology-Based</a:t>
            </a:r>
          </a:p>
        </p:txBody>
      </p:sp>
      <p:sp>
        <p:nvSpPr>
          <p:cNvPr id="10" name="TextBox 10"/>
          <p:cNvSpPr txBox="1"/>
          <p:nvPr/>
        </p:nvSpPr>
        <p:spPr>
          <a:xfrm>
            <a:off x="2490187" y="4003481"/>
            <a:ext cx="3700310" cy="2807494"/>
          </a:xfrm>
          <a:prstGeom prst="rect">
            <a:avLst/>
          </a:prstGeom>
        </p:spPr>
        <p:txBody>
          <a:bodyPr lIns="0" tIns="0" rIns="0" bIns="0" rtlCol="0" anchor="t">
            <a:spAutoFit/>
          </a:bodyPr>
          <a:lstStyle/>
          <a:p>
            <a:pPr algn="l">
              <a:lnSpc>
                <a:spcPts val="3511"/>
              </a:lnSpc>
            </a:pPr>
            <a:r>
              <a:rPr lang="en-US" sz="2200" spc="-43">
                <a:solidFill>
                  <a:srgbClr val="272525"/>
                </a:solidFill>
                <a:latin typeface="Inter"/>
                <a:ea typeface="Inter"/>
                <a:cs typeface="Inter"/>
                <a:sym typeface="Inter"/>
              </a:rPr>
              <a:t>CALL, digital storytelling, video and song practice reduce social-evaluative pressure and improve vocabulary, pronunciation, fluency.</a:t>
            </a:r>
          </a:p>
        </p:txBody>
      </p:sp>
      <p:grpSp>
        <p:nvGrpSpPr>
          <p:cNvPr id="11" name="Group 11"/>
          <p:cNvGrpSpPr/>
          <p:nvPr/>
        </p:nvGrpSpPr>
        <p:grpSpPr>
          <a:xfrm>
            <a:off x="6544866" y="3476177"/>
            <a:ext cx="1143600" cy="706784"/>
            <a:chOff x="0" y="0"/>
            <a:chExt cx="1524800" cy="942378"/>
          </a:xfrm>
        </p:grpSpPr>
        <p:sp>
          <p:nvSpPr>
            <p:cNvPr id="12" name="Freeform 12" descr="preencoded.png"/>
            <p:cNvSpPr/>
            <p:nvPr/>
          </p:nvSpPr>
          <p:spPr>
            <a:xfrm>
              <a:off x="0" y="0"/>
              <a:ext cx="1524762" cy="942340"/>
            </a:xfrm>
            <a:custGeom>
              <a:avLst/>
              <a:gdLst/>
              <a:ahLst/>
              <a:cxnLst/>
              <a:rect l="l" t="t" r="r" b="b"/>
              <a:pathLst>
                <a:path w="1524762" h="942340">
                  <a:moveTo>
                    <a:pt x="0" y="0"/>
                  </a:moveTo>
                  <a:lnTo>
                    <a:pt x="1524762" y="0"/>
                  </a:lnTo>
                  <a:lnTo>
                    <a:pt x="1524762" y="942340"/>
                  </a:lnTo>
                  <a:lnTo>
                    <a:pt x="0" y="942340"/>
                  </a:lnTo>
                  <a:lnTo>
                    <a:pt x="0" y="0"/>
                  </a:lnTo>
                  <a:close/>
                </a:path>
              </a:pathLst>
            </a:custGeom>
            <a:blipFill>
              <a:blip r:embed="rId4"/>
              <a:stretch>
                <a:fillRect t="-145" r="-2" b="-149"/>
              </a:stretch>
            </a:blipFill>
          </p:spPr>
        </p:sp>
      </p:grpSp>
      <p:sp>
        <p:nvSpPr>
          <p:cNvPr id="13" name="TextBox 13"/>
          <p:cNvSpPr txBox="1"/>
          <p:nvPr/>
        </p:nvSpPr>
        <p:spPr>
          <a:xfrm>
            <a:off x="8042824" y="3466652"/>
            <a:ext cx="3700310" cy="895350"/>
          </a:xfrm>
          <a:prstGeom prst="rect">
            <a:avLst/>
          </a:prstGeom>
        </p:spPr>
        <p:txBody>
          <a:bodyPr lIns="0" tIns="0" rIns="0" bIns="0" rtlCol="0" anchor="t">
            <a:spAutoFit/>
          </a:bodyPr>
          <a:lstStyle/>
          <a:p>
            <a:pPr algn="l">
              <a:lnSpc>
                <a:spcPts val="3369"/>
              </a:lnSpc>
            </a:pPr>
            <a:r>
              <a:rPr lang="en-US" sz="2700" b="1" spc="-84">
                <a:solidFill>
                  <a:srgbClr val="272525"/>
                </a:solidFill>
                <a:latin typeface="Inter Bold"/>
                <a:ea typeface="Inter Bold"/>
                <a:cs typeface="Inter Bold"/>
                <a:sym typeface="Inter Bold"/>
              </a:rPr>
              <a:t>Task-Based &amp; Socio-affective</a:t>
            </a:r>
          </a:p>
        </p:txBody>
      </p:sp>
      <p:sp>
        <p:nvSpPr>
          <p:cNvPr id="14" name="TextBox 14"/>
          <p:cNvSpPr txBox="1"/>
          <p:nvPr/>
        </p:nvSpPr>
        <p:spPr>
          <a:xfrm>
            <a:off x="8042824" y="4446384"/>
            <a:ext cx="3700310" cy="1900237"/>
          </a:xfrm>
          <a:prstGeom prst="rect">
            <a:avLst/>
          </a:prstGeom>
        </p:spPr>
        <p:txBody>
          <a:bodyPr lIns="0" tIns="0" rIns="0" bIns="0" rtlCol="0" anchor="t">
            <a:spAutoFit/>
          </a:bodyPr>
          <a:lstStyle/>
          <a:p>
            <a:pPr algn="l">
              <a:lnSpc>
                <a:spcPts val="3511"/>
              </a:lnSpc>
            </a:pPr>
            <a:r>
              <a:rPr lang="en-US" sz="2200" spc="-43">
                <a:solidFill>
                  <a:srgbClr val="272525"/>
                </a:solidFill>
                <a:latin typeface="Inter"/>
                <a:ea typeface="Inter"/>
                <a:cs typeface="Inter"/>
                <a:sym typeface="Inter"/>
              </a:rPr>
              <a:t>Task-based teaching and socio-affective methods raise confidence and speaking proficiency.</a:t>
            </a:r>
          </a:p>
        </p:txBody>
      </p:sp>
      <p:grpSp>
        <p:nvGrpSpPr>
          <p:cNvPr id="15" name="Group 15"/>
          <p:cNvGrpSpPr/>
          <p:nvPr/>
        </p:nvGrpSpPr>
        <p:grpSpPr>
          <a:xfrm>
            <a:off x="12097493" y="3476177"/>
            <a:ext cx="1143600" cy="706784"/>
            <a:chOff x="0" y="0"/>
            <a:chExt cx="1524800" cy="942378"/>
          </a:xfrm>
        </p:grpSpPr>
        <p:sp>
          <p:nvSpPr>
            <p:cNvPr id="16" name="Freeform 16" descr="preencoded.png"/>
            <p:cNvSpPr/>
            <p:nvPr/>
          </p:nvSpPr>
          <p:spPr>
            <a:xfrm>
              <a:off x="0" y="0"/>
              <a:ext cx="1524762" cy="942340"/>
            </a:xfrm>
            <a:custGeom>
              <a:avLst/>
              <a:gdLst/>
              <a:ahLst/>
              <a:cxnLst/>
              <a:rect l="l" t="t" r="r" b="b"/>
              <a:pathLst>
                <a:path w="1524762" h="942340">
                  <a:moveTo>
                    <a:pt x="0" y="0"/>
                  </a:moveTo>
                  <a:lnTo>
                    <a:pt x="1524762" y="0"/>
                  </a:lnTo>
                  <a:lnTo>
                    <a:pt x="1524762" y="942340"/>
                  </a:lnTo>
                  <a:lnTo>
                    <a:pt x="0" y="942340"/>
                  </a:lnTo>
                  <a:lnTo>
                    <a:pt x="0" y="0"/>
                  </a:lnTo>
                  <a:close/>
                </a:path>
              </a:pathLst>
            </a:custGeom>
            <a:blipFill>
              <a:blip r:embed="rId5"/>
              <a:stretch>
                <a:fillRect t="-145" r="-2" b="-149"/>
              </a:stretch>
            </a:blipFill>
          </p:spPr>
        </p:sp>
      </p:grpSp>
      <p:sp>
        <p:nvSpPr>
          <p:cNvPr id="17" name="TextBox 17"/>
          <p:cNvSpPr txBox="1"/>
          <p:nvPr/>
        </p:nvSpPr>
        <p:spPr>
          <a:xfrm>
            <a:off x="13595452" y="3466652"/>
            <a:ext cx="3700310" cy="452437"/>
          </a:xfrm>
          <a:prstGeom prst="rect">
            <a:avLst/>
          </a:prstGeom>
        </p:spPr>
        <p:txBody>
          <a:bodyPr lIns="0" tIns="0" rIns="0" bIns="0" rtlCol="0" anchor="t">
            <a:spAutoFit/>
          </a:bodyPr>
          <a:lstStyle/>
          <a:p>
            <a:pPr algn="l">
              <a:lnSpc>
                <a:spcPts val="3369"/>
              </a:lnSpc>
            </a:pPr>
            <a:r>
              <a:rPr lang="en-US" sz="2700" b="1" spc="-84">
                <a:solidFill>
                  <a:srgbClr val="272525"/>
                </a:solidFill>
                <a:latin typeface="Inter Bold"/>
                <a:ea typeface="Inter Bold"/>
                <a:cs typeface="Inter Bold"/>
                <a:sym typeface="Inter Bold"/>
              </a:rPr>
              <a:t>Strategy Teaching</a:t>
            </a:r>
          </a:p>
        </p:txBody>
      </p:sp>
      <p:sp>
        <p:nvSpPr>
          <p:cNvPr id="18" name="TextBox 18"/>
          <p:cNvSpPr txBox="1"/>
          <p:nvPr/>
        </p:nvSpPr>
        <p:spPr>
          <a:xfrm>
            <a:off x="13595452" y="4003481"/>
            <a:ext cx="3700310" cy="1900237"/>
          </a:xfrm>
          <a:prstGeom prst="rect">
            <a:avLst/>
          </a:prstGeom>
        </p:spPr>
        <p:txBody>
          <a:bodyPr lIns="0" tIns="0" rIns="0" bIns="0" rtlCol="0" anchor="t">
            <a:spAutoFit/>
          </a:bodyPr>
          <a:lstStyle/>
          <a:p>
            <a:pPr algn="l">
              <a:lnSpc>
                <a:spcPts val="3511"/>
              </a:lnSpc>
            </a:pPr>
            <a:r>
              <a:rPr lang="en-US" sz="2200" spc="-43">
                <a:solidFill>
                  <a:srgbClr val="272525"/>
                </a:solidFill>
                <a:latin typeface="Inter"/>
                <a:ea typeface="Inter"/>
                <a:cs typeface="Inter"/>
                <a:sym typeface="Inter"/>
              </a:rPr>
              <a:t>Teach diverse coping strategies; help learners move beyond narrow repetitive tactics.</a:t>
            </a:r>
          </a:p>
        </p:txBody>
      </p:sp>
      <p:grpSp>
        <p:nvGrpSpPr>
          <p:cNvPr id="19" name="Group 19"/>
          <p:cNvGrpSpPr/>
          <p:nvPr/>
        </p:nvGrpSpPr>
        <p:grpSpPr>
          <a:xfrm>
            <a:off x="992238" y="7129910"/>
            <a:ext cx="16303523" cy="1133923"/>
            <a:chOff x="0" y="0"/>
            <a:chExt cx="21738031" cy="1511897"/>
          </a:xfrm>
        </p:grpSpPr>
        <p:sp>
          <p:nvSpPr>
            <p:cNvPr id="20" name="Freeform 20"/>
            <p:cNvSpPr/>
            <p:nvPr/>
          </p:nvSpPr>
          <p:spPr>
            <a:xfrm>
              <a:off x="0" y="0"/>
              <a:ext cx="21737955" cy="1511808"/>
            </a:xfrm>
            <a:custGeom>
              <a:avLst/>
              <a:gdLst/>
              <a:ahLst/>
              <a:cxnLst/>
              <a:rect l="l" t="t" r="r" b="b"/>
              <a:pathLst>
                <a:path w="21737955" h="1511808">
                  <a:moveTo>
                    <a:pt x="0" y="158750"/>
                  </a:moveTo>
                  <a:cubicBezTo>
                    <a:pt x="0" y="71120"/>
                    <a:pt x="71120" y="0"/>
                    <a:pt x="158750" y="0"/>
                  </a:cubicBezTo>
                  <a:lnTo>
                    <a:pt x="21579205" y="0"/>
                  </a:lnTo>
                  <a:cubicBezTo>
                    <a:pt x="21666836" y="0"/>
                    <a:pt x="21737955" y="71120"/>
                    <a:pt x="21737955" y="158750"/>
                  </a:cubicBezTo>
                  <a:lnTo>
                    <a:pt x="21737955" y="1353058"/>
                  </a:lnTo>
                  <a:cubicBezTo>
                    <a:pt x="21737955" y="1440688"/>
                    <a:pt x="21666836" y="1511808"/>
                    <a:pt x="21579205" y="1511808"/>
                  </a:cubicBezTo>
                  <a:lnTo>
                    <a:pt x="158750" y="1511808"/>
                  </a:lnTo>
                  <a:cubicBezTo>
                    <a:pt x="71120" y="1511808"/>
                    <a:pt x="0" y="1440688"/>
                    <a:pt x="0" y="1353058"/>
                  </a:cubicBezTo>
                  <a:close/>
                </a:path>
              </a:pathLst>
            </a:custGeom>
            <a:solidFill>
              <a:srgbClr val="DADBF1"/>
            </a:solidFill>
          </p:spPr>
        </p:sp>
      </p:grpSp>
      <p:grpSp>
        <p:nvGrpSpPr>
          <p:cNvPr id="21" name="Group 21"/>
          <p:cNvGrpSpPr/>
          <p:nvPr/>
        </p:nvGrpSpPr>
        <p:grpSpPr>
          <a:xfrm>
            <a:off x="1275750" y="7531446"/>
            <a:ext cx="354359" cy="283521"/>
            <a:chOff x="0" y="0"/>
            <a:chExt cx="472478" cy="378028"/>
          </a:xfrm>
        </p:grpSpPr>
        <p:sp>
          <p:nvSpPr>
            <p:cNvPr id="22" name="Freeform 22" descr="preencoded.png"/>
            <p:cNvSpPr/>
            <p:nvPr/>
          </p:nvSpPr>
          <p:spPr>
            <a:xfrm>
              <a:off x="0" y="0"/>
              <a:ext cx="472440" cy="378079"/>
            </a:xfrm>
            <a:custGeom>
              <a:avLst/>
              <a:gdLst/>
              <a:ahLst/>
              <a:cxnLst/>
              <a:rect l="l" t="t" r="r" b="b"/>
              <a:pathLst>
                <a:path w="472440" h="378079">
                  <a:moveTo>
                    <a:pt x="0" y="0"/>
                  </a:moveTo>
                  <a:lnTo>
                    <a:pt x="472440" y="0"/>
                  </a:lnTo>
                  <a:lnTo>
                    <a:pt x="472440" y="378079"/>
                  </a:lnTo>
                  <a:lnTo>
                    <a:pt x="0" y="378079"/>
                  </a:lnTo>
                  <a:lnTo>
                    <a:pt x="0" y="0"/>
                  </a:lnTo>
                  <a:close/>
                </a:path>
              </a:pathLst>
            </a:custGeom>
            <a:blipFill>
              <a:blip r:embed="rId6"/>
              <a:stretch>
                <a:fillRect l="-672" r="-680" b="13"/>
              </a:stretch>
            </a:blipFill>
          </p:spPr>
        </p:sp>
      </p:grpSp>
      <p:sp>
        <p:nvSpPr>
          <p:cNvPr id="23" name="TextBox 23"/>
          <p:cNvSpPr txBox="1"/>
          <p:nvPr/>
        </p:nvSpPr>
        <p:spPr>
          <a:xfrm>
            <a:off x="1913630" y="7398544"/>
            <a:ext cx="16013011" cy="539353"/>
          </a:xfrm>
          <a:prstGeom prst="rect">
            <a:avLst/>
          </a:prstGeom>
        </p:spPr>
        <p:txBody>
          <a:bodyPr lIns="0" tIns="0" rIns="0" bIns="0" rtlCol="0" anchor="t">
            <a:spAutoFit/>
          </a:bodyPr>
          <a:lstStyle/>
          <a:p>
            <a:pPr algn="l">
              <a:lnSpc>
                <a:spcPts val="3511"/>
              </a:lnSpc>
            </a:pPr>
            <a:r>
              <a:rPr lang="en-US" sz="2200" spc="-43">
                <a:solidFill>
                  <a:srgbClr val="000000"/>
                </a:solidFill>
                <a:latin typeface="Inter"/>
                <a:ea typeface="Inter"/>
                <a:cs typeface="Inter"/>
                <a:sym typeface="Inter"/>
              </a:rPr>
              <a:t>Infrastructure and digital literacy limit widespread adoption of technology solutions in parts of Indonesia.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8242280" cy="1714500"/>
          </a:xfrm>
          <a:prstGeom prst="rect">
            <a:avLst/>
          </a:prstGeom>
          <a:solidFill>
            <a:srgbClr val="1E2761"/>
          </a:solidFill>
          <a:ln/>
        </p:spPr>
      </p:sp>
      <p:sp>
        <p:nvSpPr>
          <p:cNvPr id="3" name="Text 1"/>
          <p:cNvSpPr/>
          <p:nvPr/>
        </p:nvSpPr>
        <p:spPr>
          <a:xfrm>
            <a:off x="822960" y="274320"/>
            <a:ext cx="16596360" cy="1165860"/>
          </a:xfrm>
          <a:prstGeom prst="rect">
            <a:avLst/>
          </a:prstGeom>
          <a:noFill/>
          <a:ln/>
        </p:spPr>
        <p:txBody>
          <a:bodyPr wrap="square" lIns="137160" tIns="68580" rIns="137160" bIns="68580" rtlCol="0" anchor="ctr"/>
          <a:lstStyle/>
          <a:p>
            <a:r>
              <a:rPr lang="en-US" sz="3900" b="1" dirty="0" smtClean="0">
                <a:solidFill>
                  <a:srgbClr val="FFFFFF"/>
                </a:solidFill>
                <a:latin typeface="Georgia" pitchFamily="34" charset="0"/>
                <a:ea typeface="Georgia" pitchFamily="34" charset="-122"/>
                <a:cs typeface="Georgia" pitchFamily="34" charset="-120"/>
              </a:rPr>
              <a:t>What </a:t>
            </a:r>
            <a:r>
              <a:rPr lang="en-US" sz="3900" b="1" dirty="0">
                <a:solidFill>
                  <a:srgbClr val="FFFFFF"/>
                </a:solidFill>
                <a:latin typeface="Georgia" pitchFamily="34" charset="0"/>
                <a:ea typeface="Georgia" pitchFamily="34" charset="-122"/>
                <a:cs typeface="Georgia" pitchFamily="34" charset="-120"/>
              </a:rPr>
              <a:t>Helps</a:t>
            </a:r>
            <a:endParaRPr lang="en-US" sz="3900" dirty="0"/>
          </a:p>
        </p:txBody>
      </p:sp>
      <p:sp>
        <p:nvSpPr>
          <p:cNvPr id="4" name="Shape 2"/>
          <p:cNvSpPr/>
          <p:nvPr/>
        </p:nvSpPr>
        <p:spPr>
          <a:xfrm>
            <a:off x="1097280" y="2400300"/>
            <a:ext cx="822960" cy="822960"/>
          </a:xfrm>
          <a:prstGeom prst="roundRect">
            <a:avLst>
              <a:gd name="adj" fmla="val 50000"/>
            </a:avLst>
          </a:prstGeom>
          <a:solidFill>
            <a:srgbClr val="3A57B8"/>
          </a:solidFill>
          <a:ln/>
        </p:spPr>
      </p:sp>
      <p:sp>
        <p:nvSpPr>
          <p:cNvPr id="5" name="Text 3"/>
          <p:cNvSpPr/>
          <p:nvPr/>
        </p:nvSpPr>
        <p:spPr>
          <a:xfrm>
            <a:off x="1097280" y="2400300"/>
            <a:ext cx="822960" cy="822960"/>
          </a:xfrm>
          <a:prstGeom prst="rect">
            <a:avLst/>
          </a:prstGeom>
          <a:noFill/>
          <a:ln/>
        </p:spPr>
        <p:txBody>
          <a:bodyPr wrap="square" lIns="137160" tIns="68580" rIns="137160" bIns="68580" rtlCol="0" anchor="ctr"/>
          <a:lstStyle/>
          <a:p>
            <a:pPr algn="ctr"/>
            <a:r>
              <a:rPr lang="en-US" sz="3000" b="1" dirty="0">
                <a:solidFill>
                  <a:srgbClr val="FFFFFF"/>
                </a:solidFill>
                <a:latin typeface="Calibri" pitchFamily="34" charset="0"/>
                <a:ea typeface="Calibri" pitchFamily="34" charset="-122"/>
                <a:cs typeface="Calibri" pitchFamily="34" charset="-120"/>
              </a:rPr>
              <a:t>✓</a:t>
            </a:r>
            <a:endParaRPr lang="en-US" sz="3000" dirty="0"/>
          </a:p>
        </p:txBody>
      </p:sp>
      <p:sp>
        <p:nvSpPr>
          <p:cNvPr id="6" name="Text 4"/>
          <p:cNvSpPr/>
          <p:nvPr/>
        </p:nvSpPr>
        <p:spPr>
          <a:xfrm>
            <a:off x="2263140" y="2331720"/>
            <a:ext cx="5486400" cy="960120"/>
          </a:xfrm>
          <a:prstGeom prst="rect">
            <a:avLst/>
          </a:prstGeom>
          <a:noFill/>
          <a:ln/>
        </p:spPr>
        <p:txBody>
          <a:bodyPr wrap="square" lIns="137160" tIns="68580" rIns="137160" bIns="68580" rtlCol="0" anchor="ctr"/>
          <a:lstStyle/>
          <a:p>
            <a:r>
              <a:rPr lang="en-US" sz="2600" b="1" dirty="0">
                <a:solidFill>
                  <a:srgbClr val="1E2761"/>
                </a:solidFill>
                <a:latin typeface="Georgia" pitchFamily="34" charset="0"/>
                <a:ea typeface="Georgia" pitchFamily="34" charset="-122"/>
                <a:cs typeface="Georgia" pitchFamily="34" charset="-120"/>
              </a:rPr>
              <a:t>Lower the pressure</a:t>
            </a:r>
            <a:endParaRPr lang="en-US" sz="2600" dirty="0"/>
          </a:p>
        </p:txBody>
      </p:sp>
      <p:sp>
        <p:nvSpPr>
          <p:cNvPr id="7" name="Text 5"/>
          <p:cNvSpPr/>
          <p:nvPr/>
        </p:nvSpPr>
        <p:spPr>
          <a:xfrm>
            <a:off x="7955280" y="2263140"/>
            <a:ext cx="9189720" cy="1165860"/>
          </a:xfrm>
          <a:prstGeom prst="rect">
            <a:avLst/>
          </a:prstGeom>
          <a:noFill/>
          <a:ln/>
        </p:spPr>
        <p:txBody>
          <a:bodyPr wrap="square" lIns="137160" tIns="68580" rIns="137160" bIns="68580" rtlCol="0" anchor="ctr"/>
          <a:lstStyle/>
          <a:p>
            <a:pPr>
              <a:lnSpc>
                <a:spcPct val="112000"/>
              </a:lnSpc>
            </a:pPr>
            <a:r>
              <a:rPr lang="en-US" sz="2200" dirty="0">
                <a:solidFill>
                  <a:srgbClr val="1A1A2E"/>
                </a:solidFill>
                <a:latin typeface="Calibri" pitchFamily="34" charset="0"/>
                <a:ea typeface="Calibri" pitchFamily="34" charset="-122"/>
                <a:cs typeface="Calibri" pitchFamily="34" charset="-120"/>
              </a:rPr>
              <a:t>Technology-based practice (apps, digital media) lets learners speak with less peer judgement.</a:t>
            </a:r>
            <a:endParaRPr lang="en-US" sz="2200" dirty="0"/>
          </a:p>
        </p:txBody>
      </p:sp>
      <p:sp>
        <p:nvSpPr>
          <p:cNvPr id="8" name="Shape 6"/>
          <p:cNvSpPr/>
          <p:nvPr/>
        </p:nvSpPr>
        <p:spPr>
          <a:xfrm>
            <a:off x="1097280" y="4114800"/>
            <a:ext cx="822960" cy="822960"/>
          </a:xfrm>
          <a:prstGeom prst="roundRect">
            <a:avLst>
              <a:gd name="adj" fmla="val 50000"/>
            </a:avLst>
          </a:prstGeom>
          <a:solidFill>
            <a:srgbClr val="3A57B8"/>
          </a:solidFill>
          <a:ln/>
        </p:spPr>
      </p:sp>
      <p:sp>
        <p:nvSpPr>
          <p:cNvPr id="9" name="Text 7"/>
          <p:cNvSpPr/>
          <p:nvPr/>
        </p:nvSpPr>
        <p:spPr>
          <a:xfrm>
            <a:off x="1097280" y="4114800"/>
            <a:ext cx="822960" cy="822960"/>
          </a:xfrm>
          <a:prstGeom prst="rect">
            <a:avLst/>
          </a:prstGeom>
          <a:noFill/>
          <a:ln/>
        </p:spPr>
        <p:txBody>
          <a:bodyPr wrap="square" lIns="137160" tIns="68580" rIns="137160" bIns="68580" rtlCol="0" anchor="ctr"/>
          <a:lstStyle/>
          <a:p>
            <a:pPr algn="ctr"/>
            <a:r>
              <a:rPr lang="en-US" sz="3000" b="1" dirty="0">
                <a:solidFill>
                  <a:srgbClr val="FFFFFF"/>
                </a:solidFill>
                <a:latin typeface="Calibri" pitchFamily="34" charset="0"/>
                <a:ea typeface="Calibri" pitchFamily="34" charset="-122"/>
                <a:cs typeface="Calibri" pitchFamily="34" charset="-120"/>
              </a:rPr>
              <a:t>✓</a:t>
            </a:r>
            <a:endParaRPr lang="en-US" sz="3000" dirty="0"/>
          </a:p>
        </p:txBody>
      </p:sp>
      <p:sp>
        <p:nvSpPr>
          <p:cNvPr id="10" name="Text 8"/>
          <p:cNvSpPr/>
          <p:nvPr/>
        </p:nvSpPr>
        <p:spPr>
          <a:xfrm>
            <a:off x="2263140" y="4046220"/>
            <a:ext cx="5486400" cy="960120"/>
          </a:xfrm>
          <a:prstGeom prst="rect">
            <a:avLst/>
          </a:prstGeom>
          <a:noFill/>
          <a:ln/>
        </p:spPr>
        <p:txBody>
          <a:bodyPr wrap="square" lIns="137160" tIns="68580" rIns="137160" bIns="68580" rtlCol="0" anchor="ctr"/>
          <a:lstStyle/>
          <a:p>
            <a:r>
              <a:rPr lang="en-US" sz="2600" b="1" dirty="0">
                <a:solidFill>
                  <a:srgbClr val="1E2761"/>
                </a:solidFill>
                <a:latin typeface="Georgia" pitchFamily="34" charset="0"/>
                <a:ea typeface="Georgia" pitchFamily="34" charset="-122"/>
                <a:cs typeface="Georgia" pitchFamily="34" charset="-120"/>
              </a:rPr>
              <a:t>Structured speaking</a:t>
            </a:r>
            <a:endParaRPr lang="en-US" sz="2600" dirty="0"/>
          </a:p>
        </p:txBody>
      </p:sp>
      <p:sp>
        <p:nvSpPr>
          <p:cNvPr id="11" name="Text 9"/>
          <p:cNvSpPr/>
          <p:nvPr/>
        </p:nvSpPr>
        <p:spPr>
          <a:xfrm>
            <a:off x="7955280" y="3977640"/>
            <a:ext cx="9189720" cy="1165860"/>
          </a:xfrm>
          <a:prstGeom prst="rect">
            <a:avLst/>
          </a:prstGeom>
          <a:noFill/>
          <a:ln/>
        </p:spPr>
        <p:txBody>
          <a:bodyPr wrap="square" lIns="137160" tIns="68580" rIns="137160" bIns="68580" rtlCol="0" anchor="ctr"/>
          <a:lstStyle/>
          <a:p>
            <a:pPr>
              <a:lnSpc>
                <a:spcPct val="112000"/>
              </a:lnSpc>
            </a:pPr>
            <a:r>
              <a:rPr lang="en-US" sz="2200" dirty="0">
                <a:solidFill>
                  <a:srgbClr val="1A1A2E"/>
                </a:solidFill>
                <a:latin typeface="Calibri" pitchFamily="34" charset="0"/>
                <a:ea typeface="Calibri" pitchFamily="34" charset="-122"/>
                <a:cs typeface="Calibri" pitchFamily="34" charset="-120"/>
              </a:rPr>
              <a:t>Task-based teaching builds both confidence and speaking skill.</a:t>
            </a:r>
            <a:endParaRPr lang="en-US" sz="2200" dirty="0"/>
          </a:p>
        </p:txBody>
      </p:sp>
      <p:sp>
        <p:nvSpPr>
          <p:cNvPr id="12" name="Shape 10"/>
          <p:cNvSpPr/>
          <p:nvPr/>
        </p:nvSpPr>
        <p:spPr>
          <a:xfrm>
            <a:off x="1097280" y="5829300"/>
            <a:ext cx="822960" cy="822960"/>
          </a:xfrm>
          <a:prstGeom prst="roundRect">
            <a:avLst>
              <a:gd name="adj" fmla="val 50000"/>
            </a:avLst>
          </a:prstGeom>
          <a:solidFill>
            <a:srgbClr val="3A57B8"/>
          </a:solidFill>
          <a:ln/>
        </p:spPr>
      </p:sp>
      <p:sp>
        <p:nvSpPr>
          <p:cNvPr id="13" name="Text 11"/>
          <p:cNvSpPr/>
          <p:nvPr/>
        </p:nvSpPr>
        <p:spPr>
          <a:xfrm>
            <a:off x="1097280" y="5829300"/>
            <a:ext cx="822960" cy="822960"/>
          </a:xfrm>
          <a:prstGeom prst="rect">
            <a:avLst/>
          </a:prstGeom>
          <a:noFill/>
          <a:ln/>
        </p:spPr>
        <p:txBody>
          <a:bodyPr wrap="square" lIns="137160" tIns="68580" rIns="137160" bIns="68580" rtlCol="0" anchor="ctr"/>
          <a:lstStyle/>
          <a:p>
            <a:pPr algn="ctr"/>
            <a:r>
              <a:rPr lang="en-US" sz="3000" b="1" dirty="0">
                <a:solidFill>
                  <a:srgbClr val="FFFFFF"/>
                </a:solidFill>
                <a:latin typeface="Calibri" pitchFamily="34" charset="0"/>
                <a:ea typeface="Calibri" pitchFamily="34" charset="-122"/>
                <a:cs typeface="Calibri" pitchFamily="34" charset="-120"/>
              </a:rPr>
              <a:t>✓</a:t>
            </a:r>
            <a:endParaRPr lang="en-US" sz="3000" dirty="0"/>
          </a:p>
        </p:txBody>
      </p:sp>
      <p:sp>
        <p:nvSpPr>
          <p:cNvPr id="14" name="Text 12"/>
          <p:cNvSpPr/>
          <p:nvPr/>
        </p:nvSpPr>
        <p:spPr>
          <a:xfrm>
            <a:off x="2263140" y="5760720"/>
            <a:ext cx="5486400" cy="960120"/>
          </a:xfrm>
          <a:prstGeom prst="rect">
            <a:avLst/>
          </a:prstGeom>
          <a:noFill/>
          <a:ln/>
        </p:spPr>
        <p:txBody>
          <a:bodyPr wrap="square" lIns="137160" tIns="68580" rIns="137160" bIns="68580" rtlCol="0" anchor="ctr"/>
          <a:lstStyle/>
          <a:p>
            <a:r>
              <a:rPr lang="en-US" sz="2600" b="1" dirty="0">
                <a:solidFill>
                  <a:srgbClr val="1E2761"/>
                </a:solidFill>
                <a:latin typeface="Georgia" pitchFamily="34" charset="0"/>
                <a:ea typeface="Georgia" pitchFamily="34" charset="-122"/>
                <a:cs typeface="Georgia" pitchFamily="34" charset="-120"/>
              </a:rPr>
              <a:t>Socio-affective support</a:t>
            </a:r>
            <a:endParaRPr lang="en-US" sz="2600" dirty="0"/>
          </a:p>
        </p:txBody>
      </p:sp>
      <p:sp>
        <p:nvSpPr>
          <p:cNvPr id="15" name="Text 13"/>
          <p:cNvSpPr/>
          <p:nvPr/>
        </p:nvSpPr>
        <p:spPr>
          <a:xfrm>
            <a:off x="7955280" y="5692140"/>
            <a:ext cx="9189720" cy="1165860"/>
          </a:xfrm>
          <a:prstGeom prst="rect">
            <a:avLst/>
          </a:prstGeom>
          <a:noFill/>
          <a:ln/>
        </p:spPr>
        <p:txBody>
          <a:bodyPr wrap="square" lIns="137160" tIns="68580" rIns="137160" bIns="68580" rtlCol="0" anchor="ctr"/>
          <a:lstStyle/>
          <a:p>
            <a:pPr>
              <a:lnSpc>
                <a:spcPct val="112000"/>
              </a:lnSpc>
            </a:pPr>
            <a:r>
              <a:rPr lang="en-US" sz="2200" dirty="0">
                <a:solidFill>
                  <a:srgbClr val="1A1A2E"/>
                </a:solidFill>
                <a:latin typeface="Calibri" pitchFamily="34" charset="0"/>
                <a:ea typeface="Calibri" pitchFamily="34" charset="-122"/>
                <a:cs typeface="Calibri" pitchFamily="34" charset="-120"/>
              </a:rPr>
              <a:t>A supportive classroom and positive strategies reduce anxiety.</a:t>
            </a:r>
            <a:endParaRPr lang="en-US" sz="2200" dirty="0"/>
          </a:p>
        </p:txBody>
      </p:sp>
      <p:sp>
        <p:nvSpPr>
          <p:cNvPr id="16" name="Shape 14"/>
          <p:cNvSpPr/>
          <p:nvPr/>
        </p:nvSpPr>
        <p:spPr>
          <a:xfrm>
            <a:off x="1097280" y="7680960"/>
            <a:ext cx="16047720" cy="1371600"/>
          </a:xfrm>
          <a:prstGeom prst="roundRect">
            <a:avLst>
              <a:gd name="adj" fmla="val 10000"/>
            </a:avLst>
          </a:prstGeom>
          <a:solidFill>
            <a:srgbClr val="FDF3E7"/>
          </a:solidFill>
          <a:ln w="12700">
            <a:solidFill>
              <a:srgbClr val="E0B44A"/>
            </a:solidFill>
            <a:prstDash val="solid"/>
          </a:ln>
        </p:spPr>
      </p:sp>
      <p:sp>
        <p:nvSpPr>
          <p:cNvPr id="17" name="Text 15"/>
          <p:cNvSpPr/>
          <p:nvPr/>
        </p:nvSpPr>
        <p:spPr>
          <a:xfrm>
            <a:off x="1440180" y="7886700"/>
            <a:ext cx="15361920" cy="1028700"/>
          </a:xfrm>
          <a:prstGeom prst="rect">
            <a:avLst/>
          </a:prstGeom>
          <a:noFill/>
          <a:ln/>
        </p:spPr>
        <p:txBody>
          <a:bodyPr wrap="square" lIns="137160" tIns="68580" rIns="137160" bIns="68580" rtlCol="0" anchor="ctr"/>
          <a:lstStyle/>
          <a:p>
            <a:pPr>
              <a:lnSpc>
                <a:spcPct val="115000"/>
              </a:lnSpc>
            </a:pPr>
            <a:r>
              <a:rPr lang="en-US" sz="2300" b="1" dirty="0">
                <a:solidFill>
                  <a:srgbClr val="B03A2E"/>
                </a:solidFill>
                <a:latin typeface="Calibri" pitchFamily="34" charset="0"/>
                <a:ea typeface="Calibri" pitchFamily="34" charset="-122"/>
                <a:cs typeface="Calibri" pitchFamily="34" charset="-120"/>
              </a:rPr>
              <a:t>Caveat:  </a:t>
            </a:r>
            <a:r>
              <a:rPr lang="en-US" sz="2300" dirty="0">
                <a:solidFill>
                  <a:srgbClr val="1A1A2E"/>
                </a:solidFill>
                <a:latin typeface="Calibri" pitchFamily="34" charset="0"/>
                <a:ea typeface="Calibri" pitchFamily="34" charset="-122"/>
                <a:cs typeface="Calibri" pitchFamily="34" charset="-120"/>
              </a:rPr>
              <a:t>technology depends on internet access and digital skills, which are still uneven across Indonesia.</a:t>
            </a:r>
            <a:endParaRPr lang="en-US" sz="2300" dirty="0"/>
          </a:p>
        </p:txBody>
      </p:sp>
      <p:sp>
        <p:nvSpPr>
          <p:cNvPr id="18" name="Text 16"/>
          <p:cNvSpPr/>
          <p:nvPr/>
        </p:nvSpPr>
        <p:spPr>
          <a:xfrm>
            <a:off x="685800" y="9765792"/>
            <a:ext cx="12344400" cy="411480"/>
          </a:xfrm>
          <a:prstGeom prst="rect">
            <a:avLst/>
          </a:prstGeom>
          <a:noFill/>
          <a:ln/>
        </p:spPr>
        <p:txBody>
          <a:bodyPr wrap="square" lIns="137160" tIns="68580" rIns="137160" bIns="68580" rtlCol="0" anchor="ctr"/>
          <a:lstStyle/>
          <a:p>
            <a:r>
              <a:rPr lang="en-US" sz="1300" dirty="0">
                <a:solidFill>
                  <a:srgbClr val="5A5A6E"/>
                </a:solidFill>
                <a:latin typeface="Calibri" pitchFamily="34" charset="0"/>
                <a:ea typeface="Calibri" pitchFamily="34" charset="-122"/>
                <a:cs typeface="Calibri" pitchFamily="34" charset="-120"/>
              </a:rPr>
              <a:t>FLA &amp; Lexical Retrieval Failure in Indonesian EFL Speaking</a:t>
            </a:r>
            <a:endParaRPr lang="en-US" sz="1300" dirty="0"/>
          </a:p>
        </p:txBody>
      </p:sp>
      <p:sp>
        <p:nvSpPr>
          <p:cNvPr id="19" name="Text 17"/>
          <p:cNvSpPr/>
          <p:nvPr/>
        </p:nvSpPr>
        <p:spPr>
          <a:xfrm>
            <a:off x="17007840" y="9765792"/>
            <a:ext cx="548640" cy="411480"/>
          </a:xfrm>
          <a:prstGeom prst="rect">
            <a:avLst/>
          </a:prstGeom>
          <a:noFill/>
          <a:ln/>
        </p:spPr>
        <p:txBody>
          <a:bodyPr wrap="square" lIns="137160" tIns="68580" rIns="137160" bIns="68580" rtlCol="0" anchor="ctr"/>
          <a:lstStyle/>
          <a:p>
            <a:pPr algn="r"/>
            <a:r>
              <a:rPr lang="en-US" sz="1300" dirty="0">
                <a:solidFill>
                  <a:srgbClr val="5A5A6E"/>
                </a:solidFill>
                <a:latin typeface="Calibri" pitchFamily="34" charset="0"/>
                <a:ea typeface="Calibri" pitchFamily="34" charset="-122"/>
                <a:cs typeface="Calibri" pitchFamily="34" charset="-120"/>
              </a:rPr>
              <a:t>11</a:t>
            </a:r>
            <a:endParaRPr lang="en-US" sz="1300" dirty="0"/>
          </a:p>
        </p:txBody>
      </p:sp>
    </p:spTree>
    <p:extLst>
      <p:ext uri="{BB962C8B-B14F-4D97-AF65-F5344CB8AC3E}">
        <p14:creationId xmlns:p14="http://schemas.microsoft.com/office/powerpoint/2010/main" val="30944089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6F4F4"/>
            </a:solidFill>
          </p:spPr>
        </p:sp>
      </p:grpSp>
      <p:grpSp>
        <p:nvGrpSpPr>
          <p:cNvPr id="4" name="Group 4"/>
          <p:cNvGrpSpPr/>
          <p:nvPr/>
        </p:nvGrpSpPr>
        <p:grpSpPr>
          <a:xfrm>
            <a:off x="0" y="0"/>
            <a:ext cx="18288000" cy="10287000"/>
            <a:chOff x="0" y="0"/>
            <a:chExt cx="24384000" cy="13716000"/>
          </a:xfrm>
        </p:grpSpPr>
        <p:sp>
          <p:nvSpPr>
            <p:cNvPr id="5" name="Freeform 5"/>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FFFFF"/>
            </a:solidFill>
          </p:spPr>
        </p:sp>
      </p:grpSp>
      <p:grpSp>
        <p:nvGrpSpPr>
          <p:cNvPr id="6" name="Group 6"/>
          <p:cNvGrpSpPr/>
          <p:nvPr/>
        </p:nvGrpSpPr>
        <p:grpSpPr>
          <a:xfrm>
            <a:off x="0" y="0"/>
            <a:ext cx="6858000" cy="10287000"/>
            <a:chOff x="0" y="0"/>
            <a:chExt cx="9144000" cy="13716000"/>
          </a:xfrm>
        </p:grpSpPr>
        <p:sp>
          <p:nvSpPr>
            <p:cNvPr id="7" name="Freeform 7" descr="preencoded.png"/>
            <p:cNvSpPr/>
            <p:nvPr/>
          </p:nvSpPr>
          <p:spPr>
            <a:xfrm>
              <a:off x="0" y="0"/>
              <a:ext cx="9144000" cy="13716000"/>
            </a:xfrm>
            <a:custGeom>
              <a:avLst/>
              <a:gdLst/>
              <a:ahLst/>
              <a:cxnLst/>
              <a:rect l="l" t="t" r="r" b="b"/>
              <a:pathLst>
                <a:path w="9144000" h="13716000">
                  <a:moveTo>
                    <a:pt x="0" y="0"/>
                  </a:moveTo>
                  <a:lnTo>
                    <a:pt x="9144000" y="0"/>
                  </a:lnTo>
                  <a:lnTo>
                    <a:pt x="9144000" y="13716000"/>
                  </a:lnTo>
                  <a:lnTo>
                    <a:pt x="0" y="13716000"/>
                  </a:lnTo>
                  <a:lnTo>
                    <a:pt x="0" y="0"/>
                  </a:lnTo>
                  <a:close/>
                </a:path>
              </a:pathLst>
            </a:custGeom>
            <a:blipFill>
              <a:blip r:embed="rId3"/>
              <a:stretch>
                <a:fillRect/>
              </a:stretch>
            </a:blipFill>
          </p:spPr>
        </p:sp>
      </p:grpSp>
      <p:sp>
        <p:nvSpPr>
          <p:cNvPr id="8" name="TextBox 8"/>
          <p:cNvSpPr txBox="1"/>
          <p:nvPr/>
        </p:nvSpPr>
        <p:spPr>
          <a:xfrm>
            <a:off x="7850238" y="1107729"/>
            <a:ext cx="9445523" cy="1790995"/>
          </a:xfrm>
          <a:prstGeom prst="rect">
            <a:avLst/>
          </a:prstGeom>
        </p:spPr>
        <p:txBody>
          <a:bodyPr lIns="0" tIns="0" rIns="0" bIns="0" rtlCol="0" anchor="t">
            <a:spAutoFit/>
          </a:bodyPr>
          <a:lstStyle/>
          <a:p>
            <a:pPr algn="l">
              <a:lnSpc>
                <a:spcPts val="6864"/>
              </a:lnSpc>
            </a:pPr>
            <a:r>
              <a:rPr lang="en-US" sz="5500" b="1" spc="-168">
                <a:solidFill>
                  <a:srgbClr val="000000"/>
                </a:solidFill>
                <a:latin typeface="Inter Bold"/>
                <a:ea typeface="Inter Bold"/>
                <a:cs typeface="Inter Bold"/>
                <a:sym typeface="Inter Bold"/>
              </a:rPr>
              <a:t>Integrative Model &amp; Limitations</a:t>
            </a:r>
          </a:p>
        </p:txBody>
      </p:sp>
      <p:grpSp>
        <p:nvGrpSpPr>
          <p:cNvPr id="9" name="Group 9"/>
          <p:cNvGrpSpPr/>
          <p:nvPr/>
        </p:nvGrpSpPr>
        <p:grpSpPr>
          <a:xfrm>
            <a:off x="7850238" y="3323930"/>
            <a:ext cx="9445523" cy="3702844"/>
            <a:chOff x="0" y="0"/>
            <a:chExt cx="12594031" cy="4937125"/>
          </a:xfrm>
        </p:grpSpPr>
        <p:sp>
          <p:nvSpPr>
            <p:cNvPr id="10" name="Freeform 10" descr="preencoded.png"/>
            <p:cNvSpPr/>
            <p:nvPr/>
          </p:nvSpPr>
          <p:spPr>
            <a:xfrm>
              <a:off x="0" y="0"/>
              <a:ext cx="12594082" cy="4937125"/>
            </a:xfrm>
            <a:custGeom>
              <a:avLst/>
              <a:gdLst/>
              <a:ahLst/>
              <a:cxnLst/>
              <a:rect l="l" t="t" r="r" b="b"/>
              <a:pathLst>
                <a:path w="12594082" h="4937125">
                  <a:moveTo>
                    <a:pt x="0" y="0"/>
                  </a:moveTo>
                  <a:lnTo>
                    <a:pt x="12594082" y="0"/>
                  </a:lnTo>
                  <a:lnTo>
                    <a:pt x="12594082" y="4937125"/>
                  </a:lnTo>
                  <a:lnTo>
                    <a:pt x="0" y="4937125"/>
                  </a:lnTo>
                  <a:lnTo>
                    <a:pt x="0" y="0"/>
                  </a:lnTo>
                  <a:close/>
                </a:path>
              </a:pathLst>
            </a:custGeom>
            <a:blipFill>
              <a:blip r:embed="rId4"/>
              <a:stretch>
                <a:fillRect t="-14" b="-14"/>
              </a:stretch>
            </a:blipFill>
          </p:spPr>
        </p:sp>
      </p:grpSp>
      <p:sp>
        <p:nvSpPr>
          <p:cNvPr id="11" name="TextBox 11"/>
          <p:cNvSpPr txBox="1"/>
          <p:nvPr/>
        </p:nvSpPr>
        <p:spPr>
          <a:xfrm>
            <a:off x="8076419" y="3495999"/>
            <a:ext cx="1729064" cy="565299"/>
          </a:xfrm>
          <a:prstGeom prst="rect">
            <a:avLst/>
          </a:prstGeom>
        </p:spPr>
        <p:txBody>
          <a:bodyPr lIns="0" tIns="0" rIns="0" bIns="0" rtlCol="0" anchor="t">
            <a:spAutoFit/>
          </a:bodyPr>
          <a:lstStyle/>
          <a:p>
            <a:pPr algn="r">
              <a:lnSpc>
                <a:spcPts val="2121"/>
              </a:lnSpc>
            </a:pPr>
            <a:r>
              <a:rPr lang="en-US" sz="1700" b="1" spc="-52">
                <a:solidFill>
                  <a:srgbClr val="000000"/>
                </a:solidFill>
                <a:latin typeface="Inter Bold"/>
                <a:ea typeface="Inter Bold"/>
                <a:cs typeface="Inter Bold"/>
                <a:sym typeface="Inter Bold"/>
              </a:rPr>
              <a:t>Contextual Conditions</a:t>
            </a:r>
          </a:p>
        </p:txBody>
      </p:sp>
      <p:sp>
        <p:nvSpPr>
          <p:cNvPr id="12" name="TextBox 12"/>
          <p:cNvSpPr txBox="1"/>
          <p:nvPr/>
        </p:nvSpPr>
        <p:spPr>
          <a:xfrm>
            <a:off x="15340346" y="3495999"/>
            <a:ext cx="1729064" cy="843182"/>
          </a:xfrm>
          <a:prstGeom prst="rect">
            <a:avLst/>
          </a:prstGeom>
        </p:spPr>
        <p:txBody>
          <a:bodyPr lIns="0" tIns="0" rIns="0" bIns="0" rtlCol="0" anchor="t">
            <a:spAutoFit/>
          </a:bodyPr>
          <a:lstStyle/>
          <a:p>
            <a:pPr algn="l">
              <a:lnSpc>
                <a:spcPts val="2121"/>
              </a:lnSpc>
            </a:pPr>
            <a:r>
              <a:rPr lang="en-US" sz="1700" b="1" spc="-52">
                <a:solidFill>
                  <a:srgbClr val="000000"/>
                </a:solidFill>
                <a:latin typeface="Inter Bold"/>
                <a:ea typeface="Inter Bold"/>
                <a:cs typeface="Inter Bold"/>
                <a:sym typeface="Inter Bold"/>
              </a:rPr>
              <a:t>Weak Productive Vocabulary</a:t>
            </a:r>
          </a:p>
        </p:txBody>
      </p:sp>
      <p:sp>
        <p:nvSpPr>
          <p:cNvPr id="13" name="TextBox 13"/>
          <p:cNvSpPr txBox="1"/>
          <p:nvPr/>
        </p:nvSpPr>
        <p:spPr>
          <a:xfrm>
            <a:off x="15340346" y="6279794"/>
            <a:ext cx="1729064" cy="565299"/>
          </a:xfrm>
          <a:prstGeom prst="rect">
            <a:avLst/>
          </a:prstGeom>
        </p:spPr>
        <p:txBody>
          <a:bodyPr lIns="0" tIns="0" rIns="0" bIns="0" rtlCol="0" anchor="t">
            <a:spAutoFit/>
          </a:bodyPr>
          <a:lstStyle/>
          <a:p>
            <a:pPr algn="l">
              <a:lnSpc>
                <a:spcPts val="2121"/>
              </a:lnSpc>
            </a:pPr>
            <a:r>
              <a:rPr lang="en-US" sz="1700" b="1" spc="-52">
                <a:solidFill>
                  <a:srgbClr val="000000"/>
                </a:solidFill>
                <a:latin typeface="Inter Bold"/>
                <a:ea typeface="Inter Bold"/>
                <a:cs typeface="Inter Bold"/>
                <a:sym typeface="Inter Bold"/>
              </a:rPr>
              <a:t>Evaluative Speaking → FLA</a:t>
            </a:r>
          </a:p>
        </p:txBody>
      </p:sp>
      <p:sp>
        <p:nvSpPr>
          <p:cNvPr id="14" name="TextBox 14"/>
          <p:cNvSpPr txBox="1"/>
          <p:nvPr/>
        </p:nvSpPr>
        <p:spPr>
          <a:xfrm>
            <a:off x="8076419" y="6001903"/>
            <a:ext cx="1729064" cy="843182"/>
          </a:xfrm>
          <a:prstGeom prst="rect">
            <a:avLst/>
          </a:prstGeom>
        </p:spPr>
        <p:txBody>
          <a:bodyPr lIns="0" tIns="0" rIns="0" bIns="0" rtlCol="0" anchor="t">
            <a:spAutoFit/>
          </a:bodyPr>
          <a:lstStyle/>
          <a:p>
            <a:pPr algn="r">
              <a:lnSpc>
                <a:spcPts val="2121"/>
              </a:lnSpc>
            </a:pPr>
            <a:r>
              <a:rPr lang="en-US" sz="1700" b="1" spc="-52">
                <a:solidFill>
                  <a:srgbClr val="000000"/>
                </a:solidFill>
                <a:latin typeface="Inter Bold"/>
                <a:ea typeface="Inter Bold"/>
                <a:cs typeface="Inter Bold"/>
                <a:sym typeface="Inter Bold"/>
              </a:rPr>
              <a:t>Working Memory Load → Retrieval Failure</a:t>
            </a:r>
          </a:p>
        </p:txBody>
      </p:sp>
      <p:sp>
        <p:nvSpPr>
          <p:cNvPr id="15" name="TextBox 15"/>
          <p:cNvSpPr txBox="1"/>
          <p:nvPr/>
        </p:nvSpPr>
        <p:spPr>
          <a:xfrm>
            <a:off x="7850238" y="7259984"/>
            <a:ext cx="9445523" cy="1900237"/>
          </a:xfrm>
          <a:prstGeom prst="rect">
            <a:avLst/>
          </a:prstGeom>
        </p:spPr>
        <p:txBody>
          <a:bodyPr lIns="0" tIns="0" rIns="0" bIns="0" rtlCol="0" anchor="t">
            <a:spAutoFit/>
          </a:bodyPr>
          <a:lstStyle/>
          <a:p>
            <a:pPr algn="l">
              <a:lnSpc>
                <a:spcPts val="3511"/>
              </a:lnSpc>
            </a:pPr>
            <a:r>
              <a:rPr lang="en-US" sz="2200" spc="-43">
                <a:solidFill>
                  <a:srgbClr val="272525"/>
                </a:solidFill>
                <a:latin typeface="Inter"/>
                <a:ea typeface="Inter"/>
                <a:cs typeface="Inter"/>
                <a:sym typeface="Inter"/>
              </a:rPr>
              <a:t>Limits: few studies measure FLA and lexical retrieval together; locus of disturbance (conceptualization vs formulation) is unresolved for Indonesian–English pairings; reliance on self-report scales constrains process-level claims.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8242280" cy="1714500"/>
          </a:xfrm>
          <a:prstGeom prst="rect">
            <a:avLst/>
          </a:prstGeom>
          <a:solidFill>
            <a:srgbClr val="1E2761"/>
          </a:solidFill>
          <a:ln/>
        </p:spPr>
      </p:sp>
      <p:sp>
        <p:nvSpPr>
          <p:cNvPr id="3" name="Text 1"/>
          <p:cNvSpPr/>
          <p:nvPr/>
        </p:nvSpPr>
        <p:spPr>
          <a:xfrm>
            <a:off x="822960" y="274320"/>
            <a:ext cx="16596360" cy="1165860"/>
          </a:xfrm>
          <a:prstGeom prst="rect">
            <a:avLst/>
          </a:prstGeom>
          <a:noFill/>
          <a:ln/>
        </p:spPr>
        <p:txBody>
          <a:bodyPr wrap="square" lIns="137160" tIns="68580" rIns="137160" bIns="68580" rtlCol="0" anchor="ctr"/>
          <a:lstStyle/>
          <a:p>
            <a:r>
              <a:rPr lang="en-US" sz="3900" b="1" dirty="0">
                <a:solidFill>
                  <a:srgbClr val="FFFFFF"/>
                </a:solidFill>
                <a:latin typeface="Georgia" pitchFamily="34" charset="0"/>
                <a:ea typeface="Georgia" pitchFamily="34" charset="-122"/>
                <a:cs typeface="Georgia" pitchFamily="34" charset="-120"/>
              </a:rPr>
              <a:t>The Key Gap &amp; Limitations</a:t>
            </a:r>
            <a:endParaRPr lang="en-US" sz="3900" dirty="0"/>
          </a:p>
        </p:txBody>
      </p:sp>
      <p:sp>
        <p:nvSpPr>
          <p:cNvPr id="4" name="Shape 2"/>
          <p:cNvSpPr/>
          <p:nvPr/>
        </p:nvSpPr>
        <p:spPr>
          <a:xfrm>
            <a:off x="1097280" y="2510028"/>
            <a:ext cx="219456" cy="219456"/>
          </a:xfrm>
          <a:prstGeom prst="roundRect">
            <a:avLst>
              <a:gd name="adj" fmla="val 50000"/>
            </a:avLst>
          </a:prstGeom>
          <a:solidFill>
            <a:srgbClr val="3A57B8"/>
          </a:solidFill>
          <a:ln/>
        </p:spPr>
      </p:sp>
      <p:sp>
        <p:nvSpPr>
          <p:cNvPr id="5" name="Text 3"/>
          <p:cNvSpPr/>
          <p:nvPr/>
        </p:nvSpPr>
        <p:spPr>
          <a:xfrm>
            <a:off x="1645920" y="2400300"/>
            <a:ext cx="15499080" cy="1234440"/>
          </a:xfrm>
          <a:prstGeom prst="rect">
            <a:avLst/>
          </a:prstGeom>
          <a:noFill/>
          <a:ln/>
        </p:spPr>
        <p:txBody>
          <a:bodyPr wrap="square" lIns="137160" tIns="68580" rIns="137160" bIns="68580" rtlCol="0" anchor="t"/>
          <a:lstStyle/>
          <a:p>
            <a:pPr>
              <a:lnSpc>
                <a:spcPct val="112000"/>
              </a:lnSpc>
            </a:pPr>
            <a:r>
              <a:rPr lang="en-US" sz="2600" dirty="0">
                <a:solidFill>
                  <a:srgbClr val="1A1A2E"/>
                </a:solidFill>
                <a:latin typeface="Calibri" pitchFamily="34" charset="0"/>
                <a:ea typeface="Calibri" pitchFamily="34" charset="-122"/>
                <a:cs typeface="Calibri" pitchFamily="34" charset="-120"/>
              </a:rPr>
              <a:t>Very few studies measure anxiety and lexical retrieval in the same design.</a:t>
            </a:r>
            <a:endParaRPr lang="en-US" sz="2600" dirty="0"/>
          </a:p>
        </p:txBody>
      </p:sp>
      <p:sp>
        <p:nvSpPr>
          <p:cNvPr id="6" name="Shape 4"/>
          <p:cNvSpPr/>
          <p:nvPr/>
        </p:nvSpPr>
        <p:spPr>
          <a:xfrm>
            <a:off x="1097280" y="3470148"/>
            <a:ext cx="219456" cy="219456"/>
          </a:xfrm>
          <a:prstGeom prst="roundRect">
            <a:avLst>
              <a:gd name="adj" fmla="val 50000"/>
            </a:avLst>
          </a:prstGeom>
          <a:solidFill>
            <a:srgbClr val="3A57B8"/>
          </a:solidFill>
          <a:ln/>
        </p:spPr>
      </p:sp>
      <p:sp>
        <p:nvSpPr>
          <p:cNvPr id="7" name="Text 5"/>
          <p:cNvSpPr/>
          <p:nvPr/>
        </p:nvSpPr>
        <p:spPr>
          <a:xfrm>
            <a:off x="1645920" y="3360420"/>
            <a:ext cx="15499080" cy="1234440"/>
          </a:xfrm>
          <a:prstGeom prst="rect">
            <a:avLst/>
          </a:prstGeom>
          <a:noFill/>
          <a:ln/>
        </p:spPr>
        <p:txBody>
          <a:bodyPr wrap="square" lIns="137160" tIns="68580" rIns="137160" bIns="68580" rtlCol="0" anchor="t"/>
          <a:lstStyle/>
          <a:p>
            <a:pPr>
              <a:lnSpc>
                <a:spcPct val="112000"/>
              </a:lnSpc>
            </a:pPr>
            <a:r>
              <a:rPr lang="en-US" sz="2600" dirty="0">
                <a:solidFill>
                  <a:srgbClr val="1A1A2E"/>
                </a:solidFill>
                <a:latin typeface="Calibri" pitchFamily="34" charset="0"/>
                <a:ea typeface="Calibri" pitchFamily="34" charset="-122"/>
                <a:cs typeface="Calibri" pitchFamily="34" charset="-120"/>
              </a:rPr>
              <a:t>The link is mostly inferred from fluency measures and self-report scales.</a:t>
            </a:r>
            <a:endParaRPr lang="en-US" sz="2600" dirty="0"/>
          </a:p>
        </p:txBody>
      </p:sp>
      <p:sp>
        <p:nvSpPr>
          <p:cNvPr id="8" name="Shape 6"/>
          <p:cNvSpPr/>
          <p:nvPr/>
        </p:nvSpPr>
        <p:spPr>
          <a:xfrm>
            <a:off x="1097280" y="4430268"/>
            <a:ext cx="219456" cy="219456"/>
          </a:xfrm>
          <a:prstGeom prst="roundRect">
            <a:avLst>
              <a:gd name="adj" fmla="val 50000"/>
            </a:avLst>
          </a:prstGeom>
          <a:solidFill>
            <a:srgbClr val="3A57B8"/>
          </a:solidFill>
          <a:ln/>
        </p:spPr>
      </p:sp>
      <p:sp>
        <p:nvSpPr>
          <p:cNvPr id="9" name="Text 7"/>
          <p:cNvSpPr/>
          <p:nvPr/>
        </p:nvSpPr>
        <p:spPr>
          <a:xfrm>
            <a:off x="1645920" y="4320540"/>
            <a:ext cx="15499080" cy="1234440"/>
          </a:xfrm>
          <a:prstGeom prst="rect">
            <a:avLst/>
          </a:prstGeom>
          <a:noFill/>
          <a:ln/>
        </p:spPr>
        <p:txBody>
          <a:bodyPr wrap="square" lIns="137160" tIns="68580" rIns="137160" bIns="68580" rtlCol="0" anchor="t"/>
          <a:lstStyle/>
          <a:p>
            <a:pPr>
              <a:lnSpc>
                <a:spcPct val="112000"/>
              </a:lnSpc>
            </a:pPr>
            <a:r>
              <a:rPr lang="en-US" sz="2600" dirty="0">
                <a:solidFill>
                  <a:srgbClr val="1A1A2E"/>
                </a:solidFill>
                <a:latin typeface="Calibri" pitchFamily="34" charset="0"/>
                <a:ea typeface="Calibri" pitchFamily="34" charset="-122"/>
                <a:cs typeface="Calibri" pitchFamily="34" charset="-120"/>
              </a:rPr>
              <a:t>The exact point where anxiety disturbs speech is still debated.</a:t>
            </a:r>
            <a:endParaRPr lang="en-US" sz="2600" dirty="0"/>
          </a:p>
        </p:txBody>
      </p:sp>
      <p:sp>
        <p:nvSpPr>
          <p:cNvPr id="10" name="Shape 8"/>
          <p:cNvSpPr/>
          <p:nvPr/>
        </p:nvSpPr>
        <p:spPr>
          <a:xfrm>
            <a:off x="1097280" y="5390388"/>
            <a:ext cx="219456" cy="219456"/>
          </a:xfrm>
          <a:prstGeom prst="roundRect">
            <a:avLst>
              <a:gd name="adj" fmla="val 50000"/>
            </a:avLst>
          </a:prstGeom>
          <a:solidFill>
            <a:srgbClr val="3A57B8"/>
          </a:solidFill>
          <a:ln/>
        </p:spPr>
      </p:sp>
      <p:sp>
        <p:nvSpPr>
          <p:cNvPr id="11" name="Text 9"/>
          <p:cNvSpPr/>
          <p:nvPr/>
        </p:nvSpPr>
        <p:spPr>
          <a:xfrm>
            <a:off x="1645920" y="5280660"/>
            <a:ext cx="15499080" cy="1234440"/>
          </a:xfrm>
          <a:prstGeom prst="rect">
            <a:avLst/>
          </a:prstGeom>
          <a:noFill/>
          <a:ln/>
        </p:spPr>
        <p:txBody>
          <a:bodyPr wrap="square" lIns="137160" tIns="68580" rIns="137160" bIns="68580" rtlCol="0" anchor="t"/>
          <a:lstStyle/>
          <a:p>
            <a:pPr>
              <a:lnSpc>
                <a:spcPct val="112000"/>
              </a:lnSpc>
            </a:pPr>
            <a:r>
              <a:rPr lang="en-US" sz="2600" dirty="0">
                <a:solidFill>
                  <a:srgbClr val="1A1A2E"/>
                </a:solidFill>
                <a:latin typeface="Calibri" pitchFamily="34" charset="0"/>
                <a:ea typeface="Calibri" pitchFamily="34" charset="-122"/>
                <a:cs typeface="Calibri" pitchFamily="34" charset="-120"/>
              </a:rPr>
              <a:t>Direct evidence within the Indonesian context remains scarce.</a:t>
            </a:r>
            <a:endParaRPr lang="en-US" sz="2600" dirty="0"/>
          </a:p>
        </p:txBody>
      </p:sp>
      <p:sp>
        <p:nvSpPr>
          <p:cNvPr id="12" name="Shape 10"/>
          <p:cNvSpPr/>
          <p:nvPr/>
        </p:nvSpPr>
        <p:spPr>
          <a:xfrm>
            <a:off x="1097280" y="7543800"/>
            <a:ext cx="16047720" cy="1508760"/>
          </a:xfrm>
          <a:prstGeom prst="roundRect">
            <a:avLst>
              <a:gd name="adj" fmla="val 9091"/>
            </a:avLst>
          </a:prstGeom>
          <a:solidFill>
            <a:srgbClr val="FDECEA"/>
          </a:solidFill>
          <a:ln w="12700">
            <a:solidFill>
              <a:srgbClr val="E5A5A0"/>
            </a:solidFill>
            <a:prstDash val="solid"/>
          </a:ln>
        </p:spPr>
      </p:sp>
      <p:sp>
        <p:nvSpPr>
          <p:cNvPr id="13" name="Text 11"/>
          <p:cNvSpPr/>
          <p:nvPr/>
        </p:nvSpPr>
        <p:spPr>
          <a:xfrm>
            <a:off x="1440180" y="7749540"/>
            <a:ext cx="15361920" cy="1097280"/>
          </a:xfrm>
          <a:prstGeom prst="rect">
            <a:avLst/>
          </a:prstGeom>
          <a:noFill/>
          <a:ln/>
        </p:spPr>
        <p:txBody>
          <a:bodyPr wrap="square" lIns="137160" tIns="68580" rIns="137160" bIns="68580" rtlCol="0" anchor="ctr"/>
          <a:lstStyle/>
          <a:p>
            <a:pPr>
              <a:lnSpc>
                <a:spcPct val="115000"/>
              </a:lnSpc>
            </a:pPr>
            <a:r>
              <a:rPr lang="en-US" sz="2300" b="1" dirty="0">
                <a:solidFill>
                  <a:srgbClr val="B03A2E"/>
                </a:solidFill>
                <a:latin typeface="Calibri" pitchFamily="34" charset="0"/>
                <a:ea typeface="Calibri" pitchFamily="34" charset="-122"/>
                <a:cs typeface="Calibri" pitchFamily="34" charset="-120"/>
              </a:rPr>
              <a:t>This gap is our main message for future research:  </a:t>
            </a:r>
            <a:r>
              <a:rPr lang="en-US" sz="2300" dirty="0">
                <a:solidFill>
                  <a:srgbClr val="1A1A2E"/>
                </a:solidFill>
                <a:latin typeface="Calibri" pitchFamily="34" charset="0"/>
                <a:ea typeface="Calibri" pitchFamily="34" charset="-122"/>
                <a:cs typeface="Calibri" pitchFamily="34" charset="-120"/>
              </a:rPr>
              <a:t>measure the two together, directly, in natural Indonesian EFL speaking.</a:t>
            </a:r>
            <a:endParaRPr lang="en-US" sz="2300" dirty="0"/>
          </a:p>
        </p:txBody>
      </p:sp>
      <p:sp>
        <p:nvSpPr>
          <p:cNvPr id="14" name="Text 12"/>
          <p:cNvSpPr/>
          <p:nvPr/>
        </p:nvSpPr>
        <p:spPr>
          <a:xfrm>
            <a:off x="685800" y="9765792"/>
            <a:ext cx="12344400" cy="411480"/>
          </a:xfrm>
          <a:prstGeom prst="rect">
            <a:avLst/>
          </a:prstGeom>
          <a:noFill/>
          <a:ln/>
        </p:spPr>
        <p:txBody>
          <a:bodyPr wrap="square" lIns="137160" tIns="68580" rIns="137160" bIns="68580" rtlCol="0" anchor="ctr"/>
          <a:lstStyle/>
          <a:p>
            <a:r>
              <a:rPr lang="en-US" sz="1300" dirty="0">
                <a:solidFill>
                  <a:srgbClr val="5A5A6E"/>
                </a:solidFill>
                <a:latin typeface="Calibri" pitchFamily="34" charset="0"/>
                <a:ea typeface="Calibri" pitchFamily="34" charset="-122"/>
                <a:cs typeface="Calibri" pitchFamily="34" charset="-120"/>
              </a:rPr>
              <a:t>FLA &amp; Lexical Retrieval Failure in Indonesian EFL Speaking</a:t>
            </a:r>
            <a:endParaRPr lang="en-US" sz="1300" dirty="0"/>
          </a:p>
        </p:txBody>
      </p:sp>
      <p:sp>
        <p:nvSpPr>
          <p:cNvPr id="15" name="Text 13"/>
          <p:cNvSpPr/>
          <p:nvPr/>
        </p:nvSpPr>
        <p:spPr>
          <a:xfrm>
            <a:off x="17007840" y="9765792"/>
            <a:ext cx="548640" cy="411480"/>
          </a:xfrm>
          <a:prstGeom prst="rect">
            <a:avLst/>
          </a:prstGeom>
          <a:noFill/>
          <a:ln/>
        </p:spPr>
        <p:txBody>
          <a:bodyPr wrap="square" lIns="137160" tIns="68580" rIns="137160" bIns="68580" rtlCol="0" anchor="ctr"/>
          <a:lstStyle/>
          <a:p>
            <a:pPr algn="r"/>
            <a:r>
              <a:rPr lang="en-US" sz="1300" dirty="0">
                <a:solidFill>
                  <a:srgbClr val="5A5A6E"/>
                </a:solidFill>
                <a:latin typeface="Calibri" pitchFamily="34" charset="0"/>
                <a:ea typeface="Calibri" pitchFamily="34" charset="-122"/>
                <a:cs typeface="Calibri" pitchFamily="34" charset="-120"/>
              </a:rPr>
              <a:t>13</a:t>
            </a:r>
            <a:endParaRPr lang="en-US" sz="1300" dirty="0"/>
          </a:p>
        </p:txBody>
      </p:sp>
    </p:spTree>
    <p:extLst>
      <p:ext uri="{BB962C8B-B14F-4D97-AF65-F5344CB8AC3E}">
        <p14:creationId xmlns:p14="http://schemas.microsoft.com/office/powerpoint/2010/main" val="27716147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6F4F4"/>
            </a:solidFill>
          </p:spPr>
        </p:sp>
      </p:grpSp>
      <p:grpSp>
        <p:nvGrpSpPr>
          <p:cNvPr id="4" name="Group 4"/>
          <p:cNvGrpSpPr/>
          <p:nvPr/>
        </p:nvGrpSpPr>
        <p:grpSpPr>
          <a:xfrm>
            <a:off x="0" y="0"/>
            <a:ext cx="18288000" cy="10287000"/>
            <a:chOff x="0" y="0"/>
            <a:chExt cx="24384000" cy="13716000"/>
          </a:xfrm>
        </p:grpSpPr>
        <p:sp>
          <p:nvSpPr>
            <p:cNvPr id="5" name="Freeform 5"/>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FFFFF"/>
            </a:solidFill>
          </p:spPr>
        </p:sp>
      </p:grpSp>
      <p:grpSp>
        <p:nvGrpSpPr>
          <p:cNvPr id="6" name="Group 6"/>
          <p:cNvGrpSpPr/>
          <p:nvPr/>
        </p:nvGrpSpPr>
        <p:grpSpPr>
          <a:xfrm>
            <a:off x="0" y="0"/>
            <a:ext cx="6858000" cy="10287000"/>
            <a:chOff x="0" y="0"/>
            <a:chExt cx="9144000" cy="13716000"/>
          </a:xfrm>
        </p:grpSpPr>
        <p:sp>
          <p:nvSpPr>
            <p:cNvPr id="7" name="Freeform 7" descr="preencoded.png"/>
            <p:cNvSpPr/>
            <p:nvPr/>
          </p:nvSpPr>
          <p:spPr>
            <a:xfrm>
              <a:off x="0" y="0"/>
              <a:ext cx="9144000" cy="13716000"/>
            </a:xfrm>
            <a:custGeom>
              <a:avLst/>
              <a:gdLst/>
              <a:ahLst/>
              <a:cxnLst/>
              <a:rect l="l" t="t" r="r" b="b"/>
              <a:pathLst>
                <a:path w="9144000" h="13716000">
                  <a:moveTo>
                    <a:pt x="0" y="0"/>
                  </a:moveTo>
                  <a:lnTo>
                    <a:pt x="9144000" y="0"/>
                  </a:lnTo>
                  <a:lnTo>
                    <a:pt x="9144000" y="13716000"/>
                  </a:lnTo>
                  <a:lnTo>
                    <a:pt x="0" y="13716000"/>
                  </a:lnTo>
                  <a:lnTo>
                    <a:pt x="0" y="0"/>
                  </a:lnTo>
                  <a:close/>
                </a:path>
              </a:pathLst>
            </a:custGeom>
            <a:blipFill>
              <a:blip r:embed="rId3"/>
              <a:stretch>
                <a:fillRect/>
              </a:stretch>
            </a:blipFill>
          </p:spPr>
        </p:sp>
      </p:grpSp>
      <p:sp>
        <p:nvSpPr>
          <p:cNvPr id="8" name="TextBox 8"/>
          <p:cNvSpPr txBox="1"/>
          <p:nvPr/>
        </p:nvSpPr>
        <p:spPr>
          <a:xfrm>
            <a:off x="7850238" y="838200"/>
            <a:ext cx="9445523" cy="849659"/>
          </a:xfrm>
          <a:prstGeom prst="rect">
            <a:avLst/>
          </a:prstGeom>
        </p:spPr>
        <p:txBody>
          <a:bodyPr lIns="0" tIns="0" rIns="0" bIns="0" rtlCol="0" anchor="t">
            <a:spAutoFit/>
          </a:bodyPr>
          <a:lstStyle/>
          <a:p>
            <a:pPr algn="l">
              <a:lnSpc>
                <a:spcPts val="6489"/>
              </a:lnSpc>
            </a:pPr>
            <a:r>
              <a:rPr lang="en-US" sz="5200" b="1" spc="-155">
                <a:solidFill>
                  <a:srgbClr val="000000"/>
                </a:solidFill>
                <a:latin typeface="Inter Bold"/>
                <a:ea typeface="Inter Bold"/>
                <a:cs typeface="Inter Bold"/>
                <a:sym typeface="Inter Bold"/>
              </a:rPr>
              <a:t>Conclusion &amp; Next Steps</a:t>
            </a:r>
          </a:p>
        </p:txBody>
      </p:sp>
      <p:grpSp>
        <p:nvGrpSpPr>
          <p:cNvPr id="9" name="Group 9"/>
          <p:cNvGrpSpPr/>
          <p:nvPr/>
        </p:nvGrpSpPr>
        <p:grpSpPr>
          <a:xfrm>
            <a:off x="7835951" y="2047284"/>
            <a:ext cx="4626769" cy="3096216"/>
            <a:chOff x="0" y="0"/>
            <a:chExt cx="6169025" cy="4871834"/>
          </a:xfrm>
        </p:grpSpPr>
        <p:sp>
          <p:nvSpPr>
            <p:cNvPr id="10" name="Freeform 10"/>
            <p:cNvSpPr/>
            <p:nvPr/>
          </p:nvSpPr>
          <p:spPr>
            <a:xfrm>
              <a:off x="0" y="0"/>
              <a:ext cx="6169025" cy="4871847"/>
            </a:xfrm>
            <a:custGeom>
              <a:avLst/>
              <a:gdLst/>
              <a:ahLst/>
              <a:cxnLst/>
              <a:rect l="l" t="t" r="r" b="b"/>
              <a:pathLst>
                <a:path w="6169025" h="4871847">
                  <a:moveTo>
                    <a:pt x="0" y="150114"/>
                  </a:moveTo>
                  <a:cubicBezTo>
                    <a:pt x="0" y="67183"/>
                    <a:pt x="67183" y="0"/>
                    <a:pt x="150114" y="0"/>
                  </a:cubicBezTo>
                  <a:lnTo>
                    <a:pt x="6018911" y="0"/>
                  </a:lnTo>
                  <a:cubicBezTo>
                    <a:pt x="6101842" y="0"/>
                    <a:pt x="6169025" y="67183"/>
                    <a:pt x="6169025" y="150114"/>
                  </a:cubicBezTo>
                  <a:lnTo>
                    <a:pt x="6169025" y="4721733"/>
                  </a:lnTo>
                  <a:cubicBezTo>
                    <a:pt x="6169025" y="4804664"/>
                    <a:pt x="6101842" y="4871847"/>
                    <a:pt x="6018911" y="4871847"/>
                  </a:cubicBezTo>
                  <a:lnTo>
                    <a:pt x="150114" y="4871847"/>
                  </a:lnTo>
                  <a:cubicBezTo>
                    <a:pt x="67183" y="4871847"/>
                    <a:pt x="0" y="4804664"/>
                    <a:pt x="0" y="4721733"/>
                  </a:cubicBezTo>
                  <a:close/>
                </a:path>
              </a:pathLst>
            </a:custGeom>
            <a:solidFill>
              <a:srgbClr val="FFFFFF"/>
            </a:solidFill>
            <a:ln w="28576" cap="sq">
              <a:solidFill>
                <a:srgbClr val="C0C1D7"/>
              </a:solidFill>
              <a:prstDash val="solid"/>
              <a:miter/>
            </a:ln>
          </p:spPr>
        </p:sp>
      </p:grpSp>
      <p:sp>
        <p:nvSpPr>
          <p:cNvPr id="11" name="TextBox 11"/>
          <p:cNvSpPr txBox="1"/>
          <p:nvPr/>
        </p:nvSpPr>
        <p:spPr>
          <a:xfrm>
            <a:off x="8144618" y="2346427"/>
            <a:ext cx="4009434" cy="424901"/>
          </a:xfrm>
          <a:prstGeom prst="rect">
            <a:avLst/>
          </a:prstGeom>
        </p:spPr>
        <p:txBody>
          <a:bodyPr lIns="0" tIns="0" rIns="0" bIns="0" rtlCol="0" anchor="t">
            <a:spAutoFit/>
          </a:bodyPr>
          <a:lstStyle/>
          <a:p>
            <a:pPr algn="l">
              <a:lnSpc>
                <a:spcPts val="3244"/>
              </a:lnSpc>
            </a:pPr>
            <a:r>
              <a:rPr lang="en-US" sz="2600" b="1" spc="-77">
                <a:solidFill>
                  <a:srgbClr val="272525"/>
                </a:solidFill>
                <a:latin typeface="Inter Bold"/>
                <a:ea typeface="Inter Bold"/>
                <a:cs typeface="Inter Bold"/>
                <a:sym typeface="Inter Bold"/>
              </a:rPr>
              <a:t>Key Conclusion</a:t>
            </a:r>
          </a:p>
        </p:txBody>
      </p:sp>
      <p:sp>
        <p:nvSpPr>
          <p:cNvPr id="12" name="TextBox 12"/>
          <p:cNvSpPr txBox="1"/>
          <p:nvPr/>
        </p:nvSpPr>
        <p:spPr>
          <a:xfrm>
            <a:off x="8144618" y="2854081"/>
            <a:ext cx="4009434" cy="2538413"/>
          </a:xfrm>
          <a:prstGeom prst="rect">
            <a:avLst/>
          </a:prstGeom>
        </p:spPr>
        <p:txBody>
          <a:bodyPr lIns="0" tIns="0" rIns="0" bIns="0" rtlCol="0" anchor="t">
            <a:spAutoFit/>
          </a:bodyPr>
          <a:lstStyle/>
          <a:p>
            <a:pPr algn="l">
              <a:lnSpc>
                <a:spcPts val="3096"/>
              </a:lnSpc>
            </a:pPr>
            <a:r>
              <a:rPr lang="en-US" sz="2000" spc="-42">
                <a:solidFill>
                  <a:srgbClr val="272525"/>
                </a:solidFill>
                <a:latin typeface="Inter"/>
                <a:ea typeface="Inter"/>
                <a:cs typeface="Inter"/>
                <a:sym typeface="Inter"/>
              </a:rPr>
              <a:t>FLA consistently harms lexical retrieval speed/fluency by consuming WM/attention; manifested as pauses and slower processing rather than word loss.</a:t>
            </a:r>
          </a:p>
        </p:txBody>
      </p:sp>
      <p:grpSp>
        <p:nvGrpSpPr>
          <p:cNvPr id="13" name="Group 13"/>
          <p:cNvGrpSpPr/>
          <p:nvPr/>
        </p:nvGrpSpPr>
        <p:grpSpPr>
          <a:xfrm>
            <a:off x="12683280" y="2047284"/>
            <a:ext cx="4626769" cy="3096216"/>
            <a:chOff x="0" y="0"/>
            <a:chExt cx="6169025" cy="4871834"/>
          </a:xfrm>
        </p:grpSpPr>
        <p:sp>
          <p:nvSpPr>
            <p:cNvPr id="14" name="Freeform 14"/>
            <p:cNvSpPr/>
            <p:nvPr/>
          </p:nvSpPr>
          <p:spPr>
            <a:xfrm>
              <a:off x="0" y="0"/>
              <a:ext cx="6169025" cy="4871847"/>
            </a:xfrm>
            <a:custGeom>
              <a:avLst/>
              <a:gdLst/>
              <a:ahLst/>
              <a:cxnLst/>
              <a:rect l="l" t="t" r="r" b="b"/>
              <a:pathLst>
                <a:path w="6169025" h="4871847">
                  <a:moveTo>
                    <a:pt x="0" y="150114"/>
                  </a:moveTo>
                  <a:cubicBezTo>
                    <a:pt x="0" y="67183"/>
                    <a:pt x="67183" y="0"/>
                    <a:pt x="150114" y="0"/>
                  </a:cubicBezTo>
                  <a:lnTo>
                    <a:pt x="6018911" y="0"/>
                  </a:lnTo>
                  <a:cubicBezTo>
                    <a:pt x="6101842" y="0"/>
                    <a:pt x="6169025" y="67183"/>
                    <a:pt x="6169025" y="150114"/>
                  </a:cubicBezTo>
                  <a:lnTo>
                    <a:pt x="6169025" y="4721733"/>
                  </a:lnTo>
                  <a:cubicBezTo>
                    <a:pt x="6169025" y="4804664"/>
                    <a:pt x="6101842" y="4871847"/>
                    <a:pt x="6018911" y="4871847"/>
                  </a:cubicBezTo>
                  <a:lnTo>
                    <a:pt x="150114" y="4871847"/>
                  </a:lnTo>
                  <a:cubicBezTo>
                    <a:pt x="67183" y="4871847"/>
                    <a:pt x="0" y="4804664"/>
                    <a:pt x="0" y="4721733"/>
                  </a:cubicBezTo>
                  <a:close/>
                </a:path>
              </a:pathLst>
            </a:custGeom>
            <a:solidFill>
              <a:srgbClr val="FFFFFF"/>
            </a:solidFill>
            <a:ln w="28576" cap="sq">
              <a:solidFill>
                <a:srgbClr val="C0C1D7"/>
              </a:solidFill>
              <a:prstDash val="solid"/>
              <a:miter/>
            </a:ln>
          </p:spPr>
        </p:sp>
      </p:grpSp>
      <p:sp>
        <p:nvSpPr>
          <p:cNvPr id="15" name="TextBox 15"/>
          <p:cNvSpPr txBox="1"/>
          <p:nvPr/>
        </p:nvSpPr>
        <p:spPr>
          <a:xfrm>
            <a:off x="12991948" y="2346427"/>
            <a:ext cx="4009434" cy="424901"/>
          </a:xfrm>
          <a:prstGeom prst="rect">
            <a:avLst/>
          </a:prstGeom>
        </p:spPr>
        <p:txBody>
          <a:bodyPr lIns="0" tIns="0" rIns="0" bIns="0" rtlCol="0" anchor="t">
            <a:spAutoFit/>
          </a:bodyPr>
          <a:lstStyle/>
          <a:p>
            <a:pPr algn="l">
              <a:lnSpc>
                <a:spcPts val="3244"/>
              </a:lnSpc>
            </a:pPr>
            <a:r>
              <a:rPr lang="en-US" sz="2600" b="1" spc="-77">
                <a:solidFill>
                  <a:srgbClr val="272525"/>
                </a:solidFill>
                <a:latin typeface="Inter Bold"/>
                <a:ea typeface="Inter Bold"/>
                <a:cs typeface="Inter Bold"/>
                <a:sym typeface="Inter Bold"/>
              </a:rPr>
              <a:t>Research Priorities</a:t>
            </a:r>
          </a:p>
        </p:txBody>
      </p:sp>
      <p:sp>
        <p:nvSpPr>
          <p:cNvPr id="16" name="TextBox 16"/>
          <p:cNvSpPr txBox="1"/>
          <p:nvPr/>
        </p:nvSpPr>
        <p:spPr>
          <a:xfrm>
            <a:off x="12991948" y="2854081"/>
            <a:ext cx="4009434" cy="2538413"/>
          </a:xfrm>
          <a:prstGeom prst="rect">
            <a:avLst/>
          </a:prstGeom>
        </p:spPr>
        <p:txBody>
          <a:bodyPr lIns="0" tIns="0" rIns="0" bIns="0" rtlCol="0" anchor="t">
            <a:spAutoFit/>
          </a:bodyPr>
          <a:lstStyle/>
          <a:p>
            <a:pPr algn="l">
              <a:lnSpc>
                <a:spcPts val="3096"/>
              </a:lnSpc>
            </a:pPr>
            <a:r>
              <a:rPr lang="en-US" sz="2000" spc="-42">
                <a:solidFill>
                  <a:srgbClr val="272525"/>
                </a:solidFill>
                <a:latin typeface="Inter"/>
                <a:ea typeface="Inter"/>
                <a:cs typeface="Inter"/>
                <a:sym typeface="Inter"/>
              </a:rPr>
              <a:t>Design studies that measure FLA and lexical retrieval together in natural speaking tasks; test conceptualization vs formulation specifically for Indonesian–English.</a:t>
            </a:r>
          </a:p>
        </p:txBody>
      </p:sp>
      <p:grpSp>
        <p:nvGrpSpPr>
          <p:cNvPr id="17" name="Group 17"/>
          <p:cNvGrpSpPr/>
          <p:nvPr/>
        </p:nvGrpSpPr>
        <p:grpSpPr>
          <a:xfrm>
            <a:off x="7835951" y="5392494"/>
            <a:ext cx="9474098" cy="2947243"/>
            <a:chOff x="0" y="0"/>
            <a:chExt cx="12632131" cy="3224022"/>
          </a:xfrm>
        </p:grpSpPr>
        <p:sp>
          <p:nvSpPr>
            <p:cNvPr id="18" name="Freeform 18"/>
            <p:cNvSpPr/>
            <p:nvPr/>
          </p:nvSpPr>
          <p:spPr>
            <a:xfrm>
              <a:off x="0" y="0"/>
              <a:ext cx="12632182" cy="3224022"/>
            </a:xfrm>
            <a:custGeom>
              <a:avLst/>
              <a:gdLst/>
              <a:ahLst/>
              <a:cxnLst/>
              <a:rect l="l" t="t" r="r" b="b"/>
              <a:pathLst>
                <a:path w="12632182" h="3224022">
                  <a:moveTo>
                    <a:pt x="0" y="150622"/>
                  </a:moveTo>
                  <a:cubicBezTo>
                    <a:pt x="0" y="67437"/>
                    <a:pt x="67437" y="0"/>
                    <a:pt x="150622" y="0"/>
                  </a:cubicBezTo>
                  <a:lnTo>
                    <a:pt x="12481560" y="0"/>
                  </a:lnTo>
                  <a:cubicBezTo>
                    <a:pt x="12564745" y="0"/>
                    <a:pt x="12632182" y="67437"/>
                    <a:pt x="12632182" y="150622"/>
                  </a:cubicBezTo>
                  <a:lnTo>
                    <a:pt x="12632182" y="3073400"/>
                  </a:lnTo>
                  <a:cubicBezTo>
                    <a:pt x="12632182" y="3156585"/>
                    <a:pt x="12564745" y="3224022"/>
                    <a:pt x="12481560" y="3224022"/>
                  </a:cubicBezTo>
                  <a:lnTo>
                    <a:pt x="150622" y="3224022"/>
                  </a:lnTo>
                  <a:cubicBezTo>
                    <a:pt x="67437" y="3224022"/>
                    <a:pt x="0" y="3156585"/>
                    <a:pt x="0" y="3073400"/>
                  </a:cubicBezTo>
                  <a:close/>
                </a:path>
              </a:pathLst>
            </a:custGeom>
            <a:solidFill>
              <a:srgbClr val="FFFFFF"/>
            </a:solidFill>
            <a:ln w="28576" cap="sq">
              <a:solidFill>
                <a:srgbClr val="C0C1D7"/>
              </a:solidFill>
              <a:prstDash val="solid"/>
              <a:miter/>
            </a:ln>
          </p:spPr>
        </p:sp>
      </p:grpSp>
      <p:sp>
        <p:nvSpPr>
          <p:cNvPr id="19" name="TextBox 19"/>
          <p:cNvSpPr txBox="1"/>
          <p:nvPr/>
        </p:nvSpPr>
        <p:spPr>
          <a:xfrm>
            <a:off x="8102600" y="5594158"/>
            <a:ext cx="8856764" cy="387542"/>
          </a:xfrm>
          <a:prstGeom prst="rect">
            <a:avLst/>
          </a:prstGeom>
        </p:spPr>
        <p:txBody>
          <a:bodyPr lIns="0" tIns="0" rIns="0" bIns="0" rtlCol="0" anchor="t">
            <a:spAutoFit/>
          </a:bodyPr>
          <a:lstStyle/>
          <a:p>
            <a:pPr algn="l">
              <a:lnSpc>
                <a:spcPts val="3244"/>
              </a:lnSpc>
            </a:pPr>
            <a:r>
              <a:rPr lang="en-US" sz="2600" b="1" spc="-77" dirty="0" smtClean="0">
                <a:solidFill>
                  <a:srgbClr val="272525"/>
                </a:solidFill>
                <a:latin typeface="Inter Bold"/>
                <a:ea typeface="Inter Bold"/>
                <a:cs typeface="Inter Bold"/>
                <a:sym typeface="Inter Bold"/>
              </a:rPr>
              <a:t>Implications</a:t>
            </a:r>
            <a:endParaRPr lang="en-US" sz="2600" b="1" spc="-77" dirty="0">
              <a:solidFill>
                <a:srgbClr val="272525"/>
              </a:solidFill>
              <a:latin typeface="Inter Bold"/>
              <a:ea typeface="Inter Bold"/>
              <a:cs typeface="Inter Bold"/>
              <a:sym typeface="Inter Bold"/>
            </a:endParaRPr>
          </a:p>
        </p:txBody>
      </p:sp>
      <p:sp>
        <p:nvSpPr>
          <p:cNvPr id="21" name="TextBox 21"/>
          <p:cNvSpPr txBox="1"/>
          <p:nvPr/>
        </p:nvSpPr>
        <p:spPr>
          <a:xfrm>
            <a:off x="7850238" y="8539010"/>
            <a:ext cx="9445523" cy="890587"/>
          </a:xfrm>
          <a:prstGeom prst="rect">
            <a:avLst/>
          </a:prstGeom>
        </p:spPr>
        <p:txBody>
          <a:bodyPr lIns="0" tIns="0" rIns="0" bIns="0" rtlCol="0" anchor="t">
            <a:spAutoFit/>
          </a:bodyPr>
          <a:lstStyle/>
          <a:p>
            <a:pPr algn="l">
              <a:lnSpc>
                <a:spcPts val="3096"/>
              </a:lnSpc>
            </a:pPr>
            <a:r>
              <a:rPr lang="en-US" sz="2000" spc="-42" dirty="0">
                <a:solidFill>
                  <a:srgbClr val="272525"/>
                </a:solidFill>
                <a:latin typeface="Inter"/>
                <a:ea typeface="Inter"/>
                <a:cs typeface="Inter"/>
                <a:sym typeface="Inter"/>
              </a:rPr>
              <a:t>Keywords: foreign language anxiety, lexical retrieval failure, EFL speaking, Indonesian EFL, working memory, thematic synthesis, cognitive interference.</a:t>
            </a:r>
          </a:p>
        </p:txBody>
      </p:sp>
      <p:sp>
        <p:nvSpPr>
          <p:cNvPr id="22" name="Shape 3"/>
          <p:cNvSpPr/>
          <p:nvPr/>
        </p:nvSpPr>
        <p:spPr>
          <a:xfrm>
            <a:off x="8102600" y="6042659"/>
            <a:ext cx="4360120" cy="2072641"/>
          </a:xfrm>
          <a:prstGeom prst="roundRect">
            <a:avLst>
              <a:gd name="adj" fmla="val 4444"/>
            </a:avLst>
          </a:prstGeom>
          <a:solidFill>
            <a:srgbClr val="F4F6FB"/>
          </a:solidFill>
          <a:ln w="12700">
            <a:solidFill>
              <a:srgbClr val="CADCFC"/>
            </a:solidFill>
            <a:prstDash val="solid"/>
          </a:ln>
        </p:spPr>
      </p:sp>
      <p:sp>
        <p:nvSpPr>
          <p:cNvPr id="23" name="Text 5"/>
          <p:cNvSpPr/>
          <p:nvPr/>
        </p:nvSpPr>
        <p:spPr>
          <a:xfrm>
            <a:off x="8214360" y="6447015"/>
            <a:ext cx="3749040" cy="1820685"/>
          </a:xfrm>
          <a:prstGeom prst="rect">
            <a:avLst/>
          </a:prstGeom>
          <a:noFill/>
          <a:ln/>
        </p:spPr>
        <p:txBody>
          <a:bodyPr wrap="square" rtlCol="0" anchor="t"/>
          <a:lstStyle/>
          <a:p>
            <a:pPr marL="0" indent="0">
              <a:lnSpc>
                <a:spcPct val="120000"/>
              </a:lnSpc>
              <a:buNone/>
            </a:pPr>
            <a:r>
              <a:rPr lang="en-US" sz="2000" dirty="0">
                <a:solidFill>
                  <a:srgbClr val="1A1A2E"/>
                </a:solidFill>
                <a:latin typeface="Calibri" pitchFamily="34" charset="0"/>
                <a:ea typeface="Calibri" pitchFamily="34" charset="-122"/>
                <a:cs typeface="Calibri" pitchFamily="34" charset="-120"/>
              </a:rPr>
              <a:t>Combine a low-anxiety classroom with structured, regular speaking practice — and tell the two learner profiles apart.</a:t>
            </a:r>
            <a:endParaRPr lang="en-US" sz="2000" dirty="0"/>
          </a:p>
        </p:txBody>
      </p:sp>
      <p:sp>
        <p:nvSpPr>
          <p:cNvPr id="25" name="Text 4"/>
          <p:cNvSpPr/>
          <p:nvPr/>
        </p:nvSpPr>
        <p:spPr>
          <a:xfrm>
            <a:off x="8214360" y="6027419"/>
            <a:ext cx="2523744" cy="457200"/>
          </a:xfrm>
          <a:prstGeom prst="rect">
            <a:avLst/>
          </a:prstGeom>
          <a:noFill/>
          <a:ln/>
        </p:spPr>
        <p:txBody>
          <a:bodyPr wrap="square" rtlCol="0" anchor="ctr"/>
          <a:lstStyle/>
          <a:p>
            <a:pPr marL="0" indent="0">
              <a:buNone/>
            </a:pPr>
            <a:r>
              <a:rPr lang="en-US" sz="1800" b="1" dirty="0">
                <a:solidFill>
                  <a:srgbClr val="1E2761"/>
                </a:solidFill>
                <a:latin typeface="Georgia" pitchFamily="34" charset="0"/>
                <a:ea typeface="Georgia" pitchFamily="34" charset="-122"/>
                <a:cs typeface="Georgia" pitchFamily="34" charset="-120"/>
              </a:rPr>
              <a:t>For Teachers</a:t>
            </a:r>
            <a:endParaRPr lang="en-US" sz="1800" dirty="0"/>
          </a:p>
        </p:txBody>
      </p:sp>
      <p:sp>
        <p:nvSpPr>
          <p:cNvPr id="27" name="Shape 3"/>
          <p:cNvSpPr/>
          <p:nvPr/>
        </p:nvSpPr>
        <p:spPr>
          <a:xfrm>
            <a:off x="12683280" y="6042659"/>
            <a:ext cx="4360120" cy="2072641"/>
          </a:xfrm>
          <a:prstGeom prst="roundRect">
            <a:avLst>
              <a:gd name="adj" fmla="val 4444"/>
            </a:avLst>
          </a:prstGeom>
          <a:solidFill>
            <a:srgbClr val="F4F6FB"/>
          </a:solidFill>
          <a:ln w="12700">
            <a:solidFill>
              <a:srgbClr val="CADCFC"/>
            </a:solidFill>
            <a:prstDash val="solid"/>
          </a:ln>
        </p:spPr>
      </p:sp>
      <p:sp>
        <p:nvSpPr>
          <p:cNvPr id="28" name="Text 5"/>
          <p:cNvSpPr/>
          <p:nvPr/>
        </p:nvSpPr>
        <p:spPr>
          <a:xfrm>
            <a:off x="12786360" y="6447015"/>
            <a:ext cx="3749040" cy="1820685"/>
          </a:xfrm>
          <a:prstGeom prst="rect">
            <a:avLst/>
          </a:prstGeom>
          <a:noFill/>
          <a:ln/>
        </p:spPr>
        <p:txBody>
          <a:bodyPr wrap="square" rtlCol="0" anchor="t"/>
          <a:lstStyle/>
          <a:p>
            <a:pPr>
              <a:lnSpc>
                <a:spcPct val="120000"/>
              </a:lnSpc>
            </a:pPr>
            <a:r>
              <a:rPr lang="en-US" sz="2000" dirty="0"/>
              <a:t>Measure lexical retrieval failure directly, in natural speaking tasks, within the Indonesian EFL context.</a:t>
            </a:r>
          </a:p>
          <a:p>
            <a:pPr>
              <a:lnSpc>
                <a:spcPct val="120000"/>
              </a:lnSpc>
            </a:pPr>
            <a:endParaRPr lang="en-US" sz="2000" dirty="0"/>
          </a:p>
        </p:txBody>
      </p:sp>
      <p:sp>
        <p:nvSpPr>
          <p:cNvPr id="33" name="Text 4"/>
          <p:cNvSpPr/>
          <p:nvPr/>
        </p:nvSpPr>
        <p:spPr>
          <a:xfrm>
            <a:off x="12991948" y="6057900"/>
            <a:ext cx="2523744" cy="457200"/>
          </a:xfrm>
          <a:prstGeom prst="rect">
            <a:avLst/>
          </a:prstGeom>
          <a:noFill/>
          <a:ln/>
        </p:spPr>
        <p:txBody>
          <a:bodyPr wrap="square" rtlCol="0" anchor="ctr"/>
          <a:lstStyle/>
          <a:p>
            <a:r>
              <a:rPr lang="en-US" sz="1800" b="1" dirty="0">
                <a:solidFill>
                  <a:srgbClr val="1E2761"/>
                </a:solidFill>
                <a:latin typeface="Georgia" pitchFamily="34" charset="0"/>
                <a:ea typeface="Georgia" pitchFamily="34" charset="-122"/>
                <a:cs typeface="Georgia" pitchFamily="34" charset="-120"/>
              </a:rPr>
              <a:t>For </a:t>
            </a:r>
            <a:r>
              <a:rPr lang="en-US" b="1" dirty="0">
                <a:solidFill>
                  <a:srgbClr val="1E2761"/>
                </a:solidFill>
                <a:latin typeface="Georgia" pitchFamily="34" charset="0"/>
                <a:ea typeface="Georgia" pitchFamily="34" charset="-122"/>
                <a:cs typeface="Georgia" pitchFamily="34" charset="-120"/>
              </a:rPr>
              <a:t>Researchers</a:t>
            </a:r>
            <a:endParaRPr lang="en-US" sz="1800" dirty="0"/>
          </a:p>
        </p:txBody>
      </p:sp>
      <p:sp>
        <p:nvSpPr>
          <p:cNvPr id="34" name="Text 5"/>
          <p:cNvSpPr/>
          <p:nvPr/>
        </p:nvSpPr>
        <p:spPr>
          <a:xfrm>
            <a:off x="12805664" y="6447015"/>
            <a:ext cx="3749040" cy="1820685"/>
          </a:xfrm>
          <a:prstGeom prst="rect">
            <a:avLst/>
          </a:prstGeom>
          <a:noFill/>
          <a:ln/>
        </p:spPr>
        <p:txBody>
          <a:bodyPr wrap="square" rtlCol="0" anchor="t"/>
          <a:lstStyle/>
          <a:p>
            <a:pPr marL="0" indent="0">
              <a:lnSpc>
                <a:spcPct val="120000"/>
              </a:lnSpc>
              <a:buNone/>
            </a:pPr>
            <a:endParaRPr lang="en-US" sz="2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Text 0"/>
          <p:cNvSpPr/>
          <p:nvPr/>
        </p:nvSpPr>
        <p:spPr>
          <a:xfrm>
            <a:off x="1097280" y="3154680"/>
            <a:ext cx="16047720" cy="1645920"/>
          </a:xfrm>
          <a:prstGeom prst="rect">
            <a:avLst/>
          </a:prstGeom>
          <a:noFill/>
          <a:ln/>
        </p:spPr>
        <p:txBody>
          <a:bodyPr wrap="square" lIns="137160" tIns="68580" rIns="137160" bIns="68580" rtlCol="0" anchor="ctr"/>
          <a:lstStyle/>
          <a:p>
            <a:pPr algn="ctr"/>
            <a:r>
              <a:rPr lang="en-US" sz="7200" b="1" dirty="0">
                <a:solidFill>
                  <a:srgbClr val="FFFFFF"/>
                </a:solidFill>
                <a:latin typeface="Georgia" pitchFamily="34" charset="0"/>
                <a:ea typeface="Georgia" pitchFamily="34" charset="-122"/>
                <a:cs typeface="Georgia" pitchFamily="34" charset="-120"/>
              </a:rPr>
              <a:t>Thank You</a:t>
            </a:r>
            <a:endParaRPr lang="en-US" sz="7200" dirty="0"/>
          </a:p>
        </p:txBody>
      </p:sp>
      <p:sp>
        <p:nvSpPr>
          <p:cNvPr id="3" name="Shape 1"/>
          <p:cNvSpPr/>
          <p:nvPr/>
        </p:nvSpPr>
        <p:spPr>
          <a:xfrm>
            <a:off x="7406640" y="5074920"/>
            <a:ext cx="3429000" cy="0"/>
          </a:xfrm>
          <a:prstGeom prst="line">
            <a:avLst/>
          </a:prstGeom>
          <a:noFill/>
          <a:ln w="31750">
            <a:solidFill>
              <a:srgbClr val="3A57B8"/>
            </a:solidFill>
            <a:prstDash val="solid"/>
          </a:ln>
        </p:spPr>
      </p:sp>
      <p:sp>
        <p:nvSpPr>
          <p:cNvPr id="4" name="Text 2"/>
          <p:cNvSpPr/>
          <p:nvPr/>
        </p:nvSpPr>
        <p:spPr>
          <a:xfrm>
            <a:off x="1097280" y="5486400"/>
            <a:ext cx="16047720" cy="822960"/>
          </a:xfrm>
          <a:prstGeom prst="rect">
            <a:avLst/>
          </a:prstGeom>
          <a:noFill/>
          <a:ln/>
        </p:spPr>
        <p:txBody>
          <a:bodyPr wrap="square" lIns="137160" tIns="68580" rIns="137160" bIns="68580" rtlCol="0" anchor="ctr"/>
          <a:lstStyle/>
          <a:p>
            <a:pPr algn="ctr"/>
            <a:r>
              <a:rPr lang="en-US" sz="2900" i="1" dirty="0">
                <a:solidFill>
                  <a:srgbClr val="CADCFC"/>
                </a:solidFill>
                <a:latin typeface="Calibri" pitchFamily="34" charset="0"/>
                <a:ea typeface="Calibri" pitchFamily="34" charset="-122"/>
                <a:cs typeface="Calibri" pitchFamily="34" charset="-120"/>
              </a:rPr>
              <a:t>I warmly welcome your questions and suggestions.</a:t>
            </a:r>
            <a:endParaRPr lang="en-US" sz="2900" dirty="0"/>
          </a:p>
        </p:txBody>
      </p:sp>
      <p:sp>
        <p:nvSpPr>
          <p:cNvPr id="5" name="Text 3"/>
          <p:cNvSpPr/>
          <p:nvPr/>
        </p:nvSpPr>
        <p:spPr>
          <a:xfrm>
            <a:off x="1097280" y="7132320"/>
            <a:ext cx="16047720" cy="685800"/>
          </a:xfrm>
          <a:prstGeom prst="rect">
            <a:avLst/>
          </a:prstGeom>
          <a:noFill/>
          <a:ln/>
        </p:spPr>
        <p:txBody>
          <a:bodyPr wrap="square" lIns="137160" tIns="68580" rIns="137160" bIns="68580" rtlCol="0" anchor="ctr"/>
          <a:lstStyle/>
          <a:p>
            <a:pPr algn="ctr"/>
            <a:r>
              <a:rPr lang="en-US" sz="2000" dirty="0">
                <a:solidFill>
                  <a:srgbClr val="CADCFC"/>
                </a:solidFill>
                <a:latin typeface="Calibri" pitchFamily="34" charset="0"/>
                <a:ea typeface="Calibri" pitchFamily="34" charset="-122"/>
                <a:cs typeface="Calibri" pitchFamily="34" charset="-120"/>
              </a:rPr>
              <a:t>Desi Purnama Sari  ·  Jatmika Nurhadi  ·  Universitas Pendidikan Indonesia</a:t>
            </a:r>
            <a:endParaRPr lang="en-US" sz="2000" dirty="0"/>
          </a:p>
        </p:txBody>
      </p:sp>
    </p:spTree>
    <p:extLst>
      <p:ext uri="{BB962C8B-B14F-4D97-AF65-F5344CB8AC3E}">
        <p14:creationId xmlns:p14="http://schemas.microsoft.com/office/powerpoint/2010/main" val="27281938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TotalTime>
  <Words>1366</Words>
  <Application>Microsoft Office PowerPoint</Application>
  <PresentationFormat>Custom</PresentationFormat>
  <Paragraphs>175</Paragraphs>
  <Slides>19</Slides>
  <Notes>19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Inter Bold</vt:lpstr>
      <vt:lpstr>Inter</vt:lpstr>
      <vt:lpstr>Calibri</vt:lpstr>
      <vt:lpstr>Georgia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FLA_Presentation_Final.pptx</dc:title>
  <cp:lastModifiedBy>DESIPURNAMASARI</cp:lastModifiedBy>
  <cp:revision>6</cp:revision>
  <dcterms:created xsi:type="dcterms:W3CDTF">2006-08-16T00:00:00Z</dcterms:created>
  <dcterms:modified xsi:type="dcterms:W3CDTF">2026-08-07T06:01:29Z</dcterms:modified>
  <dc:identifier>DAHRlMZHIDQ</dc:identifier>
</cp:coreProperties>
</file>