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Barlow Condensed Semi-Bold" panose="020B0604020202020204" charset="0"/>
      <p:regular r:id="rId11"/>
    </p:embeddedFont>
    <p:embeddedFont>
      <p:font typeface="Crimson Roman Bold" panose="020B0604020202020204" charset="0"/>
      <p:regular r:id="rId12"/>
    </p:embeddedFont>
    <p:embeddedFont>
      <p:font typeface="Crimson Roman Bold Italics" panose="020B0604020202020204" charset="0"/>
      <p:regular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39" d="100"/>
          <a:sy n="39" d="100"/>
        </p:scale>
        <p:origin x="940" y="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2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7616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015356" y="1161408"/>
            <a:ext cx="4498974" cy="910010"/>
            <a:chOff x="0" y="0"/>
            <a:chExt cx="3013785" cy="6096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013785" cy="609600"/>
            </a:xfrm>
            <a:custGeom>
              <a:avLst/>
              <a:gdLst/>
              <a:ahLst/>
              <a:cxnLst/>
              <a:rect l="l" t="t" r="r" b="b"/>
              <a:pathLst>
                <a:path w="3013785" h="609600">
                  <a:moveTo>
                    <a:pt x="203200" y="0"/>
                  </a:moveTo>
                  <a:lnTo>
                    <a:pt x="3013785" y="0"/>
                  </a:lnTo>
                  <a:lnTo>
                    <a:pt x="2810585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36E25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101600" y="-38100"/>
              <a:ext cx="2810585" cy="647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480217" y="481768"/>
            <a:ext cx="2177539" cy="1916235"/>
          </a:xfrm>
          <a:custGeom>
            <a:avLst/>
            <a:gdLst/>
            <a:ahLst/>
            <a:cxnLst/>
            <a:rect l="l" t="t" r="r" b="b"/>
            <a:pathLst>
              <a:path w="2177539" h="1916235">
                <a:moveTo>
                  <a:pt x="0" y="0"/>
                </a:moveTo>
                <a:lnTo>
                  <a:pt x="2177539" y="0"/>
                </a:lnTo>
                <a:lnTo>
                  <a:pt x="2177539" y="1916235"/>
                </a:lnTo>
                <a:lnTo>
                  <a:pt x="0" y="191623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flipH="1">
            <a:off x="13396730" y="-158089"/>
            <a:ext cx="5034584" cy="6002484"/>
          </a:xfrm>
          <a:custGeom>
            <a:avLst/>
            <a:gdLst/>
            <a:ahLst/>
            <a:cxnLst/>
            <a:rect l="l" t="t" r="r" b="b"/>
            <a:pathLst>
              <a:path w="5034584" h="6002484">
                <a:moveTo>
                  <a:pt x="5034584" y="0"/>
                </a:moveTo>
                <a:lnTo>
                  <a:pt x="0" y="0"/>
                </a:lnTo>
                <a:lnTo>
                  <a:pt x="0" y="6002484"/>
                </a:lnTo>
                <a:lnTo>
                  <a:pt x="5034584" y="6002484"/>
                </a:lnTo>
                <a:lnTo>
                  <a:pt x="5034584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2867052" y="9258300"/>
            <a:ext cx="15564262" cy="1196272"/>
            <a:chOff x="0" y="0"/>
            <a:chExt cx="4099230" cy="31506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099230" cy="315067"/>
            </a:xfrm>
            <a:custGeom>
              <a:avLst/>
              <a:gdLst/>
              <a:ahLst/>
              <a:cxnLst/>
              <a:rect l="l" t="t" r="r" b="b"/>
              <a:pathLst>
                <a:path w="4099230" h="315067">
                  <a:moveTo>
                    <a:pt x="0" y="0"/>
                  </a:moveTo>
                  <a:lnTo>
                    <a:pt x="4099230" y="0"/>
                  </a:lnTo>
                  <a:lnTo>
                    <a:pt x="4099230" y="315067"/>
                  </a:lnTo>
                  <a:lnTo>
                    <a:pt x="0" y="315067"/>
                  </a:lnTo>
                  <a:close/>
                </a:path>
              </a:pathLst>
            </a:custGeom>
            <a:solidFill>
              <a:srgbClr val="F36E25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4099230" cy="3531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-136645" y="5698780"/>
            <a:ext cx="4401488" cy="4645370"/>
          </a:xfrm>
          <a:custGeom>
            <a:avLst/>
            <a:gdLst/>
            <a:ahLst/>
            <a:cxnLst/>
            <a:rect l="l" t="t" r="r" b="b"/>
            <a:pathLst>
              <a:path w="4401488" h="4645370">
                <a:moveTo>
                  <a:pt x="0" y="0"/>
                </a:moveTo>
                <a:lnTo>
                  <a:pt x="4401488" y="0"/>
                </a:lnTo>
                <a:lnTo>
                  <a:pt x="4401488" y="4645370"/>
                </a:lnTo>
                <a:lnTo>
                  <a:pt x="0" y="464537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12" name="Group 12"/>
          <p:cNvGrpSpPr/>
          <p:nvPr/>
        </p:nvGrpSpPr>
        <p:grpSpPr>
          <a:xfrm>
            <a:off x="5235954" y="2141798"/>
            <a:ext cx="181526" cy="181526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sp>
        <p:nvSpPr>
          <p:cNvPr id="15" name="AutoShape 15"/>
          <p:cNvSpPr/>
          <p:nvPr/>
        </p:nvSpPr>
        <p:spPr>
          <a:xfrm>
            <a:off x="2516845" y="2232561"/>
            <a:ext cx="2614508" cy="0"/>
          </a:xfrm>
          <a:prstGeom prst="line">
            <a:avLst/>
          </a:prstGeom>
          <a:ln w="38100" cap="flat">
            <a:solidFill>
              <a:srgbClr val="000000"/>
            </a:solidFill>
            <a:prstDash val="lgDash"/>
            <a:headEnd type="none" w="sm" len="sm"/>
            <a:tailEnd type="none" w="sm" len="sm"/>
          </a:ln>
        </p:spPr>
      </p:sp>
      <p:sp>
        <p:nvSpPr>
          <p:cNvPr id="16" name="TextBox 16"/>
          <p:cNvSpPr txBox="1"/>
          <p:nvPr/>
        </p:nvSpPr>
        <p:spPr>
          <a:xfrm>
            <a:off x="6855598" y="8281442"/>
            <a:ext cx="11178843" cy="3975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59"/>
              </a:lnSpc>
            </a:pPr>
            <a:r>
              <a:rPr lang="en-US" sz="3399" b="1" spc="67" dirty="0">
                <a:solidFill>
                  <a:srgbClr val="000000"/>
                </a:solidFill>
                <a:latin typeface="Crimson Roman Bold"/>
                <a:ea typeface="Crimson Roman Bold"/>
                <a:cs typeface="Crimson Roman Bold"/>
                <a:sym typeface="Crimson Roman Bold"/>
              </a:rPr>
              <a:t>Presented by Nadhira Puti </a:t>
            </a:r>
            <a:r>
              <a:rPr lang="en-US" sz="3399" b="1" spc="67" dirty="0" err="1">
                <a:solidFill>
                  <a:srgbClr val="000000"/>
                </a:solidFill>
                <a:latin typeface="Crimson Roman Bold"/>
                <a:ea typeface="Crimson Roman Bold"/>
                <a:cs typeface="Crimson Roman Bold"/>
                <a:sym typeface="Crimson Roman Bold"/>
              </a:rPr>
              <a:t>Isladara</a:t>
            </a:r>
            <a:endParaRPr lang="en-US" sz="3399" b="1" spc="67" dirty="0">
              <a:solidFill>
                <a:srgbClr val="000000"/>
              </a:solidFill>
              <a:latin typeface="Crimson Roman Bold"/>
              <a:ea typeface="Crimson Roman Bold"/>
              <a:cs typeface="Crimson Roman Bold"/>
              <a:sym typeface="Crimson Roman Bold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2015356" y="3711972"/>
            <a:ext cx="14126656" cy="28725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56"/>
              </a:lnSpc>
            </a:pPr>
            <a:r>
              <a:rPr lang="en-US" sz="6458" b="1" spc="-193">
                <a:solidFill>
                  <a:srgbClr val="BA7300"/>
                </a:solidFill>
                <a:latin typeface="Barlow Condensed Semi-Bold"/>
                <a:ea typeface="Barlow Condensed Semi-Bold"/>
                <a:cs typeface="Barlow Condensed Semi-Bold"/>
                <a:sym typeface="Barlow Condensed Semi-Bold"/>
              </a:rPr>
              <a:t>Exploring Digital Multimodal Resources for Autonomous EFL Learning: Students’ Perceptions of Songs and Poems from LearnEnglish Kids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791106" y="1376053"/>
            <a:ext cx="3541765" cy="6522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39"/>
              </a:lnSpc>
            </a:pPr>
            <a:r>
              <a:rPr lang="en-US" sz="5458" b="1" spc="-163">
                <a:solidFill>
                  <a:srgbClr val="FFFFFF"/>
                </a:solidFill>
                <a:latin typeface="Barlow Condensed Semi-Bold"/>
                <a:ea typeface="Barlow Condensed Semi-Bold"/>
                <a:cs typeface="Barlow Condensed Semi-Bold"/>
                <a:sym typeface="Barlow Condensed Semi-Bold"/>
              </a:rPr>
              <a:t>CONAPLIN-19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109157" y="8760461"/>
            <a:ext cx="11178843" cy="3975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59"/>
              </a:lnSpc>
            </a:pPr>
            <a:r>
              <a:rPr lang="en-US" sz="3399" b="1" spc="67" dirty="0">
                <a:solidFill>
                  <a:srgbClr val="000000"/>
                </a:solidFill>
                <a:latin typeface="Crimson Roman Bold"/>
                <a:ea typeface="Crimson Roman Bold"/>
                <a:cs typeface="Crimson Roman Bold"/>
                <a:sym typeface="Crimson Roman Bold"/>
              </a:rPr>
              <a:t>August 10</a:t>
            </a:r>
            <a:r>
              <a:rPr lang="en-US" sz="3399" b="1" spc="67" baseline="30000" dirty="0">
                <a:solidFill>
                  <a:srgbClr val="000000"/>
                </a:solidFill>
                <a:latin typeface="Crimson Roman Bold"/>
                <a:ea typeface="Crimson Roman Bold"/>
                <a:cs typeface="Crimson Roman Bold"/>
                <a:sym typeface="Crimson Roman Bold"/>
              </a:rPr>
              <a:t>th</a:t>
            </a:r>
            <a:r>
              <a:rPr lang="en-US" sz="3399" b="1" spc="67" dirty="0">
                <a:solidFill>
                  <a:srgbClr val="000000"/>
                </a:solidFill>
                <a:latin typeface="Crimson Roman Bold"/>
                <a:ea typeface="Crimson Roman Bold"/>
                <a:cs typeface="Crimson Roman Bold"/>
                <a:sym typeface="Crimson Roman Bold"/>
              </a:rPr>
              <a:t>,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356251" y="9258300"/>
            <a:ext cx="19000502" cy="1196272"/>
            <a:chOff x="0" y="0"/>
            <a:chExt cx="5004247" cy="31506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004247" cy="315067"/>
            </a:xfrm>
            <a:custGeom>
              <a:avLst/>
              <a:gdLst/>
              <a:ahLst/>
              <a:cxnLst/>
              <a:rect l="l" t="t" r="r" b="b"/>
              <a:pathLst>
                <a:path w="5004247" h="315067">
                  <a:moveTo>
                    <a:pt x="0" y="0"/>
                  </a:moveTo>
                  <a:lnTo>
                    <a:pt x="5004247" y="0"/>
                  </a:lnTo>
                  <a:lnTo>
                    <a:pt x="5004247" y="315067"/>
                  </a:lnTo>
                  <a:lnTo>
                    <a:pt x="0" y="315067"/>
                  </a:lnTo>
                  <a:close/>
                </a:path>
              </a:pathLst>
            </a:custGeom>
            <a:solidFill>
              <a:srgbClr val="F36E25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5004247" cy="3531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362477" y="3375875"/>
            <a:ext cx="3709797" cy="3709797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7998" y="0"/>
                  </a:moveTo>
                  <a:lnTo>
                    <a:pt x="764802" y="0"/>
                  </a:lnTo>
                  <a:cubicBezTo>
                    <a:pt x="791310" y="0"/>
                    <a:pt x="812800" y="21490"/>
                    <a:pt x="812800" y="47998"/>
                  </a:cubicBezTo>
                  <a:lnTo>
                    <a:pt x="812800" y="764802"/>
                  </a:lnTo>
                  <a:cubicBezTo>
                    <a:pt x="812800" y="791310"/>
                    <a:pt x="791310" y="812800"/>
                    <a:pt x="764802" y="812800"/>
                  </a:cubicBezTo>
                  <a:lnTo>
                    <a:pt x="47998" y="812800"/>
                  </a:lnTo>
                  <a:cubicBezTo>
                    <a:pt x="21490" y="812800"/>
                    <a:pt x="0" y="791310"/>
                    <a:pt x="0" y="764802"/>
                  </a:cubicBezTo>
                  <a:lnTo>
                    <a:pt x="0" y="47998"/>
                  </a:lnTo>
                  <a:cubicBezTo>
                    <a:pt x="0" y="21490"/>
                    <a:pt x="21490" y="0"/>
                    <a:pt x="47998" y="0"/>
                  </a:cubicBezTo>
                  <a:close/>
                </a:path>
              </a:pathLst>
            </a:custGeom>
            <a:blipFill>
              <a:blip r:embed="rId3"/>
              <a:stretch>
                <a:fillRect l="-83333" r="-83333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4397421" y="5230773"/>
            <a:ext cx="3709797" cy="3709797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7998" y="0"/>
                  </a:moveTo>
                  <a:lnTo>
                    <a:pt x="764802" y="0"/>
                  </a:lnTo>
                  <a:cubicBezTo>
                    <a:pt x="791310" y="0"/>
                    <a:pt x="812800" y="21490"/>
                    <a:pt x="812800" y="47998"/>
                  </a:cubicBezTo>
                  <a:lnTo>
                    <a:pt x="812800" y="764802"/>
                  </a:lnTo>
                  <a:cubicBezTo>
                    <a:pt x="812800" y="791310"/>
                    <a:pt x="791310" y="812800"/>
                    <a:pt x="764802" y="812800"/>
                  </a:cubicBezTo>
                  <a:lnTo>
                    <a:pt x="47998" y="812800"/>
                  </a:lnTo>
                  <a:cubicBezTo>
                    <a:pt x="21490" y="812800"/>
                    <a:pt x="0" y="791310"/>
                    <a:pt x="0" y="764802"/>
                  </a:cubicBezTo>
                  <a:lnTo>
                    <a:pt x="0" y="47998"/>
                  </a:lnTo>
                  <a:cubicBezTo>
                    <a:pt x="0" y="21490"/>
                    <a:pt x="21490" y="0"/>
                    <a:pt x="47998" y="0"/>
                  </a:cubicBezTo>
                  <a:close/>
                </a:path>
              </a:pathLst>
            </a:custGeom>
            <a:blipFill>
              <a:blip r:embed="rId4"/>
              <a:stretch>
                <a:fillRect r="-77720"/>
              </a:stretch>
            </a:blipFill>
          </p:spPr>
        </p:sp>
      </p:grpSp>
      <p:sp>
        <p:nvSpPr>
          <p:cNvPr id="10" name="TextBox 10"/>
          <p:cNvSpPr txBox="1"/>
          <p:nvPr/>
        </p:nvSpPr>
        <p:spPr>
          <a:xfrm>
            <a:off x="8262453" y="3546719"/>
            <a:ext cx="8725987" cy="3953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9363" lvl="1" indent="-379682" algn="l">
              <a:lnSpc>
                <a:spcPts val="4290"/>
              </a:lnSpc>
              <a:buFont typeface="Arial"/>
              <a:buChar char="•"/>
            </a:pPr>
            <a:r>
              <a:rPr lang="en-US" sz="3517" b="1" spc="70">
                <a:solidFill>
                  <a:srgbClr val="000000"/>
                </a:solidFill>
                <a:latin typeface="Crimson Roman Bold"/>
                <a:ea typeface="Crimson Roman Bold"/>
                <a:cs typeface="Crimson Roman Bold"/>
                <a:sym typeface="Crimson Roman Bold"/>
              </a:rPr>
              <a:t>Traditional EFL instruction can reduce engagement.</a:t>
            </a:r>
          </a:p>
          <a:p>
            <a:pPr marL="759363" lvl="1" indent="-379682" algn="l">
              <a:lnSpc>
                <a:spcPts val="4290"/>
              </a:lnSpc>
              <a:buFont typeface="Arial"/>
              <a:buChar char="•"/>
            </a:pPr>
            <a:r>
              <a:rPr lang="en-US" sz="3517" b="1" spc="70">
                <a:solidFill>
                  <a:srgbClr val="000000"/>
                </a:solidFill>
                <a:latin typeface="Crimson Roman Bold"/>
                <a:ea typeface="Crimson Roman Bold"/>
                <a:cs typeface="Crimson Roman Bold"/>
                <a:sym typeface="Crimson Roman Bold"/>
              </a:rPr>
              <a:t>Digital multimodal resources may support motivation and autonomous learning.</a:t>
            </a:r>
          </a:p>
          <a:p>
            <a:pPr marL="759363" lvl="1" indent="-379682" algn="l">
              <a:lnSpc>
                <a:spcPts val="4290"/>
              </a:lnSpc>
              <a:buFont typeface="Arial"/>
              <a:buChar char="•"/>
            </a:pPr>
            <a:r>
              <a:rPr lang="en-US" sz="3517" b="1" spc="70">
                <a:solidFill>
                  <a:srgbClr val="000000"/>
                </a:solidFill>
                <a:latin typeface="Crimson Roman Bold"/>
                <a:ea typeface="Crimson Roman Bold"/>
                <a:cs typeface="Crimson Roman Bold"/>
                <a:sym typeface="Crimson Roman Bold"/>
              </a:rPr>
              <a:t>Research compares songs and poems on </a:t>
            </a:r>
            <a:r>
              <a:rPr lang="en-US" sz="3517" b="1" i="1" spc="70">
                <a:solidFill>
                  <a:srgbClr val="000000"/>
                </a:solidFill>
                <a:latin typeface="Crimson Roman Bold Italics"/>
                <a:ea typeface="Crimson Roman Bold Italics"/>
                <a:cs typeface="Crimson Roman Bold Italics"/>
                <a:sym typeface="Crimson Roman Bold Italics"/>
              </a:rPr>
              <a:t>LearnEnglish Kids.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606194" y="1441894"/>
            <a:ext cx="9075613" cy="1085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50"/>
              </a:lnSpc>
            </a:pPr>
            <a:r>
              <a:rPr lang="en-US" sz="9000" b="1" spc="-270">
                <a:solidFill>
                  <a:srgbClr val="BA7300"/>
                </a:solidFill>
                <a:latin typeface="Barlow Condensed Semi-Bold"/>
                <a:ea typeface="Barlow Condensed Semi-Bold"/>
                <a:cs typeface="Barlow Condensed Semi-Bold"/>
                <a:sym typeface="Barlow Condensed Semi-Bold"/>
              </a:rPr>
              <a:t>BACKGROUND</a:t>
            </a:r>
          </a:p>
        </p:txBody>
      </p:sp>
      <p:sp>
        <p:nvSpPr>
          <p:cNvPr id="12" name="Freeform 12"/>
          <p:cNvSpPr/>
          <p:nvPr/>
        </p:nvSpPr>
        <p:spPr>
          <a:xfrm>
            <a:off x="14409753" y="-65287"/>
            <a:ext cx="4546740" cy="4114800"/>
          </a:xfrm>
          <a:custGeom>
            <a:avLst/>
            <a:gdLst/>
            <a:ahLst/>
            <a:cxnLst/>
            <a:rect l="l" t="t" r="r" b="b"/>
            <a:pathLst>
              <a:path w="4546740" h="4114800">
                <a:moveTo>
                  <a:pt x="0" y="0"/>
                </a:moveTo>
                <a:lnTo>
                  <a:pt x="4546741" y="0"/>
                </a:lnTo>
                <a:lnTo>
                  <a:pt x="454674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83657" y="5630175"/>
            <a:ext cx="18655315" cy="5316765"/>
          </a:xfrm>
          <a:custGeom>
            <a:avLst/>
            <a:gdLst/>
            <a:ahLst/>
            <a:cxnLst/>
            <a:rect l="l" t="t" r="r" b="b"/>
            <a:pathLst>
              <a:path w="18655315" h="5316765">
                <a:moveTo>
                  <a:pt x="0" y="0"/>
                </a:moveTo>
                <a:lnTo>
                  <a:pt x="18655314" y="0"/>
                </a:lnTo>
                <a:lnTo>
                  <a:pt x="18655314" y="5316765"/>
                </a:lnTo>
                <a:lnTo>
                  <a:pt x="0" y="531676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3018314" y="1616432"/>
            <a:ext cx="11214805" cy="1085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50"/>
              </a:lnSpc>
            </a:pPr>
            <a:r>
              <a:rPr lang="en-US" sz="9000" b="1" spc="-270">
                <a:solidFill>
                  <a:srgbClr val="BA7300"/>
                </a:solidFill>
                <a:latin typeface="Barlow Condensed Semi-Bold"/>
                <a:ea typeface="Barlow Condensed Semi-Bold"/>
                <a:cs typeface="Barlow Condensed Semi-Bold"/>
                <a:sym typeface="Barlow Condensed Semi-Bold"/>
              </a:rPr>
              <a:t>RESEARCH GAP &amp; OBJECTIVES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455550" y="3454757"/>
            <a:ext cx="7474915" cy="1992646"/>
            <a:chOff x="0" y="0"/>
            <a:chExt cx="2341744" cy="62425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341744" cy="624257"/>
            </a:xfrm>
            <a:custGeom>
              <a:avLst/>
              <a:gdLst/>
              <a:ahLst/>
              <a:cxnLst/>
              <a:rect l="l" t="t" r="r" b="b"/>
              <a:pathLst>
                <a:path w="2341744" h="624257">
                  <a:moveTo>
                    <a:pt x="25893" y="0"/>
                  </a:moveTo>
                  <a:lnTo>
                    <a:pt x="2315851" y="0"/>
                  </a:lnTo>
                  <a:cubicBezTo>
                    <a:pt x="2330152" y="0"/>
                    <a:pt x="2341744" y="11593"/>
                    <a:pt x="2341744" y="25893"/>
                  </a:cubicBezTo>
                  <a:lnTo>
                    <a:pt x="2341744" y="598364"/>
                  </a:lnTo>
                  <a:cubicBezTo>
                    <a:pt x="2341744" y="612664"/>
                    <a:pt x="2330152" y="624257"/>
                    <a:pt x="2315851" y="624257"/>
                  </a:cubicBezTo>
                  <a:lnTo>
                    <a:pt x="25893" y="624257"/>
                  </a:lnTo>
                  <a:cubicBezTo>
                    <a:pt x="11593" y="624257"/>
                    <a:pt x="0" y="612664"/>
                    <a:pt x="0" y="598364"/>
                  </a:cubicBezTo>
                  <a:lnTo>
                    <a:pt x="0" y="25893"/>
                  </a:lnTo>
                  <a:cubicBezTo>
                    <a:pt x="0" y="11593"/>
                    <a:pt x="11593" y="0"/>
                    <a:pt x="25893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341744" cy="6623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760298" y="4191864"/>
            <a:ext cx="6865420" cy="752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00"/>
              </a:lnSpc>
            </a:pPr>
            <a:r>
              <a:rPr lang="en-US" sz="5000" b="1" spc="100">
                <a:solidFill>
                  <a:srgbClr val="000000"/>
                </a:solidFill>
                <a:latin typeface="Crimson Roman Bold"/>
                <a:ea typeface="Crimson Roman Bold"/>
                <a:cs typeface="Crimson Roman Bold"/>
                <a:sym typeface="Crimson Roman Bold"/>
              </a:rPr>
              <a:t>Gap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357535" y="3454757"/>
            <a:ext cx="7474915" cy="1992646"/>
            <a:chOff x="0" y="0"/>
            <a:chExt cx="2341744" cy="62425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341744" cy="624257"/>
            </a:xfrm>
            <a:custGeom>
              <a:avLst/>
              <a:gdLst/>
              <a:ahLst/>
              <a:cxnLst/>
              <a:rect l="l" t="t" r="r" b="b"/>
              <a:pathLst>
                <a:path w="2341744" h="624257">
                  <a:moveTo>
                    <a:pt x="25893" y="0"/>
                  </a:moveTo>
                  <a:lnTo>
                    <a:pt x="2315851" y="0"/>
                  </a:lnTo>
                  <a:cubicBezTo>
                    <a:pt x="2330152" y="0"/>
                    <a:pt x="2341744" y="11593"/>
                    <a:pt x="2341744" y="25893"/>
                  </a:cubicBezTo>
                  <a:lnTo>
                    <a:pt x="2341744" y="598364"/>
                  </a:lnTo>
                  <a:cubicBezTo>
                    <a:pt x="2341744" y="612664"/>
                    <a:pt x="2330152" y="624257"/>
                    <a:pt x="2315851" y="624257"/>
                  </a:cubicBezTo>
                  <a:lnTo>
                    <a:pt x="25893" y="624257"/>
                  </a:lnTo>
                  <a:cubicBezTo>
                    <a:pt x="11593" y="624257"/>
                    <a:pt x="0" y="612664"/>
                    <a:pt x="0" y="598364"/>
                  </a:cubicBezTo>
                  <a:lnTo>
                    <a:pt x="0" y="25893"/>
                  </a:lnTo>
                  <a:cubicBezTo>
                    <a:pt x="0" y="11593"/>
                    <a:pt x="11593" y="0"/>
                    <a:pt x="25893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2341744" cy="6623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9681333" y="3958819"/>
            <a:ext cx="6865420" cy="985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29"/>
              </a:lnSpc>
            </a:pPr>
            <a:r>
              <a:rPr lang="en-US" sz="3699" b="1" spc="73" dirty="0">
                <a:solidFill>
                  <a:srgbClr val="000000"/>
                </a:solidFill>
                <a:latin typeface="Crimson Roman Bold"/>
                <a:ea typeface="Crimson Roman Bold"/>
                <a:cs typeface="Crimson Roman Bold"/>
                <a:sym typeface="Crimson Roman Bold"/>
              </a:rPr>
              <a:t>Few studies compare digital songs vs poems.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455550" y="5630175"/>
            <a:ext cx="7474915" cy="1992646"/>
            <a:chOff x="0" y="0"/>
            <a:chExt cx="2341744" cy="62425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341744" cy="624257"/>
            </a:xfrm>
            <a:custGeom>
              <a:avLst/>
              <a:gdLst/>
              <a:ahLst/>
              <a:cxnLst/>
              <a:rect l="l" t="t" r="r" b="b"/>
              <a:pathLst>
                <a:path w="2341744" h="624257">
                  <a:moveTo>
                    <a:pt x="25893" y="0"/>
                  </a:moveTo>
                  <a:lnTo>
                    <a:pt x="2315851" y="0"/>
                  </a:lnTo>
                  <a:cubicBezTo>
                    <a:pt x="2330152" y="0"/>
                    <a:pt x="2341744" y="11593"/>
                    <a:pt x="2341744" y="25893"/>
                  </a:cubicBezTo>
                  <a:lnTo>
                    <a:pt x="2341744" y="598364"/>
                  </a:lnTo>
                  <a:cubicBezTo>
                    <a:pt x="2341744" y="612664"/>
                    <a:pt x="2330152" y="624257"/>
                    <a:pt x="2315851" y="624257"/>
                  </a:cubicBezTo>
                  <a:lnTo>
                    <a:pt x="25893" y="624257"/>
                  </a:lnTo>
                  <a:cubicBezTo>
                    <a:pt x="11593" y="624257"/>
                    <a:pt x="0" y="612664"/>
                    <a:pt x="0" y="598364"/>
                  </a:cubicBezTo>
                  <a:lnTo>
                    <a:pt x="0" y="25893"/>
                  </a:lnTo>
                  <a:cubicBezTo>
                    <a:pt x="0" y="11593"/>
                    <a:pt x="11593" y="0"/>
                    <a:pt x="25893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2341744" cy="6623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760298" y="6132334"/>
            <a:ext cx="6865420" cy="752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00"/>
              </a:lnSpc>
            </a:pPr>
            <a:r>
              <a:rPr lang="en-US" sz="5000" b="1" spc="100">
                <a:solidFill>
                  <a:srgbClr val="000000"/>
                </a:solidFill>
                <a:latin typeface="Crimson Roman Bold"/>
                <a:ea typeface="Crimson Roman Bold"/>
                <a:cs typeface="Crimson Roman Bold"/>
                <a:sym typeface="Crimson Roman Bold"/>
              </a:rPr>
              <a:t>Objective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9365285" y="5630175"/>
            <a:ext cx="7474915" cy="1992646"/>
            <a:chOff x="0" y="0"/>
            <a:chExt cx="2341744" cy="624257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341744" cy="624257"/>
            </a:xfrm>
            <a:custGeom>
              <a:avLst/>
              <a:gdLst/>
              <a:ahLst/>
              <a:cxnLst/>
              <a:rect l="l" t="t" r="r" b="b"/>
              <a:pathLst>
                <a:path w="2341744" h="624257">
                  <a:moveTo>
                    <a:pt x="25893" y="0"/>
                  </a:moveTo>
                  <a:lnTo>
                    <a:pt x="2315851" y="0"/>
                  </a:lnTo>
                  <a:cubicBezTo>
                    <a:pt x="2330152" y="0"/>
                    <a:pt x="2341744" y="11593"/>
                    <a:pt x="2341744" y="25893"/>
                  </a:cubicBezTo>
                  <a:lnTo>
                    <a:pt x="2341744" y="598364"/>
                  </a:lnTo>
                  <a:cubicBezTo>
                    <a:pt x="2341744" y="612664"/>
                    <a:pt x="2330152" y="624257"/>
                    <a:pt x="2315851" y="624257"/>
                  </a:cubicBezTo>
                  <a:lnTo>
                    <a:pt x="25893" y="624257"/>
                  </a:lnTo>
                  <a:cubicBezTo>
                    <a:pt x="11593" y="624257"/>
                    <a:pt x="0" y="612664"/>
                    <a:pt x="0" y="598364"/>
                  </a:cubicBezTo>
                  <a:lnTo>
                    <a:pt x="0" y="25893"/>
                  </a:lnTo>
                  <a:cubicBezTo>
                    <a:pt x="0" y="11593"/>
                    <a:pt x="11593" y="0"/>
                    <a:pt x="25893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2341744" cy="6623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9753600" y="6094234"/>
            <a:ext cx="6865420" cy="985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29"/>
              </a:lnSpc>
            </a:pPr>
            <a:r>
              <a:rPr lang="en-US" sz="3699" b="1" spc="73" dirty="0">
                <a:solidFill>
                  <a:srgbClr val="000000"/>
                </a:solidFill>
                <a:latin typeface="Crimson Roman Bold"/>
                <a:ea typeface="Crimson Roman Bold"/>
                <a:cs typeface="Crimson Roman Bold"/>
                <a:sym typeface="Crimson Roman Bold"/>
              </a:rPr>
              <a:t>Investigate students’ perceptions and motivational impact.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356251" y="9258300"/>
            <a:ext cx="19000502" cy="1196272"/>
            <a:chOff x="0" y="0"/>
            <a:chExt cx="5004247" cy="31506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004247" cy="315067"/>
            </a:xfrm>
            <a:custGeom>
              <a:avLst/>
              <a:gdLst/>
              <a:ahLst/>
              <a:cxnLst/>
              <a:rect l="l" t="t" r="r" b="b"/>
              <a:pathLst>
                <a:path w="5004247" h="315067">
                  <a:moveTo>
                    <a:pt x="0" y="0"/>
                  </a:moveTo>
                  <a:lnTo>
                    <a:pt x="5004247" y="0"/>
                  </a:lnTo>
                  <a:lnTo>
                    <a:pt x="5004247" y="315067"/>
                  </a:lnTo>
                  <a:lnTo>
                    <a:pt x="0" y="315067"/>
                  </a:lnTo>
                  <a:close/>
                </a:path>
              </a:pathLst>
            </a:custGeom>
            <a:solidFill>
              <a:srgbClr val="F36E25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5004247" cy="3531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 flipH="1">
            <a:off x="-149319" y="-215456"/>
            <a:ext cx="4546740" cy="4114800"/>
          </a:xfrm>
          <a:custGeom>
            <a:avLst/>
            <a:gdLst/>
            <a:ahLst/>
            <a:cxnLst/>
            <a:rect l="l" t="t" r="r" b="b"/>
            <a:pathLst>
              <a:path w="4546740" h="4114800">
                <a:moveTo>
                  <a:pt x="4546740" y="0"/>
                </a:moveTo>
                <a:lnTo>
                  <a:pt x="0" y="0"/>
                </a:lnTo>
                <a:lnTo>
                  <a:pt x="0" y="4114800"/>
                </a:lnTo>
                <a:lnTo>
                  <a:pt x="4546740" y="4114800"/>
                </a:lnTo>
                <a:lnTo>
                  <a:pt x="454674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4250104" y="1441894"/>
            <a:ext cx="9787792" cy="1085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50"/>
              </a:lnSpc>
            </a:pPr>
            <a:r>
              <a:rPr lang="en-US" sz="9000" b="1" spc="-270">
                <a:solidFill>
                  <a:srgbClr val="BA7300"/>
                </a:solidFill>
                <a:latin typeface="Barlow Condensed Semi-Bold"/>
                <a:ea typeface="Barlow Condensed Semi-Bold"/>
                <a:cs typeface="Barlow Condensed Semi-Bold"/>
                <a:sym typeface="Barlow Condensed Semi-Bold"/>
              </a:rPr>
              <a:t>METHODOLOGY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632431" y="3899344"/>
            <a:ext cx="7334688" cy="1371639"/>
            <a:chOff x="0" y="0"/>
            <a:chExt cx="2297814" cy="42970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297814" cy="429708"/>
            </a:xfrm>
            <a:custGeom>
              <a:avLst/>
              <a:gdLst/>
              <a:ahLst/>
              <a:cxnLst/>
              <a:rect l="l" t="t" r="r" b="b"/>
              <a:pathLst>
                <a:path w="2297814" h="429708">
                  <a:moveTo>
                    <a:pt x="26388" y="0"/>
                  </a:moveTo>
                  <a:lnTo>
                    <a:pt x="2271426" y="0"/>
                  </a:lnTo>
                  <a:cubicBezTo>
                    <a:pt x="2278424" y="0"/>
                    <a:pt x="2285136" y="2780"/>
                    <a:pt x="2290085" y="7729"/>
                  </a:cubicBezTo>
                  <a:cubicBezTo>
                    <a:pt x="2295034" y="12678"/>
                    <a:pt x="2297814" y="19389"/>
                    <a:pt x="2297814" y="26388"/>
                  </a:cubicBezTo>
                  <a:lnTo>
                    <a:pt x="2297814" y="403319"/>
                  </a:lnTo>
                  <a:cubicBezTo>
                    <a:pt x="2297814" y="410318"/>
                    <a:pt x="2295034" y="417030"/>
                    <a:pt x="2290085" y="421979"/>
                  </a:cubicBezTo>
                  <a:cubicBezTo>
                    <a:pt x="2285136" y="426927"/>
                    <a:pt x="2278424" y="429708"/>
                    <a:pt x="2271426" y="429708"/>
                  </a:cubicBezTo>
                  <a:lnTo>
                    <a:pt x="26388" y="429708"/>
                  </a:lnTo>
                  <a:cubicBezTo>
                    <a:pt x="19389" y="429708"/>
                    <a:pt x="12678" y="426927"/>
                    <a:pt x="7729" y="421979"/>
                  </a:cubicBezTo>
                  <a:cubicBezTo>
                    <a:pt x="2780" y="417030"/>
                    <a:pt x="0" y="410318"/>
                    <a:pt x="0" y="403319"/>
                  </a:cubicBezTo>
                  <a:lnTo>
                    <a:pt x="0" y="26388"/>
                  </a:lnTo>
                  <a:cubicBezTo>
                    <a:pt x="0" y="19389"/>
                    <a:pt x="2780" y="12678"/>
                    <a:pt x="7729" y="7729"/>
                  </a:cubicBezTo>
                  <a:cubicBezTo>
                    <a:pt x="12678" y="2780"/>
                    <a:pt x="19389" y="0"/>
                    <a:pt x="26388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2297814" cy="4678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632431" y="5588088"/>
            <a:ext cx="7334688" cy="1371639"/>
            <a:chOff x="0" y="0"/>
            <a:chExt cx="2297814" cy="42970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297814" cy="429708"/>
            </a:xfrm>
            <a:custGeom>
              <a:avLst/>
              <a:gdLst/>
              <a:ahLst/>
              <a:cxnLst/>
              <a:rect l="l" t="t" r="r" b="b"/>
              <a:pathLst>
                <a:path w="2297814" h="429708">
                  <a:moveTo>
                    <a:pt x="26388" y="0"/>
                  </a:moveTo>
                  <a:lnTo>
                    <a:pt x="2271426" y="0"/>
                  </a:lnTo>
                  <a:cubicBezTo>
                    <a:pt x="2278424" y="0"/>
                    <a:pt x="2285136" y="2780"/>
                    <a:pt x="2290085" y="7729"/>
                  </a:cubicBezTo>
                  <a:cubicBezTo>
                    <a:pt x="2295034" y="12678"/>
                    <a:pt x="2297814" y="19389"/>
                    <a:pt x="2297814" y="26388"/>
                  </a:cubicBezTo>
                  <a:lnTo>
                    <a:pt x="2297814" y="403319"/>
                  </a:lnTo>
                  <a:cubicBezTo>
                    <a:pt x="2297814" y="410318"/>
                    <a:pt x="2295034" y="417030"/>
                    <a:pt x="2290085" y="421979"/>
                  </a:cubicBezTo>
                  <a:cubicBezTo>
                    <a:pt x="2285136" y="426927"/>
                    <a:pt x="2278424" y="429708"/>
                    <a:pt x="2271426" y="429708"/>
                  </a:cubicBezTo>
                  <a:lnTo>
                    <a:pt x="26388" y="429708"/>
                  </a:lnTo>
                  <a:cubicBezTo>
                    <a:pt x="19389" y="429708"/>
                    <a:pt x="12678" y="426927"/>
                    <a:pt x="7729" y="421979"/>
                  </a:cubicBezTo>
                  <a:cubicBezTo>
                    <a:pt x="2780" y="417030"/>
                    <a:pt x="0" y="410318"/>
                    <a:pt x="0" y="403319"/>
                  </a:cubicBezTo>
                  <a:lnTo>
                    <a:pt x="0" y="26388"/>
                  </a:lnTo>
                  <a:cubicBezTo>
                    <a:pt x="0" y="19389"/>
                    <a:pt x="2780" y="12678"/>
                    <a:pt x="7729" y="7729"/>
                  </a:cubicBezTo>
                  <a:cubicBezTo>
                    <a:pt x="12678" y="2780"/>
                    <a:pt x="19389" y="0"/>
                    <a:pt x="26388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2297814" cy="4678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311356" y="3861171"/>
            <a:ext cx="7334688" cy="1371639"/>
            <a:chOff x="0" y="0"/>
            <a:chExt cx="2297814" cy="42970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297814" cy="429708"/>
            </a:xfrm>
            <a:custGeom>
              <a:avLst/>
              <a:gdLst/>
              <a:ahLst/>
              <a:cxnLst/>
              <a:rect l="l" t="t" r="r" b="b"/>
              <a:pathLst>
                <a:path w="2297814" h="429708">
                  <a:moveTo>
                    <a:pt x="26388" y="0"/>
                  </a:moveTo>
                  <a:lnTo>
                    <a:pt x="2271426" y="0"/>
                  </a:lnTo>
                  <a:cubicBezTo>
                    <a:pt x="2278424" y="0"/>
                    <a:pt x="2285136" y="2780"/>
                    <a:pt x="2290085" y="7729"/>
                  </a:cubicBezTo>
                  <a:cubicBezTo>
                    <a:pt x="2295034" y="12678"/>
                    <a:pt x="2297814" y="19389"/>
                    <a:pt x="2297814" y="26388"/>
                  </a:cubicBezTo>
                  <a:lnTo>
                    <a:pt x="2297814" y="403319"/>
                  </a:lnTo>
                  <a:cubicBezTo>
                    <a:pt x="2297814" y="410318"/>
                    <a:pt x="2295034" y="417030"/>
                    <a:pt x="2290085" y="421979"/>
                  </a:cubicBezTo>
                  <a:cubicBezTo>
                    <a:pt x="2285136" y="426927"/>
                    <a:pt x="2278424" y="429708"/>
                    <a:pt x="2271426" y="429708"/>
                  </a:cubicBezTo>
                  <a:lnTo>
                    <a:pt x="26388" y="429708"/>
                  </a:lnTo>
                  <a:cubicBezTo>
                    <a:pt x="19389" y="429708"/>
                    <a:pt x="12678" y="426927"/>
                    <a:pt x="7729" y="421979"/>
                  </a:cubicBezTo>
                  <a:cubicBezTo>
                    <a:pt x="2780" y="417030"/>
                    <a:pt x="0" y="410318"/>
                    <a:pt x="0" y="403319"/>
                  </a:cubicBezTo>
                  <a:lnTo>
                    <a:pt x="0" y="26388"/>
                  </a:lnTo>
                  <a:cubicBezTo>
                    <a:pt x="0" y="19389"/>
                    <a:pt x="2780" y="12678"/>
                    <a:pt x="7729" y="7729"/>
                  </a:cubicBezTo>
                  <a:cubicBezTo>
                    <a:pt x="12678" y="2780"/>
                    <a:pt x="19389" y="0"/>
                    <a:pt x="26388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2297814" cy="4678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348436" y="5588088"/>
            <a:ext cx="7334688" cy="1371639"/>
            <a:chOff x="0" y="0"/>
            <a:chExt cx="2297814" cy="429708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297814" cy="429708"/>
            </a:xfrm>
            <a:custGeom>
              <a:avLst/>
              <a:gdLst/>
              <a:ahLst/>
              <a:cxnLst/>
              <a:rect l="l" t="t" r="r" b="b"/>
              <a:pathLst>
                <a:path w="2297814" h="429708">
                  <a:moveTo>
                    <a:pt x="26388" y="0"/>
                  </a:moveTo>
                  <a:lnTo>
                    <a:pt x="2271426" y="0"/>
                  </a:lnTo>
                  <a:cubicBezTo>
                    <a:pt x="2278424" y="0"/>
                    <a:pt x="2285136" y="2780"/>
                    <a:pt x="2290085" y="7729"/>
                  </a:cubicBezTo>
                  <a:cubicBezTo>
                    <a:pt x="2295034" y="12678"/>
                    <a:pt x="2297814" y="19389"/>
                    <a:pt x="2297814" y="26388"/>
                  </a:cubicBezTo>
                  <a:lnTo>
                    <a:pt x="2297814" y="403319"/>
                  </a:lnTo>
                  <a:cubicBezTo>
                    <a:pt x="2297814" y="410318"/>
                    <a:pt x="2295034" y="417030"/>
                    <a:pt x="2290085" y="421979"/>
                  </a:cubicBezTo>
                  <a:cubicBezTo>
                    <a:pt x="2285136" y="426927"/>
                    <a:pt x="2278424" y="429708"/>
                    <a:pt x="2271426" y="429708"/>
                  </a:cubicBezTo>
                  <a:lnTo>
                    <a:pt x="26388" y="429708"/>
                  </a:lnTo>
                  <a:cubicBezTo>
                    <a:pt x="19389" y="429708"/>
                    <a:pt x="12678" y="426927"/>
                    <a:pt x="7729" y="421979"/>
                  </a:cubicBezTo>
                  <a:cubicBezTo>
                    <a:pt x="2780" y="417030"/>
                    <a:pt x="0" y="410318"/>
                    <a:pt x="0" y="403319"/>
                  </a:cubicBezTo>
                  <a:lnTo>
                    <a:pt x="0" y="26388"/>
                  </a:lnTo>
                  <a:cubicBezTo>
                    <a:pt x="0" y="19389"/>
                    <a:pt x="2780" y="12678"/>
                    <a:pt x="7729" y="7729"/>
                  </a:cubicBezTo>
                  <a:cubicBezTo>
                    <a:pt x="12678" y="2780"/>
                    <a:pt x="19389" y="0"/>
                    <a:pt x="26388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2297814" cy="4678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848015" y="4383657"/>
            <a:ext cx="7100054" cy="5472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52"/>
              </a:lnSpc>
            </a:pPr>
            <a:r>
              <a:rPr lang="en-US" sz="3614" b="1" spc="72">
                <a:solidFill>
                  <a:srgbClr val="000000"/>
                </a:solidFill>
                <a:latin typeface="Crimson Roman Bold"/>
                <a:ea typeface="Crimson Roman Bold"/>
                <a:cs typeface="Crimson Roman Bold"/>
                <a:sym typeface="Crimson Roman Bold"/>
              </a:rPr>
              <a:t>Design: Descriptive mixed methods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821159" y="5795479"/>
            <a:ext cx="6789544" cy="9759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52"/>
              </a:lnSpc>
            </a:pPr>
            <a:r>
              <a:rPr lang="en-US" sz="3614" b="1" spc="72">
                <a:solidFill>
                  <a:srgbClr val="000000"/>
                </a:solidFill>
                <a:latin typeface="Crimson Roman Bold"/>
                <a:ea typeface="Crimson Roman Bold"/>
                <a:cs typeface="Crimson Roman Bold"/>
                <a:sym typeface="Crimson Roman Bold"/>
              </a:rPr>
              <a:t>Participants: 65 Grade 7 EFL students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9555515" y="4068563"/>
            <a:ext cx="7053879" cy="9759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52"/>
              </a:lnSpc>
            </a:pPr>
            <a:r>
              <a:rPr lang="en-US" sz="3614" b="1" spc="72" dirty="0">
                <a:solidFill>
                  <a:srgbClr val="000000"/>
                </a:solidFill>
                <a:latin typeface="Crimson Roman Bold"/>
                <a:ea typeface="Crimson Roman Bold"/>
                <a:cs typeface="Crimson Roman Bold"/>
                <a:sym typeface="Crimson Roman Bold"/>
              </a:rPr>
              <a:t>Instruments: 24-item questionnaire + interviews (7 students)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593780" y="6007682"/>
            <a:ext cx="6865420" cy="5472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52"/>
              </a:lnSpc>
            </a:pPr>
            <a:r>
              <a:rPr lang="en-US" sz="3614" b="1" spc="72" dirty="0">
                <a:solidFill>
                  <a:srgbClr val="000000"/>
                </a:solidFill>
                <a:latin typeface="Crimson Roman Bold"/>
                <a:ea typeface="Crimson Roman Bold"/>
                <a:cs typeface="Crimson Roman Bold"/>
                <a:sym typeface="Crimson Roman Bold"/>
              </a:rPr>
              <a:t>Platform: </a:t>
            </a:r>
            <a:r>
              <a:rPr lang="en-US" sz="3614" b="1" spc="72" dirty="0" err="1">
                <a:solidFill>
                  <a:srgbClr val="000000"/>
                </a:solidFill>
                <a:latin typeface="Crimson Roman Bold"/>
                <a:ea typeface="Crimson Roman Bold"/>
                <a:cs typeface="Crimson Roman Bold"/>
                <a:sym typeface="Crimson Roman Bold"/>
              </a:rPr>
              <a:t>LearnEnglish</a:t>
            </a:r>
            <a:r>
              <a:rPr lang="en-US" sz="3614" b="1" spc="72" dirty="0">
                <a:solidFill>
                  <a:srgbClr val="000000"/>
                </a:solidFill>
                <a:latin typeface="Crimson Roman Bold"/>
                <a:ea typeface="Crimson Roman Bold"/>
                <a:cs typeface="Crimson Roman Bold"/>
                <a:sym typeface="Crimson Roman Bold"/>
              </a:rPr>
              <a:t> Kids</a:t>
            </a:r>
          </a:p>
        </p:txBody>
      </p:sp>
      <p:sp>
        <p:nvSpPr>
          <p:cNvPr id="24" name="Freeform 24"/>
          <p:cNvSpPr/>
          <p:nvPr/>
        </p:nvSpPr>
        <p:spPr>
          <a:xfrm>
            <a:off x="14409753" y="-65287"/>
            <a:ext cx="4546740" cy="4114800"/>
          </a:xfrm>
          <a:custGeom>
            <a:avLst/>
            <a:gdLst/>
            <a:ahLst/>
            <a:cxnLst/>
            <a:rect l="l" t="t" r="r" b="b"/>
            <a:pathLst>
              <a:path w="4546740" h="4114800">
                <a:moveTo>
                  <a:pt x="0" y="0"/>
                </a:moveTo>
                <a:lnTo>
                  <a:pt x="4546741" y="0"/>
                </a:lnTo>
                <a:lnTo>
                  <a:pt x="454674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356251" y="9258300"/>
            <a:ext cx="19000502" cy="1196272"/>
            <a:chOff x="0" y="0"/>
            <a:chExt cx="5004247" cy="31506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004247" cy="315067"/>
            </a:xfrm>
            <a:custGeom>
              <a:avLst/>
              <a:gdLst/>
              <a:ahLst/>
              <a:cxnLst/>
              <a:rect l="l" t="t" r="r" b="b"/>
              <a:pathLst>
                <a:path w="5004247" h="315067">
                  <a:moveTo>
                    <a:pt x="0" y="0"/>
                  </a:moveTo>
                  <a:lnTo>
                    <a:pt x="5004247" y="0"/>
                  </a:lnTo>
                  <a:lnTo>
                    <a:pt x="5004247" y="315067"/>
                  </a:lnTo>
                  <a:lnTo>
                    <a:pt x="0" y="315067"/>
                  </a:lnTo>
                  <a:close/>
                </a:path>
              </a:pathLst>
            </a:custGeom>
            <a:solidFill>
              <a:srgbClr val="F36E25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5004247" cy="3531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4606194" y="1441894"/>
            <a:ext cx="9075613" cy="1085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50"/>
              </a:lnSpc>
            </a:pPr>
            <a:r>
              <a:rPr lang="en-US" sz="9000" b="1" spc="-270">
                <a:solidFill>
                  <a:srgbClr val="BA7300"/>
                </a:solidFill>
                <a:latin typeface="Barlow Condensed Semi-Bold"/>
                <a:ea typeface="Barlow Condensed Semi-Bold"/>
                <a:cs typeface="Barlow Condensed Semi-Bold"/>
                <a:sym typeface="Barlow Condensed Semi-Bold"/>
              </a:rPr>
              <a:t>RESULTS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455550" y="3911267"/>
            <a:ext cx="7474915" cy="1494921"/>
            <a:chOff x="0" y="0"/>
            <a:chExt cx="2341744" cy="46832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341744" cy="468329"/>
            </a:xfrm>
            <a:custGeom>
              <a:avLst/>
              <a:gdLst/>
              <a:ahLst/>
              <a:cxnLst/>
              <a:rect l="l" t="t" r="r" b="b"/>
              <a:pathLst>
                <a:path w="2341744" h="468329">
                  <a:moveTo>
                    <a:pt x="25893" y="0"/>
                  </a:moveTo>
                  <a:lnTo>
                    <a:pt x="2315851" y="0"/>
                  </a:lnTo>
                  <a:cubicBezTo>
                    <a:pt x="2330152" y="0"/>
                    <a:pt x="2341744" y="11593"/>
                    <a:pt x="2341744" y="25893"/>
                  </a:cubicBezTo>
                  <a:lnTo>
                    <a:pt x="2341744" y="442436"/>
                  </a:lnTo>
                  <a:cubicBezTo>
                    <a:pt x="2341744" y="456737"/>
                    <a:pt x="2330152" y="468329"/>
                    <a:pt x="2315851" y="468329"/>
                  </a:cubicBezTo>
                  <a:lnTo>
                    <a:pt x="25893" y="468329"/>
                  </a:lnTo>
                  <a:cubicBezTo>
                    <a:pt x="11593" y="468329"/>
                    <a:pt x="0" y="456737"/>
                    <a:pt x="0" y="442436"/>
                  </a:cubicBezTo>
                  <a:lnTo>
                    <a:pt x="0" y="25893"/>
                  </a:lnTo>
                  <a:cubicBezTo>
                    <a:pt x="0" y="11593"/>
                    <a:pt x="11593" y="0"/>
                    <a:pt x="25893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2341744" cy="5064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357535" y="3899344"/>
            <a:ext cx="7474915" cy="1494921"/>
            <a:chOff x="0" y="0"/>
            <a:chExt cx="2341744" cy="468329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41744" cy="468329"/>
            </a:xfrm>
            <a:custGeom>
              <a:avLst/>
              <a:gdLst/>
              <a:ahLst/>
              <a:cxnLst/>
              <a:rect l="l" t="t" r="r" b="b"/>
              <a:pathLst>
                <a:path w="2341744" h="468329">
                  <a:moveTo>
                    <a:pt x="25893" y="0"/>
                  </a:moveTo>
                  <a:lnTo>
                    <a:pt x="2315851" y="0"/>
                  </a:lnTo>
                  <a:cubicBezTo>
                    <a:pt x="2330152" y="0"/>
                    <a:pt x="2341744" y="11593"/>
                    <a:pt x="2341744" y="25893"/>
                  </a:cubicBezTo>
                  <a:lnTo>
                    <a:pt x="2341744" y="442436"/>
                  </a:lnTo>
                  <a:cubicBezTo>
                    <a:pt x="2341744" y="456737"/>
                    <a:pt x="2330152" y="468329"/>
                    <a:pt x="2315851" y="468329"/>
                  </a:cubicBezTo>
                  <a:lnTo>
                    <a:pt x="25893" y="468329"/>
                  </a:lnTo>
                  <a:cubicBezTo>
                    <a:pt x="11593" y="468329"/>
                    <a:pt x="0" y="456737"/>
                    <a:pt x="0" y="442436"/>
                  </a:cubicBezTo>
                  <a:lnTo>
                    <a:pt x="0" y="25893"/>
                  </a:lnTo>
                  <a:cubicBezTo>
                    <a:pt x="0" y="11593"/>
                    <a:pt x="11593" y="0"/>
                    <a:pt x="25893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2341744" cy="5064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406542" y="5587162"/>
            <a:ext cx="7474915" cy="1494921"/>
            <a:chOff x="0" y="0"/>
            <a:chExt cx="2341744" cy="468329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341744" cy="468329"/>
            </a:xfrm>
            <a:custGeom>
              <a:avLst/>
              <a:gdLst/>
              <a:ahLst/>
              <a:cxnLst/>
              <a:rect l="l" t="t" r="r" b="b"/>
              <a:pathLst>
                <a:path w="2341744" h="468329">
                  <a:moveTo>
                    <a:pt x="25893" y="0"/>
                  </a:moveTo>
                  <a:lnTo>
                    <a:pt x="2315851" y="0"/>
                  </a:lnTo>
                  <a:cubicBezTo>
                    <a:pt x="2330152" y="0"/>
                    <a:pt x="2341744" y="11593"/>
                    <a:pt x="2341744" y="25893"/>
                  </a:cubicBezTo>
                  <a:lnTo>
                    <a:pt x="2341744" y="442436"/>
                  </a:lnTo>
                  <a:cubicBezTo>
                    <a:pt x="2341744" y="456737"/>
                    <a:pt x="2330152" y="468329"/>
                    <a:pt x="2315851" y="468329"/>
                  </a:cubicBezTo>
                  <a:lnTo>
                    <a:pt x="25893" y="468329"/>
                  </a:lnTo>
                  <a:cubicBezTo>
                    <a:pt x="11593" y="468329"/>
                    <a:pt x="0" y="456737"/>
                    <a:pt x="0" y="442436"/>
                  </a:cubicBezTo>
                  <a:lnTo>
                    <a:pt x="0" y="25893"/>
                  </a:lnTo>
                  <a:cubicBezTo>
                    <a:pt x="0" y="11593"/>
                    <a:pt x="11593" y="0"/>
                    <a:pt x="25893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2341744" cy="5064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760298" y="4174994"/>
            <a:ext cx="6865420" cy="9759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52"/>
              </a:lnSpc>
            </a:pPr>
            <a:r>
              <a:rPr lang="en-US" sz="3614" b="1" spc="72">
                <a:solidFill>
                  <a:srgbClr val="000000"/>
                </a:solidFill>
                <a:latin typeface="Crimson Roman Bold"/>
                <a:ea typeface="Crimson Roman Bold"/>
                <a:cs typeface="Crimson Roman Bold"/>
                <a:sym typeface="Crimson Roman Bold"/>
              </a:rPr>
              <a:t>Both songs and poems perceived positively.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829800" y="4189857"/>
            <a:ext cx="6184315" cy="9674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52"/>
              </a:lnSpc>
            </a:pPr>
            <a:r>
              <a:rPr lang="en-US" sz="3614" b="1" spc="72" dirty="0">
                <a:solidFill>
                  <a:srgbClr val="000000"/>
                </a:solidFill>
                <a:latin typeface="Crimson Roman Bold"/>
                <a:ea typeface="Crimson Roman Bold"/>
                <a:cs typeface="Crimson Roman Bold"/>
                <a:sym typeface="Crimson Roman Bold"/>
              </a:rPr>
              <a:t>Songs received higher overall mean (3.20) than poems (3.10).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5711290" y="5856101"/>
            <a:ext cx="6865420" cy="9759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52"/>
              </a:lnSpc>
            </a:pPr>
            <a:r>
              <a:rPr lang="en-US" sz="3614" b="1" spc="72">
                <a:solidFill>
                  <a:srgbClr val="000000"/>
                </a:solidFill>
                <a:latin typeface="Crimson Roman Bold"/>
                <a:ea typeface="Crimson Roman Bold"/>
                <a:cs typeface="Crimson Roman Bold"/>
                <a:sym typeface="Crimson Roman Bold"/>
              </a:rPr>
              <a:t>Strongest advantage: Positive affect.</a:t>
            </a:r>
          </a:p>
        </p:txBody>
      </p:sp>
      <p:sp>
        <p:nvSpPr>
          <p:cNvPr id="19" name="Freeform 19"/>
          <p:cNvSpPr/>
          <p:nvPr/>
        </p:nvSpPr>
        <p:spPr>
          <a:xfrm>
            <a:off x="14409753" y="-65287"/>
            <a:ext cx="4546740" cy="4114800"/>
          </a:xfrm>
          <a:custGeom>
            <a:avLst/>
            <a:gdLst/>
            <a:ahLst/>
            <a:cxnLst/>
            <a:rect l="l" t="t" r="r" b="b"/>
            <a:pathLst>
              <a:path w="4546740" h="4114800">
                <a:moveTo>
                  <a:pt x="0" y="0"/>
                </a:moveTo>
                <a:lnTo>
                  <a:pt x="4546741" y="0"/>
                </a:lnTo>
                <a:lnTo>
                  <a:pt x="454674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83657" y="5630175"/>
            <a:ext cx="18655315" cy="5316765"/>
          </a:xfrm>
          <a:custGeom>
            <a:avLst/>
            <a:gdLst/>
            <a:ahLst/>
            <a:cxnLst/>
            <a:rect l="l" t="t" r="r" b="b"/>
            <a:pathLst>
              <a:path w="18655315" h="5316765">
                <a:moveTo>
                  <a:pt x="0" y="0"/>
                </a:moveTo>
                <a:lnTo>
                  <a:pt x="18655314" y="0"/>
                </a:lnTo>
                <a:lnTo>
                  <a:pt x="18655314" y="5316765"/>
                </a:lnTo>
                <a:lnTo>
                  <a:pt x="0" y="531676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0804162" y="4135254"/>
            <a:ext cx="4767521" cy="4767521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37349" y="0"/>
                  </a:moveTo>
                  <a:lnTo>
                    <a:pt x="775451" y="0"/>
                  </a:lnTo>
                  <a:cubicBezTo>
                    <a:pt x="785356" y="0"/>
                    <a:pt x="794856" y="3935"/>
                    <a:pt x="801861" y="10939"/>
                  </a:cubicBezTo>
                  <a:cubicBezTo>
                    <a:pt x="808865" y="17944"/>
                    <a:pt x="812800" y="27444"/>
                    <a:pt x="812800" y="37349"/>
                  </a:cubicBezTo>
                  <a:lnTo>
                    <a:pt x="812800" y="775451"/>
                  </a:lnTo>
                  <a:cubicBezTo>
                    <a:pt x="812800" y="785356"/>
                    <a:pt x="808865" y="794856"/>
                    <a:pt x="801861" y="801861"/>
                  </a:cubicBezTo>
                  <a:cubicBezTo>
                    <a:pt x="794856" y="808865"/>
                    <a:pt x="785356" y="812800"/>
                    <a:pt x="775451" y="812800"/>
                  </a:cubicBezTo>
                  <a:lnTo>
                    <a:pt x="37349" y="812800"/>
                  </a:lnTo>
                  <a:cubicBezTo>
                    <a:pt x="27444" y="812800"/>
                    <a:pt x="17944" y="808865"/>
                    <a:pt x="10939" y="801861"/>
                  </a:cubicBezTo>
                  <a:cubicBezTo>
                    <a:pt x="3935" y="794856"/>
                    <a:pt x="0" y="785356"/>
                    <a:pt x="0" y="775451"/>
                  </a:cubicBezTo>
                  <a:lnTo>
                    <a:pt x="0" y="37349"/>
                  </a:lnTo>
                  <a:cubicBezTo>
                    <a:pt x="0" y="27444"/>
                    <a:pt x="3935" y="17944"/>
                    <a:pt x="10939" y="10939"/>
                  </a:cubicBezTo>
                  <a:cubicBezTo>
                    <a:pt x="17944" y="3935"/>
                    <a:pt x="27444" y="0"/>
                    <a:pt x="37349" y="0"/>
                  </a:cubicBezTo>
                  <a:close/>
                </a:path>
              </a:pathLst>
            </a:custGeom>
            <a:blipFill>
              <a:blip r:embed="rId5"/>
              <a:stretch>
                <a:fillRect l="-38855" r="-38855"/>
              </a:stretch>
            </a:blipFill>
            <a:ln cap="rnd">
              <a:noFill/>
              <a:prstDash val="solid"/>
              <a:round/>
            </a:ln>
          </p:spPr>
        </p:sp>
      </p:grpSp>
      <p:grpSp>
        <p:nvGrpSpPr>
          <p:cNvPr id="6" name="Group 6"/>
          <p:cNvGrpSpPr/>
          <p:nvPr/>
        </p:nvGrpSpPr>
        <p:grpSpPr>
          <a:xfrm>
            <a:off x="2716317" y="4135254"/>
            <a:ext cx="7474915" cy="2071618"/>
            <a:chOff x="0" y="0"/>
            <a:chExt cx="2341744" cy="46832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341744" cy="468329"/>
            </a:xfrm>
            <a:custGeom>
              <a:avLst/>
              <a:gdLst/>
              <a:ahLst/>
              <a:cxnLst/>
              <a:rect l="l" t="t" r="r" b="b"/>
              <a:pathLst>
                <a:path w="2341744" h="468329">
                  <a:moveTo>
                    <a:pt x="25893" y="0"/>
                  </a:moveTo>
                  <a:lnTo>
                    <a:pt x="2315851" y="0"/>
                  </a:lnTo>
                  <a:cubicBezTo>
                    <a:pt x="2330152" y="0"/>
                    <a:pt x="2341744" y="11593"/>
                    <a:pt x="2341744" y="25893"/>
                  </a:cubicBezTo>
                  <a:lnTo>
                    <a:pt x="2341744" y="442436"/>
                  </a:lnTo>
                  <a:cubicBezTo>
                    <a:pt x="2341744" y="456737"/>
                    <a:pt x="2330152" y="468329"/>
                    <a:pt x="2315851" y="468329"/>
                  </a:cubicBezTo>
                  <a:lnTo>
                    <a:pt x="25893" y="468329"/>
                  </a:lnTo>
                  <a:cubicBezTo>
                    <a:pt x="11593" y="468329"/>
                    <a:pt x="0" y="456737"/>
                    <a:pt x="0" y="442436"/>
                  </a:cubicBezTo>
                  <a:lnTo>
                    <a:pt x="0" y="25893"/>
                  </a:lnTo>
                  <a:cubicBezTo>
                    <a:pt x="0" y="11593"/>
                    <a:pt x="11593" y="0"/>
                    <a:pt x="25893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341744" cy="5064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2716317" y="6339718"/>
            <a:ext cx="7474915" cy="3299582"/>
            <a:chOff x="0" y="0"/>
            <a:chExt cx="2341744" cy="87240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341744" cy="872401"/>
            </a:xfrm>
            <a:custGeom>
              <a:avLst/>
              <a:gdLst/>
              <a:ahLst/>
              <a:cxnLst/>
              <a:rect l="l" t="t" r="r" b="b"/>
              <a:pathLst>
                <a:path w="2341744" h="872401">
                  <a:moveTo>
                    <a:pt x="25893" y="0"/>
                  </a:moveTo>
                  <a:lnTo>
                    <a:pt x="2315851" y="0"/>
                  </a:lnTo>
                  <a:cubicBezTo>
                    <a:pt x="2330152" y="0"/>
                    <a:pt x="2341744" y="11593"/>
                    <a:pt x="2341744" y="25893"/>
                  </a:cubicBezTo>
                  <a:lnTo>
                    <a:pt x="2341744" y="846508"/>
                  </a:lnTo>
                  <a:cubicBezTo>
                    <a:pt x="2341744" y="860808"/>
                    <a:pt x="2330152" y="872401"/>
                    <a:pt x="2315851" y="872401"/>
                  </a:cubicBezTo>
                  <a:lnTo>
                    <a:pt x="25893" y="872401"/>
                  </a:lnTo>
                  <a:cubicBezTo>
                    <a:pt x="11593" y="872401"/>
                    <a:pt x="0" y="860808"/>
                    <a:pt x="0" y="846508"/>
                  </a:cubicBezTo>
                  <a:lnTo>
                    <a:pt x="0" y="25893"/>
                  </a:lnTo>
                  <a:cubicBezTo>
                    <a:pt x="0" y="11593"/>
                    <a:pt x="11593" y="0"/>
                    <a:pt x="25893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2341744" cy="9105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4606194" y="1441894"/>
            <a:ext cx="9075613" cy="1085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50"/>
              </a:lnSpc>
            </a:pPr>
            <a:r>
              <a:rPr lang="en-US" sz="9000" b="1" spc="-270">
                <a:solidFill>
                  <a:srgbClr val="BA7300"/>
                </a:solidFill>
                <a:latin typeface="Barlow Condensed Semi-Bold"/>
                <a:ea typeface="Barlow Condensed Semi-Bold"/>
                <a:cs typeface="Barlow Condensed Semi-Bold"/>
                <a:sym typeface="Barlow Condensed Semi-Bold"/>
              </a:rPr>
              <a:t>DISCUSSION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021065" y="4268100"/>
            <a:ext cx="7170167" cy="1577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0"/>
              </a:lnSpc>
            </a:pPr>
            <a:r>
              <a:rPr lang="en-US" sz="4500" b="1" spc="89" dirty="0">
                <a:solidFill>
                  <a:srgbClr val="000000"/>
                </a:solidFill>
                <a:latin typeface="Crimson Roman Bold"/>
                <a:ea typeface="Crimson Roman Bold"/>
                <a:cs typeface="Crimson Roman Bold"/>
                <a:sym typeface="Crimson Roman Bold"/>
              </a:rPr>
              <a:t>Songs’ audio, visuals and lyrics enhanced engagement (</a:t>
            </a:r>
            <a:r>
              <a:rPr lang="en-US" sz="4500" b="1" spc="89" dirty="0" err="1">
                <a:solidFill>
                  <a:srgbClr val="000000"/>
                </a:solidFill>
                <a:latin typeface="Crimson Roman Bold"/>
                <a:ea typeface="Crimson Roman Bold"/>
                <a:cs typeface="Crimson Roman Bold"/>
                <a:sym typeface="Crimson Roman Bold"/>
              </a:rPr>
              <a:t>Sweller</a:t>
            </a:r>
            <a:r>
              <a:rPr lang="en-US" sz="4500" b="1" spc="89" dirty="0">
                <a:solidFill>
                  <a:srgbClr val="000000"/>
                </a:solidFill>
                <a:latin typeface="Crimson Roman Bold"/>
                <a:ea typeface="Crimson Roman Bold"/>
                <a:cs typeface="Crimson Roman Bold"/>
                <a:sym typeface="Crimson Roman Bold"/>
              </a:rPr>
              <a:t>, 2011). 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971800" y="6629375"/>
            <a:ext cx="6961135" cy="26289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050"/>
              </a:lnSpc>
              <a:spcAft>
                <a:spcPts val="200"/>
              </a:spcAft>
            </a:pPr>
            <a:r>
              <a:rPr lang="en-US" sz="4500" b="1" spc="89" dirty="0">
                <a:solidFill>
                  <a:srgbClr val="000000"/>
                </a:solidFill>
                <a:latin typeface="Crimson Roman Bold"/>
                <a:ea typeface="Crimson Roman Bold"/>
                <a:cs typeface="Crimson Roman Bold"/>
                <a:sym typeface="Crimson Roman Bold"/>
              </a:rPr>
              <a:t>Poems supported pronunciation and rhythm but were harder due to figurative language (Jeffries, 2022; Sharma, 2022).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83657" y="5630175"/>
            <a:ext cx="18655315" cy="5316765"/>
          </a:xfrm>
          <a:custGeom>
            <a:avLst/>
            <a:gdLst/>
            <a:ahLst/>
            <a:cxnLst/>
            <a:rect l="l" t="t" r="r" b="b"/>
            <a:pathLst>
              <a:path w="18655315" h="5316765">
                <a:moveTo>
                  <a:pt x="0" y="0"/>
                </a:moveTo>
                <a:lnTo>
                  <a:pt x="18655314" y="0"/>
                </a:lnTo>
                <a:lnTo>
                  <a:pt x="18655314" y="5316765"/>
                </a:lnTo>
                <a:lnTo>
                  <a:pt x="0" y="531676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794286" y="3521192"/>
            <a:ext cx="7474915" cy="4316243"/>
            <a:chOff x="0" y="0"/>
            <a:chExt cx="2341744" cy="135219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341744" cy="1352194"/>
            </a:xfrm>
            <a:custGeom>
              <a:avLst/>
              <a:gdLst/>
              <a:ahLst/>
              <a:cxnLst/>
              <a:rect l="l" t="t" r="r" b="b"/>
              <a:pathLst>
                <a:path w="2341744" h="1352194">
                  <a:moveTo>
                    <a:pt x="25893" y="0"/>
                  </a:moveTo>
                  <a:lnTo>
                    <a:pt x="2315851" y="0"/>
                  </a:lnTo>
                  <a:cubicBezTo>
                    <a:pt x="2330152" y="0"/>
                    <a:pt x="2341744" y="11593"/>
                    <a:pt x="2341744" y="25893"/>
                  </a:cubicBezTo>
                  <a:lnTo>
                    <a:pt x="2341744" y="1326301"/>
                  </a:lnTo>
                  <a:cubicBezTo>
                    <a:pt x="2341744" y="1340602"/>
                    <a:pt x="2330152" y="1352194"/>
                    <a:pt x="2315851" y="1352194"/>
                  </a:cubicBezTo>
                  <a:lnTo>
                    <a:pt x="25893" y="1352194"/>
                  </a:lnTo>
                  <a:cubicBezTo>
                    <a:pt x="19026" y="1352194"/>
                    <a:pt x="12440" y="1349466"/>
                    <a:pt x="7584" y="1344610"/>
                  </a:cubicBezTo>
                  <a:cubicBezTo>
                    <a:pt x="2728" y="1339755"/>
                    <a:pt x="0" y="1333169"/>
                    <a:pt x="0" y="1326301"/>
                  </a:cubicBezTo>
                  <a:lnTo>
                    <a:pt x="0" y="25893"/>
                  </a:lnTo>
                  <a:cubicBezTo>
                    <a:pt x="0" y="11593"/>
                    <a:pt x="11593" y="0"/>
                    <a:pt x="25893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341744" cy="13902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0534060" y="3145240"/>
            <a:ext cx="5393397" cy="5393397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33015" y="0"/>
                  </a:moveTo>
                  <a:lnTo>
                    <a:pt x="779785" y="0"/>
                  </a:lnTo>
                  <a:cubicBezTo>
                    <a:pt x="798019" y="0"/>
                    <a:pt x="812800" y="14781"/>
                    <a:pt x="812800" y="33015"/>
                  </a:cubicBezTo>
                  <a:lnTo>
                    <a:pt x="812800" y="779785"/>
                  </a:lnTo>
                  <a:cubicBezTo>
                    <a:pt x="812800" y="798019"/>
                    <a:pt x="798019" y="812800"/>
                    <a:pt x="779785" y="812800"/>
                  </a:cubicBezTo>
                  <a:lnTo>
                    <a:pt x="33015" y="812800"/>
                  </a:lnTo>
                  <a:cubicBezTo>
                    <a:pt x="14781" y="812800"/>
                    <a:pt x="0" y="798019"/>
                    <a:pt x="0" y="779785"/>
                  </a:cubicBezTo>
                  <a:lnTo>
                    <a:pt x="0" y="33015"/>
                  </a:lnTo>
                  <a:cubicBezTo>
                    <a:pt x="0" y="14781"/>
                    <a:pt x="14781" y="0"/>
                    <a:pt x="33015" y="0"/>
                  </a:cubicBez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sp>
        <p:nvSpPr>
          <p:cNvPr id="9" name="TextBox 9"/>
          <p:cNvSpPr txBox="1"/>
          <p:nvPr/>
        </p:nvSpPr>
        <p:spPr>
          <a:xfrm>
            <a:off x="4606194" y="1441894"/>
            <a:ext cx="9075613" cy="1085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50"/>
              </a:lnSpc>
            </a:pPr>
            <a:r>
              <a:rPr lang="en-US" sz="9000" b="1" spc="-270">
                <a:solidFill>
                  <a:srgbClr val="BA7300"/>
                </a:solidFill>
                <a:latin typeface="Barlow Condensed Semi-Bold"/>
                <a:ea typeface="Barlow Condensed Semi-Bold"/>
                <a:cs typeface="Barlow Condensed Semi-Bold"/>
                <a:sym typeface="Barlow Condensed Semi-Bold"/>
              </a:rPr>
              <a:t>CONCLUSION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99588" y="3701936"/>
            <a:ext cx="6464310" cy="37707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4744" lvl="1" indent="-367372" algn="l">
              <a:lnSpc>
                <a:spcPts val="4117"/>
              </a:lnSpc>
              <a:buFont typeface="Arial"/>
              <a:buChar char="•"/>
            </a:pPr>
            <a:r>
              <a:rPr lang="en-US" sz="3403" b="1" spc="68">
                <a:solidFill>
                  <a:srgbClr val="000000"/>
                </a:solidFill>
                <a:latin typeface="Crimson Roman Bold"/>
                <a:ea typeface="Crimson Roman Bold"/>
                <a:cs typeface="Crimson Roman Bold"/>
                <a:sym typeface="Crimson Roman Bold"/>
              </a:rPr>
              <a:t>Both resources support autonomous learning motivation.</a:t>
            </a:r>
          </a:p>
          <a:p>
            <a:pPr marL="734744" lvl="1" indent="-367372" algn="l">
              <a:lnSpc>
                <a:spcPts val="4117"/>
              </a:lnSpc>
              <a:buFont typeface="Arial"/>
              <a:buChar char="•"/>
            </a:pPr>
            <a:r>
              <a:rPr lang="en-US" sz="3403" b="1" spc="68">
                <a:solidFill>
                  <a:srgbClr val="000000"/>
                </a:solidFill>
                <a:latin typeface="Crimson Roman Bold"/>
                <a:ea typeface="Crimson Roman Bold"/>
                <a:cs typeface="Crimson Roman Bold"/>
                <a:sym typeface="Crimson Roman Bold"/>
              </a:rPr>
              <a:t>Songs are more motivating and accessible.</a:t>
            </a:r>
          </a:p>
          <a:p>
            <a:pPr marL="734744" lvl="1" indent="-367372" algn="l">
              <a:lnSpc>
                <a:spcPts val="4117"/>
              </a:lnSpc>
              <a:buFont typeface="Arial"/>
              <a:buChar char="•"/>
            </a:pPr>
            <a:r>
              <a:rPr lang="en-US" sz="3403" b="1" spc="68">
                <a:solidFill>
                  <a:srgbClr val="000000"/>
                </a:solidFill>
                <a:latin typeface="Crimson Roman Bold"/>
                <a:ea typeface="Crimson Roman Bold"/>
                <a:cs typeface="Crimson Roman Bold"/>
                <a:sym typeface="Crimson Roman Bold"/>
              </a:rPr>
              <a:t>Teachers should sequence songs before poems.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356251" y="9258300"/>
            <a:ext cx="19000502" cy="1196272"/>
            <a:chOff x="0" y="0"/>
            <a:chExt cx="5004247" cy="31506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004247" cy="315067"/>
            </a:xfrm>
            <a:custGeom>
              <a:avLst/>
              <a:gdLst/>
              <a:ahLst/>
              <a:cxnLst/>
              <a:rect l="l" t="t" r="r" b="b"/>
              <a:pathLst>
                <a:path w="5004247" h="315067">
                  <a:moveTo>
                    <a:pt x="0" y="0"/>
                  </a:moveTo>
                  <a:lnTo>
                    <a:pt x="5004247" y="0"/>
                  </a:lnTo>
                  <a:lnTo>
                    <a:pt x="5004247" y="315067"/>
                  </a:lnTo>
                  <a:lnTo>
                    <a:pt x="0" y="315067"/>
                  </a:lnTo>
                  <a:close/>
                </a:path>
              </a:pathLst>
            </a:custGeom>
            <a:solidFill>
              <a:srgbClr val="F36E25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5004247" cy="3531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3373662" y="1490676"/>
            <a:ext cx="11540677" cy="9597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87"/>
              </a:lnSpc>
            </a:pPr>
            <a:r>
              <a:rPr lang="en-US" sz="7984" b="1" spc="-239">
                <a:solidFill>
                  <a:srgbClr val="BA7300"/>
                </a:solidFill>
                <a:latin typeface="Barlow Condensed Semi-Bold"/>
                <a:ea typeface="Barlow Condensed Semi-Bold"/>
                <a:cs typeface="Barlow Condensed Semi-Bold"/>
                <a:sym typeface="Barlow Condensed Semi-Bold"/>
              </a:rPr>
              <a:t>LIMITATIONS &amp; FUTURE RESEARCH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2102012" y="3046802"/>
            <a:ext cx="13362309" cy="3202763"/>
            <a:chOff x="0" y="0"/>
            <a:chExt cx="4186149" cy="100336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186149" cy="1003363"/>
            </a:xfrm>
            <a:custGeom>
              <a:avLst/>
              <a:gdLst/>
              <a:ahLst/>
              <a:cxnLst/>
              <a:rect l="l" t="t" r="r" b="b"/>
              <a:pathLst>
                <a:path w="4186149" h="1003363">
                  <a:moveTo>
                    <a:pt x="14485" y="0"/>
                  </a:moveTo>
                  <a:lnTo>
                    <a:pt x="4171664" y="0"/>
                  </a:lnTo>
                  <a:cubicBezTo>
                    <a:pt x="4179664" y="0"/>
                    <a:pt x="4186149" y="6485"/>
                    <a:pt x="4186149" y="14485"/>
                  </a:cubicBezTo>
                  <a:lnTo>
                    <a:pt x="4186149" y="988878"/>
                  </a:lnTo>
                  <a:cubicBezTo>
                    <a:pt x="4186149" y="992720"/>
                    <a:pt x="4184623" y="996404"/>
                    <a:pt x="4181907" y="999120"/>
                  </a:cubicBezTo>
                  <a:cubicBezTo>
                    <a:pt x="4179190" y="1001837"/>
                    <a:pt x="4175506" y="1003363"/>
                    <a:pt x="4171664" y="1003363"/>
                  </a:cubicBezTo>
                  <a:lnTo>
                    <a:pt x="14485" y="1003363"/>
                  </a:lnTo>
                  <a:cubicBezTo>
                    <a:pt x="6485" y="1003363"/>
                    <a:pt x="0" y="996878"/>
                    <a:pt x="0" y="988878"/>
                  </a:cubicBezTo>
                  <a:lnTo>
                    <a:pt x="0" y="14485"/>
                  </a:lnTo>
                  <a:cubicBezTo>
                    <a:pt x="0" y="10643"/>
                    <a:pt x="1526" y="6959"/>
                    <a:pt x="4242" y="4242"/>
                  </a:cubicBezTo>
                  <a:cubicBezTo>
                    <a:pt x="6959" y="1526"/>
                    <a:pt x="10643" y="0"/>
                    <a:pt x="14485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4186149" cy="10414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2484674" y="3207478"/>
            <a:ext cx="12596985" cy="2633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28199" lvl="1" indent="-464100" algn="l">
              <a:lnSpc>
                <a:spcPts val="6620"/>
              </a:lnSpc>
              <a:buFont typeface="Arial"/>
              <a:buChar char="•"/>
            </a:pPr>
            <a:r>
              <a:rPr lang="en-US" sz="4299" b="1" spc="85">
                <a:solidFill>
                  <a:srgbClr val="000000"/>
                </a:solidFill>
                <a:latin typeface="Crimson Roman Bold"/>
                <a:ea typeface="Crimson Roman Bold"/>
                <a:cs typeface="Crimson Roman Bold"/>
                <a:sym typeface="Crimson Roman Bold"/>
              </a:rPr>
              <a:t>Descriptive design and one school.</a:t>
            </a:r>
          </a:p>
          <a:p>
            <a:pPr marL="928199" lvl="1" indent="-464100" algn="l">
              <a:lnSpc>
                <a:spcPts val="6620"/>
              </a:lnSpc>
              <a:buFont typeface="Arial"/>
              <a:buChar char="•"/>
            </a:pPr>
            <a:r>
              <a:rPr lang="en-US" sz="4299" b="1" spc="85">
                <a:solidFill>
                  <a:srgbClr val="000000"/>
                </a:solidFill>
                <a:latin typeface="Crimson Roman Bold"/>
                <a:ea typeface="Crimson Roman Bold"/>
                <a:cs typeface="Crimson Roman Bold"/>
                <a:sym typeface="Crimson Roman Bold"/>
              </a:rPr>
              <a:t>Recommend experimental and longitudinal studies with broader populations.</a:t>
            </a:r>
          </a:p>
        </p:txBody>
      </p:sp>
      <p:sp>
        <p:nvSpPr>
          <p:cNvPr id="11" name="Freeform 11"/>
          <p:cNvSpPr/>
          <p:nvPr/>
        </p:nvSpPr>
        <p:spPr>
          <a:xfrm>
            <a:off x="14409753" y="-65287"/>
            <a:ext cx="4546740" cy="4114800"/>
          </a:xfrm>
          <a:custGeom>
            <a:avLst/>
            <a:gdLst/>
            <a:ahLst/>
            <a:cxnLst/>
            <a:rect l="l" t="t" r="r" b="b"/>
            <a:pathLst>
              <a:path w="4546740" h="4114800">
                <a:moveTo>
                  <a:pt x="0" y="0"/>
                </a:moveTo>
                <a:lnTo>
                  <a:pt x="4546741" y="0"/>
                </a:lnTo>
                <a:lnTo>
                  <a:pt x="454674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flipH="1">
            <a:off x="-171358" y="0"/>
            <a:ext cx="4546740" cy="4114800"/>
          </a:xfrm>
          <a:custGeom>
            <a:avLst/>
            <a:gdLst/>
            <a:ahLst/>
            <a:cxnLst/>
            <a:rect l="l" t="t" r="r" b="b"/>
            <a:pathLst>
              <a:path w="4546740" h="4114800">
                <a:moveTo>
                  <a:pt x="4546740" y="0"/>
                </a:moveTo>
                <a:lnTo>
                  <a:pt x="0" y="0"/>
                </a:lnTo>
                <a:lnTo>
                  <a:pt x="0" y="4114800"/>
                </a:lnTo>
                <a:lnTo>
                  <a:pt x="4546740" y="4114800"/>
                </a:lnTo>
                <a:lnTo>
                  <a:pt x="454674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015356" y="1161408"/>
            <a:ext cx="4498974" cy="910010"/>
            <a:chOff x="0" y="0"/>
            <a:chExt cx="3013785" cy="6096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013785" cy="609600"/>
            </a:xfrm>
            <a:custGeom>
              <a:avLst/>
              <a:gdLst/>
              <a:ahLst/>
              <a:cxnLst/>
              <a:rect l="l" t="t" r="r" b="b"/>
              <a:pathLst>
                <a:path w="3013785" h="609600">
                  <a:moveTo>
                    <a:pt x="203200" y="0"/>
                  </a:moveTo>
                  <a:lnTo>
                    <a:pt x="3013785" y="0"/>
                  </a:lnTo>
                  <a:lnTo>
                    <a:pt x="2810585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36E25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101600" y="-38100"/>
              <a:ext cx="2810585" cy="647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480217" y="481768"/>
            <a:ext cx="2177539" cy="1916235"/>
          </a:xfrm>
          <a:custGeom>
            <a:avLst/>
            <a:gdLst/>
            <a:ahLst/>
            <a:cxnLst/>
            <a:rect l="l" t="t" r="r" b="b"/>
            <a:pathLst>
              <a:path w="2177539" h="1916235">
                <a:moveTo>
                  <a:pt x="0" y="0"/>
                </a:moveTo>
                <a:lnTo>
                  <a:pt x="2177539" y="0"/>
                </a:lnTo>
                <a:lnTo>
                  <a:pt x="2177539" y="1916235"/>
                </a:lnTo>
                <a:lnTo>
                  <a:pt x="0" y="191623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flipH="1">
            <a:off x="13396730" y="-95250"/>
            <a:ext cx="5034584" cy="6002484"/>
          </a:xfrm>
          <a:custGeom>
            <a:avLst/>
            <a:gdLst/>
            <a:ahLst/>
            <a:cxnLst/>
            <a:rect l="l" t="t" r="r" b="b"/>
            <a:pathLst>
              <a:path w="5034584" h="6002484">
                <a:moveTo>
                  <a:pt x="5034584" y="0"/>
                </a:moveTo>
                <a:lnTo>
                  <a:pt x="0" y="0"/>
                </a:lnTo>
                <a:lnTo>
                  <a:pt x="0" y="6002484"/>
                </a:lnTo>
                <a:lnTo>
                  <a:pt x="5034584" y="6002484"/>
                </a:lnTo>
                <a:lnTo>
                  <a:pt x="5034584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2867052" y="9258300"/>
            <a:ext cx="15564262" cy="1196272"/>
            <a:chOff x="0" y="0"/>
            <a:chExt cx="4099230" cy="31506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099230" cy="315067"/>
            </a:xfrm>
            <a:custGeom>
              <a:avLst/>
              <a:gdLst/>
              <a:ahLst/>
              <a:cxnLst/>
              <a:rect l="l" t="t" r="r" b="b"/>
              <a:pathLst>
                <a:path w="4099230" h="315067">
                  <a:moveTo>
                    <a:pt x="0" y="0"/>
                  </a:moveTo>
                  <a:lnTo>
                    <a:pt x="4099230" y="0"/>
                  </a:lnTo>
                  <a:lnTo>
                    <a:pt x="4099230" y="315067"/>
                  </a:lnTo>
                  <a:lnTo>
                    <a:pt x="0" y="315067"/>
                  </a:lnTo>
                  <a:close/>
                </a:path>
              </a:pathLst>
            </a:custGeom>
            <a:solidFill>
              <a:srgbClr val="F36E25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4099230" cy="3531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-136645" y="5698780"/>
            <a:ext cx="4401488" cy="4645370"/>
          </a:xfrm>
          <a:custGeom>
            <a:avLst/>
            <a:gdLst/>
            <a:ahLst/>
            <a:cxnLst/>
            <a:rect l="l" t="t" r="r" b="b"/>
            <a:pathLst>
              <a:path w="4401488" h="4645370">
                <a:moveTo>
                  <a:pt x="0" y="0"/>
                </a:moveTo>
                <a:lnTo>
                  <a:pt x="4401488" y="0"/>
                </a:lnTo>
                <a:lnTo>
                  <a:pt x="4401488" y="4645370"/>
                </a:lnTo>
                <a:lnTo>
                  <a:pt x="0" y="464537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12" name="Group 12"/>
          <p:cNvGrpSpPr/>
          <p:nvPr/>
        </p:nvGrpSpPr>
        <p:grpSpPr>
          <a:xfrm>
            <a:off x="5235954" y="2141798"/>
            <a:ext cx="181526" cy="181526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sp>
        <p:nvSpPr>
          <p:cNvPr id="15" name="AutoShape 15"/>
          <p:cNvSpPr/>
          <p:nvPr/>
        </p:nvSpPr>
        <p:spPr>
          <a:xfrm>
            <a:off x="2516845" y="2232561"/>
            <a:ext cx="2614508" cy="0"/>
          </a:xfrm>
          <a:prstGeom prst="line">
            <a:avLst/>
          </a:prstGeom>
          <a:ln w="38100" cap="flat">
            <a:solidFill>
              <a:srgbClr val="000000"/>
            </a:solidFill>
            <a:prstDash val="lgDash"/>
            <a:headEnd type="none" w="sm" len="sm"/>
            <a:tailEnd type="none" w="sm" len="sm"/>
          </a:ln>
        </p:spPr>
      </p:sp>
      <p:sp>
        <p:nvSpPr>
          <p:cNvPr id="16" name="TextBox 16"/>
          <p:cNvSpPr txBox="1"/>
          <p:nvPr/>
        </p:nvSpPr>
        <p:spPr>
          <a:xfrm>
            <a:off x="3185912" y="3897005"/>
            <a:ext cx="11916176" cy="2276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203"/>
              </a:lnSpc>
            </a:pPr>
            <a:r>
              <a:rPr lang="en-US" sz="19062" b="1" spc="-571">
                <a:solidFill>
                  <a:srgbClr val="BA7300"/>
                </a:solidFill>
                <a:latin typeface="Barlow Condensed Semi-Bold"/>
                <a:ea typeface="Barlow Condensed Semi-Bold"/>
                <a:cs typeface="Barlow Condensed Semi-Bold"/>
                <a:sym typeface="Barlow Condensed Semi-Bold"/>
              </a:rPr>
              <a:t>THANK YOU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657756" y="1371990"/>
            <a:ext cx="3541765" cy="6603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39"/>
              </a:lnSpc>
            </a:pPr>
            <a:r>
              <a:rPr lang="en-US" sz="5458" b="1" spc="-163">
                <a:solidFill>
                  <a:srgbClr val="FFFFFF"/>
                </a:solidFill>
                <a:latin typeface="Barlow Condensed Semi-Bold"/>
                <a:ea typeface="Barlow Condensed Semi-Bold"/>
                <a:cs typeface="Barlow Condensed Semi-Bold"/>
                <a:sym typeface="Barlow Condensed Semi-Bold"/>
              </a:rPr>
              <a:t>CONAPLIN-19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395</TotalTime>
  <Words>213</Words>
  <Application>Microsoft Office PowerPoint</Application>
  <PresentationFormat>Custom</PresentationFormat>
  <Paragraphs>34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Crimson Roman Bold</vt:lpstr>
      <vt:lpstr>Arial</vt:lpstr>
      <vt:lpstr>Calibri</vt:lpstr>
      <vt:lpstr>Barlow Condensed Semi-Bold</vt:lpstr>
      <vt:lpstr>Crimson Roman Bold Italics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CONAPLIN 19 – Nadhira Puti Isladara – Digital multimodal resources</dc:title>
  <cp:lastModifiedBy>asus</cp:lastModifiedBy>
  <cp:revision>3</cp:revision>
  <dcterms:created xsi:type="dcterms:W3CDTF">2006-08-16T00:00:00Z</dcterms:created>
  <dcterms:modified xsi:type="dcterms:W3CDTF">2026-08-10T08:08:05Z</dcterms:modified>
  <dc:identifier>DAHRhrW1xa4</dc:identifier>
</cp:coreProperties>
</file>