
<file path=[Content_Types].xml><?xml version="1.0" encoding="utf-8"?>
<Types xmlns="http://schemas.openxmlformats.org/package/2006/content-types">
  <Default Extension="fntdata" ContentType="application/x-fontdata"/>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 id="2147483651" r:id="rId2"/>
  </p:sldMasterIdLst>
  <p:notesMasterIdLst>
    <p:notesMasterId r:id="rId26"/>
  </p:notesMasterIdLst>
  <p:sldIdLst>
    <p:sldId id="256" r:id="rId3"/>
    <p:sldId id="257" r:id="rId4"/>
    <p:sldId id="266" r:id="rId5"/>
    <p:sldId id="258" r:id="rId6"/>
    <p:sldId id="276" r:id="rId7"/>
    <p:sldId id="270" r:id="rId8"/>
    <p:sldId id="271" r:id="rId9"/>
    <p:sldId id="260" r:id="rId10"/>
    <p:sldId id="261" r:id="rId11"/>
    <p:sldId id="269" r:id="rId12"/>
    <p:sldId id="262" r:id="rId13"/>
    <p:sldId id="263" r:id="rId14"/>
    <p:sldId id="264" r:id="rId15"/>
    <p:sldId id="259" r:id="rId16"/>
    <p:sldId id="272" r:id="rId17"/>
    <p:sldId id="273" r:id="rId18"/>
    <p:sldId id="274" r:id="rId19"/>
    <p:sldId id="280" r:id="rId20"/>
    <p:sldId id="281" r:id="rId21"/>
    <p:sldId id="282" r:id="rId22"/>
    <p:sldId id="265" r:id="rId23"/>
    <p:sldId id="267" r:id="rId24"/>
    <p:sldId id="283" r:id="rId25"/>
  </p:sldIdLst>
  <p:sldSz cx="9144000" cy="5143500" type="screen16x9"/>
  <p:notesSz cx="5143500" cy="9144000"/>
  <p:embeddedFontLst>
    <p:embeddedFont>
      <p:font typeface="Cambria" panose="02040503050406030204" pitchFamily="18" charset="0"/>
      <p:regular r:id="rId27"/>
      <p:bold r:id="rId28"/>
      <p:italic r:id="rId29"/>
      <p:boldItalic r:id="rId30"/>
    </p:embeddedFont>
    <p:embeddedFont>
      <p:font typeface="MuseoModerno Medium" panose="020B0604020202020204" charset="0"/>
      <p:regular r:id="rId31"/>
    </p:embeddedFont>
    <p:embeddedFont>
      <p:font typeface="Quattrocento" panose="02020502030000000404" pitchFamily="18" charset="0"/>
      <p:regular r:id="rId32"/>
    </p:embeddedFont>
    <p:embeddedFont>
      <p:font typeface="Sitka Banner" pitchFamily="2" charset="0"/>
      <p:regular r:id="rId33"/>
      <p:bold r:id="rId34"/>
      <p:italic r:id="rId35"/>
      <p:boldItalic r:id="rId36"/>
    </p:embeddedFont>
    <p:embeddedFont>
      <p:font typeface="Source Sans 3" panose="020B0604020202020204" charset="0"/>
      <p:regular r:id="rId37"/>
    </p:embeddedFont>
    <p:embeddedFont>
      <p:font typeface="Source Sans 3 Bold" panose="020B0604020202020204" charset="0"/>
      <p:regular r:id="rId38"/>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96" d="100"/>
          <a:sy n="96" d="100"/>
        </p:scale>
        <p:origin x="42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9" Type="http://schemas.openxmlformats.org/officeDocument/2006/relationships/presProps" Target="presProps.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font" Target="fonts/font8.fntdata"/><Relationship Id="rId42"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font" Target="fonts/font7.fntdata"/><Relationship Id="rId38" Type="http://schemas.openxmlformats.org/officeDocument/2006/relationships/font" Target="fonts/font12.fntdata"/><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3.fntdata"/><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font" Target="fonts/font6.fntdata"/><Relationship Id="rId37" Type="http://schemas.openxmlformats.org/officeDocument/2006/relationships/font" Target="fonts/font11.fntdata"/><Relationship Id="rId40"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font" Target="fonts/font2.fntdata"/><Relationship Id="rId36" Type="http://schemas.openxmlformats.org/officeDocument/2006/relationships/font" Target="fonts/font10.fntdata"/><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font" Target="fonts/font5.fntdata"/><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font" Target="fonts/font1.fntdata"/><Relationship Id="rId30" Type="http://schemas.openxmlformats.org/officeDocument/2006/relationships/font" Target="fonts/font4.fntdata"/><Relationship Id="rId35" Type="http://schemas.openxmlformats.org/officeDocument/2006/relationships/font" Target="fonts/font9.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90095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~60s. The gap is simple to state. Two literatures exist and neither covers this case. Note the bounding clause on the questions: everything we claim concerns encounters where Indonesian was actually used — not the corridor as a whole.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~65s. Spend the time on the right-hand card. That safeguard is the methodological contribution, and it changed our own results.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~50s. This is the turn in the talk. If the audience only remembers one slide before the findings, make it this one.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~55s. Keep the definitions plain. The last line is the bridge into the findings.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21867326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~60s. Read the six boxes quickly, then land the sentence at the bottom. Prestige and use are two different things.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15</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~70s. The Afghan quote always gets a reaction — pause after it. Then the dark bar: our strongest evidence is the interviews themselves.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16</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~65s. Say the honesty line at the bottom out loud — it protects you in question time.</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17</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~60s. Pre-empt the obvious objection out loud: yes, this is diglossia and no, that is not our claim. Our claim is about the folk taxonomy that gets applied to it — a national-versus-regional opposition carried from Indonesia and used to narrow the scope of Arabic without ever disputing the Qur’an.</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~60s. Two halves. Left: vernacular prayer is permitted, so what needs explaining is the apologetic stance, not the practice. Right: the language has outgrown its commercial origin. The dark bar is the sentence to say slowly.</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19</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~60s. This is the theoretical payoff. Most discussion of Indonesian going international concerns the left-hand column. We are documenting the right-hand column, and the two produce quite different objects.</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430509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~55s. Reason one is the headline. Reason three is the one Indonesian audiences react to: pilgrims study one kind of Arabic and meet another.</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209652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~55s. Close on the qualification: we are not claiming Indonesian has taken over Saudi Arabia. We are claiming it holds a domain, and that it got there without anyone planning it. Each limitation points at the study that should follow. Thank you.</a:t>
            </a:r>
          </a:p>
        </p:txBody>
      </p:sp>
      <p:sp>
        <p:nvSpPr>
          <p:cNvPr id="4" name="Slide Number Placeholder 3"/>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s://gamma.app/?utm_source=made-with-gamma" TargetMode="External"/><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50738C"/>
          </a:solidFill>
          <a:ln/>
        </p:spPr>
      </p:sp>
      <p:sp>
        <p:nvSpPr>
          <p:cNvPr id="3" name="Shape 1"/>
          <p:cNvSpPr/>
          <p:nvPr/>
        </p:nvSpPr>
        <p:spPr>
          <a:xfrm>
            <a:off x="0" y="0"/>
            <a:ext cx="9144000" cy="5143500"/>
          </a:xfrm>
          <a:prstGeom prst="rect">
            <a:avLst/>
          </a:prstGeom>
          <a:solidFill>
            <a:srgbClr val="FFFCF5"/>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5727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Slide master 1">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rgbClr val="1C4241"/>
          </a:solidFill>
          <a:ln/>
        </p:spPr>
      </p:sp>
      <p:sp>
        <p:nvSpPr>
          <p:cNvPr id="3" name="Shape 1"/>
          <p:cNvSpPr/>
          <p:nvPr/>
        </p:nvSpPr>
        <p:spPr>
          <a:xfrm>
            <a:off x="0" y="0"/>
            <a:ext cx="9144000" cy="5143500"/>
          </a:xfrm>
          <a:prstGeom prst="rect">
            <a:avLst/>
          </a:prstGeom>
          <a:solidFill>
            <a:srgbClr val="123332"/>
          </a:solidFill>
          <a:ln/>
        </p:spPr>
      </p:sp>
      <p:pic>
        <p:nvPicPr>
          <p:cNvPr id="4" name="Image 0" descr="preencoded.png">
            <a:hlinkClick r:id="rId2"/>
          </p:cNvPr>
          <p:cNvPicPr>
            <a:picLocks noChangeAspect="1"/>
          </p:cNvPicPr>
          <p:nvPr/>
        </p:nvPicPr>
        <p:blipFill>
          <a:blip r:embed="rId3"/>
          <a:stretch>
            <a:fillRect/>
          </a:stretch>
        </p:blipFill>
        <p:spPr>
          <a:xfrm>
            <a:off x="8029180" y="4844491"/>
            <a:ext cx="1071843" cy="256032"/>
          </a:xfrm>
          <a:prstGeom prst="rect">
            <a:avLst/>
          </a:prstGeom>
        </p:spPr>
      </p:pic>
    </p:spTree>
    <p:extLst>
      <p:ext uri="{BB962C8B-B14F-4D97-AF65-F5344CB8AC3E}">
        <p14:creationId xmlns:p14="http://schemas.microsoft.com/office/powerpoint/2010/main" val="337507923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4.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02082859"/>
      </p:ext>
    </p:extLst>
  </p:cSld>
  <p:clrMap bg1="lt1" tx1="dk1" bg2="lt2" tx2="dk2" accent1="accent1" accent2="accent2" accent3="accent3" accent4="accent4" accent5="accent5" accent6="accent6" hlink="hlink" folHlink="folHlink"/>
  <p:sldLayoutIdLst>
    <p:sldLayoutId id="2147483652" r:id="rId1"/>
    <p:sldLayoutId id="2147483653"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7" Type="http://schemas.openxmlformats.org/officeDocument/2006/relationships/image" Target="../media/image8.sv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svg"/><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8" Type="http://schemas.openxmlformats.org/officeDocument/2006/relationships/image" Target="../media/image20.sv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8.svg"/><Relationship Id="rId5" Type="http://schemas.openxmlformats.org/officeDocument/2006/relationships/image" Target="../media/image17.png"/><Relationship Id="rId10" Type="http://schemas.openxmlformats.org/officeDocument/2006/relationships/image" Target="../media/image22.svg"/><Relationship Id="rId4" Type="http://schemas.openxmlformats.org/officeDocument/2006/relationships/image" Target="../media/image16.svg"/><Relationship Id="rId9"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3.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8.svg"/><Relationship Id="rId4" Type="http://schemas.openxmlformats.org/officeDocument/2006/relationships/image" Target="../media/image27.png"/></Relationships>
</file>

<file path=ppt/slides/_rels/slide1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496119" y="1500113"/>
            <a:ext cx="4722763" cy="1328961"/>
          </a:xfrm>
          <a:prstGeom prst="rect">
            <a:avLst/>
          </a:prstGeom>
          <a:noFill/>
          <a:ln/>
        </p:spPr>
        <p:txBody>
          <a:bodyPr wrap="square" lIns="0" tIns="0" rIns="0" bIns="0" rtlCol="0" anchor="t">
            <a:normAutofit/>
          </a:bodyPr>
          <a:lstStyle/>
          <a:p>
            <a:pPr marL="0" indent="0" algn="l">
              <a:lnSpc>
                <a:spcPct val="104000"/>
              </a:lnSpc>
              <a:buNone/>
            </a:pPr>
            <a:r>
              <a:rPr lang="en-US" sz="2750" dirty="0">
                <a:solidFill>
                  <a:srgbClr val="124E73"/>
                </a:solidFill>
                <a:latin typeface="MuseoModerno Medium" pitchFamily="34" charset="0"/>
                <a:ea typeface="MuseoModerno Medium" pitchFamily="34" charset="-122"/>
                <a:cs typeface="MuseoModerno Medium" pitchFamily="34" charset="-120"/>
              </a:rPr>
              <a:t>The Dominance of Bahasa Indonesia beyond Its Borders</a:t>
            </a:r>
            <a:endParaRPr lang="en-US" sz="2750" dirty="0"/>
          </a:p>
        </p:txBody>
      </p:sp>
      <p:sp>
        <p:nvSpPr>
          <p:cNvPr id="4" name="Text 1"/>
          <p:cNvSpPr/>
          <p:nvPr/>
        </p:nvSpPr>
        <p:spPr>
          <a:xfrm>
            <a:off x="496119" y="3041675"/>
            <a:ext cx="5179963" cy="226814"/>
          </a:xfrm>
          <a:prstGeom prst="rect">
            <a:avLst/>
          </a:prstGeom>
          <a:noFill/>
          <a:ln/>
        </p:spPr>
        <p:txBody>
          <a:bodyPr wrap="none" lIns="0" tIns="0" rIns="0" bIns="0" rtlCol="0" anchor="t"/>
          <a:lstStyle/>
          <a:p>
            <a:pPr marL="0" indent="0" algn="l">
              <a:lnSpc>
                <a:spcPct val="133000"/>
              </a:lnSpc>
              <a:buNone/>
            </a:pPr>
            <a:r>
              <a:rPr lang="en-US" sz="1100" dirty="0">
                <a:solidFill>
                  <a:srgbClr val="2B4150"/>
                </a:solidFill>
                <a:latin typeface="Source Sans 3" pitchFamily="34" charset="0"/>
                <a:ea typeface="Source Sans 3" pitchFamily="34" charset="-122"/>
                <a:cs typeface="Source Sans 3" pitchFamily="34" charset="-120"/>
              </a:rPr>
              <a:t>A Sociolinguistic Study of the Haramain Pilgrimage Corridor</a:t>
            </a:r>
            <a:endParaRPr lang="en-US" sz="1100" dirty="0"/>
          </a:p>
        </p:txBody>
      </p:sp>
      <p:sp>
        <p:nvSpPr>
          <p:cNvPr id="5" name="Shape 2"/>
          <p:cNvSpPr/>
          <p:nvPr/>
        </p:nvSpPr>
        <p:spPr>
          <a:xfrm>
            <a:off x="639663" y="3467837"/>
            <a:ext cx="3498949" cy="215354"/>
          </a:xfrm>
          <a:prstGeom prst="roundRect">
            <a:avLst>
              <a:gd name="adj" fmla="val 7900"/>
            </a:avLst>
          </a:prstGeom>
          <a:solidFill>
            <a:srgbClr val="DBE8F0"/>
          </a:solidFill>
          <a:ln/>
        </p:spPr>
      </p:sp>
      <p:sp>
        <p:nvSpPr>
          <p:cNvPr id="6" name="Text 3"/>
          <p:cNvSpPr/>
          <p:nvPr/>
        </p:nvSpPr>
        <p:spPr>
          <a:xfrm>
            <a:off x="496119" y="3535635"/>
            <a:ext cx="3786039" cy="130373"/>
          </a:xfrm>
          <a:prstGeom prst="rect">
            <a:avLst/>
          </a:prstGeom>
          <a:noFill/>
          <a:ln/>
        </p:spPr>
        <p:txBody>
          <a:bodyPr wrap="none" lIns="0" tIns="0" rIns="0" bIns="0" rtlCol="0" anchor="t"/>
          <a:lstStyle/>
          <a:p>
            <a:pPr marL="0" marR="0" algn="ctr">
              <a:lnSpc>
                <a:spcPct val="115000"/>
              </a:lnSpc>
              <a:spcAft>
                <a:spcPts val="100"/>
              </a:spcAft>
              <a:buNone/>
            </a:pPr>
            <a:r>
              <a:rPr lang="en-US" sz="900" dirty="0">
                <a:effectLst/>
                <a:latin typeface="Times New Roman" panose="02020603050405020304" pitchFamily="18" charset="0"/>
                <a:ea typeface="Times New Roman" panose="02020603050405020304" pitchFamily="18" charset="0"/>
              </a:rPr>
              <a:t>Wida Mulyanti, Adi Hidayat, </a:t>
            </a:r>
            <a:r>
              <a:rPr lang="en-US" sz="900" dirty="0" err="1">
                <a:effectLst/>
                <a:latin typeface="Times New Roman" panose="02020603050405020304" pitchFamily="18" charset="0"/>
                <a:ea typeface="Times New Roman" panose="02020603050405020304" pitchFamily="18" charset="0"/>
              </a:rPr>
              <a:t>Mahardhika</a:t>
            </a:r>
            <a:r>
              <a:rPr lang="en-US" sz="900" dirty="0">
                <a:effectLst/>
                <a:latin typeface="Times New Roman" panose="02020603050405020304" pitchFamily="18" charset="0"/>
                <a:ea typeface="Times New Roman" panose="02020603050405020304" pitchFamily="18" charset="0"/>
              </a:rPr>
              <a:t> </a:t>
            </a:r>
            <a:r>
              <a:rPr lang="en-US" sz="900" dirty="0" err="1">
                <a:effectLst/>
                <a:latin typeface="Times New Roman" panose="02020603050405020304" pitchFamily="18" charset="0"/>
                <a:ea typeface="Times New Roman" panose="02020603050405020304" pitchFamily="18" charset="0"/>
              </a:rPr>
              <a:t>Zifana</a:t>
            </a:r>
            <a:r>
              <a:rPr lang="en-US" sz="900" dirty="0">
                <a:effectLst/>
                <a:latin typeface="Times New Roman" panose="02020603050405020304" pitchFamily="18" charset="0"/>
                <a:ea typeface="Times New Roman" panose="02020603050405020304" pitchFamily="18" charset="0"/>
              </a:rPr>
              <a:t>, Mely </a:t>
            </a:r>
            <a:r>
              <a:rPr lang="en-US" sz="900" dirty="0" err="1">
                <a:effectLst/>
                <a:latin typeface="Times New Roman" panose="02020603050405020304" pitchFamily="18" charset="0"/>
                <a:ea typeface="Times New Roman" panose="02020603050405020304" pitchFamily="18" charset="0"/>
              </a:rPr>
              <a:t>Rizki</a:t>
            </a:r>
            <a:r>
              <a:rPr lang="en-US" sz="900" dirty="0">
                <a:effectLst/>
                <a:latin typeface="Times New Roman" panose="02020603050405020304" pitchFamily="18" charset="0"/>
                <a:ea typeface="Times New Roman" panose="02020603050405020304" pitchFamily="18" charset="0"/>
              </a:rPr>
              <a:t> </a:t>
            </a:r>
            <a:r>
              <a:rPr lang="en-US" sz="900" dirty="0" err="1">
                <a:effectLst/>
                <a:latin typeface="Times New Roman" panose="02020603050405020304" pitchFamily="18" charset="0"/>
                <a:ea typeface="Times New Roman" panose="02020603050405020304" pitchFamily="18" charset="0"/>
              </a:rPr>
              <a:t>Suryanita</a:t>
            </a:r>
            <a:endParaRPr lang="en-US" sz="900" dirty="0">
              <a:effectLst/>
              <a:latin typeface="Times New Roman" panose="02020603050405020304" pitchFamily="18" charset="0"/>
              <a:ea typeface="Times New Roman" panose="02020603050405020304" pitchFamily="18" charset="0"/>
            </a:endParaRPr>
          </a:p>
          <a:p>
            <a:pPr marL="0" indent="0" algn="l">
              <a:lnSpc>
                <a:spcPct val="96000"/>
              </a:lnSpc>
              <a:buNone/>
            </a:pPr>
            <a:r>
              <a:rPr lang="en-US" sz="850" dirty="0">
                <a:solidFill>
                  <a:srgbClr val="2B4150"/>
                </a:solidFill>
                <a:latin typeface="Source Sans 3" pitchFamily="34" charset="0"/>
                <a:ea typeface="Source Sans 3" pitchFamily="34" charset="-122"/>
                <a:cs typeface="Source Sans 3" pitchFamily="34" charset="-120"/>
              </a:rPr>
              <a:t>    </a:t>
            </a:r>
            <a:endParaRPr lang="en-US" sz="8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Text 0"/>
          <p:cNvSpPr/>
          <p:nvPr/>
        </p:nvSpPr>
        <p:spPr>
          <a:xfrm>
            <a:off x="3925119" y="398115"/>
            <a:ext cx="4722763" cy="789087"/>
          </a:xfrm>
          <a:prstGeom prst="rect">
            <a:avLst/>
          </a:prstGeom>
          <a:noFill/>
          <a:ln/>
        </p:spPr>
        <p:txBody>
          <a:bodyPr wrap="square" lIns="0" tIns="0" rIns="0" bIns="0" rtlCol="0" anchor="t">
            <a:normAutofit/>
          </a:bodyPr>
          <a:lstStyle/>
          <a:p>
            <a:pPr marL="0" indent="0" algn="l">
              <a:lnSpc>
                <a:spcPct val="104000"/>
              </a:lnSpc>
              <a:buNone/>
            </a:pPr>
            <a:r>
              <a:rPr lang="en-US" sz="2450" dirty="0">
                <a:solidFill>
                  <a:srgbClr val="124E73"/>
                </a:solidFill>
                <a:latin typeface="MuseoModerno Medium" pitchFamily="34" charset="0"/>
                <a:ea typeface="MuseoModerno Medium" pitchFamily="34" charset="-122"/>
                <a:cs typeface="MuseoModerno Medium" pitchFamily="34" charset="-120"/>
              </a:rPr>
              <a:t>Background: Bahasa Indonesia on the World Stage</a:t>
            </a:r>
            <a:endParaRPr lang="en-US" sz="2450" dirty="0"/>
          </a:p>
        </p:txBody>
      </p:sp>
      <p:pic>
        <p:nvPicPr>
          <p:cNvPr id="4"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25119" y="1355824"/>
            <a:ext cx="4722763" cy="927571"/>
          </a:xfrm>
          <a:prstGeom prst="rect">
            <a:avLst/>
          </a:prstGeom>
        </p:spPr>
      </p:pic>
      <p:sp>
        <p:nvSpPr>
          <p:cNvPr id="5" name="Text 1"/>
          <p:cNvSpPr/>
          <p:nvPr/>
        </p:nvSpPr>
        <p:spPr>
          <a:xfrm>
            <a:off x="4122762" y="1496318"/>
            <a:ext cx="4384625" cy="197272"/>
          </a:xfrm>
          <a:prstGeom prst="rect">
            <a:avLst/>
          </a:prstGeom>
          <a:noFill/>
          <a:ln/>
        </p:spPr>
        <p:txBody>
          <a:bodyPr wrap="none" lIns="0" tIns="0" rIns="0" bIns="0" rtlCol="0" anchor="t"/>
          <a:lstStyle/>
          <a:p>
            <a:pPr marL="0" indent="0" algn="l">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A Major Language, Little Studied</a:t>
            </a:r>
            <a:endParaRPr lang="en-US" sz="1200" dirty="0"/>
          </a:p>
        </p:txBody>
      </p:sp>
      <p:sp>
        <p:nvSpPr>
          <p:cNvPr id="6" name="Text 2"/>
          <p:cNvSpPr/>
          <p:nvPr/>
        </p:nvSpPr>
        <p:spPr>
          <a:xfrm>
            <a:off x="4122762" y="1761009"/>
            <a:ext cx="4384625" cy="381893"/>
          </a:xfrm>
          <a:prstGeom prst="rect">
            <a:avLst/>
          </a:prstGeom>
          <a:noFill/>
          <a:ln/>
        </p:spPr>
        <p:txBody>
          <a:bodyPr wrap="square" lIns="0" tIns="0" rIns="0" bIns="0" rtlCol="0" anchor="t">
            <a:normAutofit/>
          </a:bodyPr>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BI is one of the world's largest languages by speakers, yet rarely described as a language of wider communication beyond Indonesia and Malaysia.</a:t>
            </a:r>
            <a:endParaRPr lang="en-US" sz="950" dirty="0"/>
          </a:p>
        </p:txBody>
      </p:sp>
      <p:pic>
        <p:nvPicPr>
          <p:cNvPr id="7" name="Image 2"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925119" y="2395835"/>
            <a:ext cx="4722763" cy="1118518"/>
          </a:xfrm>
          <a:prstGeom prst="rect">
            <a:avLst/>
          </a:prstGeom>
        </p:spPr>
      </p:pic>
      <p:sp>
        <p:nvSpPr>
          <p:cNvPr id="8" name="Text 3"/>
          <p:cNvSpPr/>
          <p:nvPr/>
        </p:nvSpPr>
        <p:spPr>
          <a:xfrm>
            <a:off x="4122762" y="2536329"/>
            <a:ext cx="4384625" cy="197272"/>
          </a:xfrm>
          <a:prstGeom prst="rect">
            <a:avLst/>
          </a:prstGeom>
          <a:noFill/>
          <a:ln/>
        </p:spPr>
        <p:txBody>
          <a:bodyPr wrap="none" lIns="0" tIns="0" rIns="0" bIns="0" rtlCol="0" anchor="t"/>
          <a:lstStyle/>
          <a:p>
            <a:pPr marL="0" indent="0" algn="l">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UNESCO Recognition (2023)</a:t>
            </a:r>
            <a:endParaRPr lang="en-US" sz="1200" dirty="0"/>
          </a:p>
        </p:txBody>
      </p:sp>
      <p:sp>
        <p:nvSpPr>
          <p:cNvPr id="9" name="Text 4"/>
          <p:cNvSpPr/>
          <p:nvPr/>
        </p:nvSpPr>
        <p:spPr>
          <a:xfrm>
            <a:off x="4122762" y="2801020"/>
            <a:ext cx="4384625" cy="572839"/>
          </a:xfrm>
          <a:prstGeom prst="rect">
            <a:avLst/>
          </a:prstGeom>
          <a:noFill/>
          <a:ln/>
        </p:spPr>
        <p:txBody>
          <a:bodyPr wrap="square" lIns="0" tIns="0" rIns="0" bIns="0" rtlCol="0" anchor="t">
            <a:normAutofit/>
          </a:bodyPr>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BI was recognized as an official language of the UNESCO General Conference — a step toward internationalization, yet its transnational behavior remains underexamined.</a:t>
            </a:r>
            <a:endParaRPr lang="en-US" sz="950" dirty="0"/>
          </a:p>
        </p:txBody>
      </p:sp>
      <p:pic>
        <p:nvPicPr>
          <p:cNvPr id="10" name="Image 3" descr="preencoded.png"/>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925119" y="3626793"/>
            <a:ext cx="4722763" cy="1118518"/>
          </a:xfrm>
          <a:prstGeom prst="rect">
            <a:avLst/>
          </a:prstGeom>
        </p:spPr>
      </p:pic>
      <p:sp>
        <p:nvSpPr>
          <p:cNvPr id="11" name="Text 5"/>
          <p:cNvSpPr/>
          <p:nvPr/>
        </p:nvSpPr>
        <p:spPr>
          <a:xfrm>
            <a:off x="4122762" y="3767286"/>
            <a:ext cx="4384625" cy="197272"/>
          </a:xfrm>
          <a:prstGeom prst="rect">
            <a:avLst/>
          </a:prstGeom>
          <a:noFill/>
          <a:ln/>
        </p:spPr>
        <p:txBody>
          <a:bodyPr wrap="none" lIns="0" tIns="0" rIns="0" bIns="0" rtlCol="0" anchor="t"/>
          <a:lstStyle/>
          <a:p>
            <a:pPr marL="0" indent="0" algn="l">
              <a:lnSpc>
                <a:spcPct val="104000"/>
              </a:lnSpc>
              <a:buNone/>
            </a:pPr>
            <a:r>
              <a:rPr lang="en-US" sz="1200" dirty="0">
                <a:solidFill>
                  <a:srgbClr val="2B4150"/>
                </a:solidFill>
                <a:latin typeface="MuseoModerno Medium" pitchFamily="34" charset="0"/>
                <a:ea typeface="MuseoModerno Medium" pitchFamily="34" charset="-122"/>
                <a:cs typeface="MuseoModerno Medium" pitchFamily="34" charset="-120"/>
              </a:rPr>
              <a:t>The Corridor Setting</a:t>
            </a:r>
            <a:endParaRPr lang="en-US" sz="1200" dirty="0"/>
          </a:p>
        </p:txBody>
      </p:sp>
      <p:sp>
        <p:nvSpPr>
          <p:cNvPr id="12" name="Text 6"/>
          <p:cNvSpPr/>
          <p:nvPr/>
        </p:nvSpPr>
        <p:spPr>
          <a:xfrm>
            <a:off x="4122762" y="4031977"/>
            <a:ext cx="4384625" cy="572839"/>
          </a:xfrm>
          <a:prstGeom prst="rect">
            <a:avLst/>
          </a:prstGeom>
          <a:noFill/>
          <a:ln/>
        </p:spPr>
        <p:txBody>
          <a:bodyPr wrap="square" lIns="0" tIns="0" rIns="0" bIns="0" rtlCol="0" anchor="t">
            <a:normAutofit/>
          </a:bodyPr>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Millions of pilgrims from 180+ countries converge annually on Mecca and Medina, sustaining a permanent service economy of merchants and workers from South and Southeast Asia.</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pic>
        <p:nvPicPr>
          <p:cNvPr id="3" name="Image 1" descr="preencoded.png"/>
          <p:cNvPicPr>
            <a:picLocks noChangeAspect="1"/>
          </p:cNvPicPr>
          <p:nvPr/>
        </p:nvPicPr>
        <p:blipFill>
          <a:blip r:embed="rId4"/>
          <a:stretch>
            <a:fillRect/>
          </a:stretch>
        </p:blipFill>
        <p:spPr>
          <a:xfrm>
            <a:off x="5780410" y="98078"/>
            <a:ext cx="3298180" cy="4947270"/>
          </a:xfrm>
          <a:prstGeom prst="rect">
            <a:avLst/>
          </a:prstGeom>
        </p:spPr>
      </p:pic>
      <p:sp>
        <p:nvSpPr>
          <p:cNvPr id="4" name="Text 0"/>
          <p:cNvSpPr/>
          <p:nvPr/>
        </p:nvSpPr>
        <p:spPr>
          <a:xfrm>
            <a:off x="523577" y="423193"/>
            <a:ext cx="4667845" cy="769888"/>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FFD9BE"/>
                </a:solidFill>
                <a:effectLst/>
                <a:uLnTx/>
                <a:uFillTx/>
                <a:latin typeface="Quattrocento" pitchFamily="34" charset="0"/>
                <a:ea typeface="Quattrocento" pitchFamily="34" charset="-122"/>
                <a:cs typeface="Quattrocento" pitchFamily="34" charset="-120"/>
              </a:rPr>
              <a:t>Millions of Visitors, One Small Area</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1"/>
          <p:cNvSpPr/>
          <p:nvPr/>
        </p:nvSpPr>
        <p:spPr>
          <a:xfrm>
            <a:off x="523577" y="1364828"/>
            <a:ext cx="4667845" cy="785217"/>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25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9EEE7"/>
                </a:solidFill>
                <a:effectLst/>
                <a:uLnTx/>
                <a:uFillTx/>
                <a:latin typeface="Quattrocento" pitchFamily="34" charset="0"/>
                <a:ea typeface="Quattrocento" pitchFamily="34" charset="-122"/>
                <a:cs typeface="Quattrocento" pitchFamily="34" charset="-120"/>
              </a:rPr>
              <a:t>Pilgrims from more than 180 countries converge annually on Mecca and Medina. Arabic saturates every visible surface — signs, scripture, prayer. Yet in the shops around the two mosques, the language of transaction is often not Arabic.</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2"/>
          <p:cNvSpPr/>
          <p:nvPr/>
        </p:nvSpPr>
        <p:spPr>
          <a:xfrm>
            <a:off x="523577" y="2344266"/>
            <a:ext cx="4667845" cy="431974"/>
          </a:xfrm>
          <a:prstGeom prst="rect">
            <a:avLst/>
          </a:prstGeom>
          <a:noFill/>
          <a:ln/>
        </p:spPr>
        <p:txBody>
          <a:bodyPr wrap="none" lIns="0" tIns="0" rIns="0" bIns="0" rtlCol="0" anchor="t"/>
          <a:lstStyle/>
          <a:p>
            <a:pPr marL="0" marR="0" lvl="0" indent="0" algn="ctr" defTabSz="914400" rtl="0" eaLnBrk="1" fontAlgn="auto" latinLnBrk="0" hangingPunct="1">
              <a:lnSpc>
                <a:spcPct val="83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9EEE7"/>
                </a:solidFill>
                <a:effectLst/>
                <a:uLnTx/>
                <a:uFillTx/>
                <a:latin typeface="Quattrocento" pitchFamily="34" charset="0"/>
                <a:ea typeface="Quattrocento" pitchFamily="34" charset="-122"/>
                <a:cs typeface="Quattrocento" pitchFamily="34" charset="-120"/>
              </a:rPr>
              <a:t>90%</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3"/>
          <p:cNvSpPr/>
          <p:nvPr/>
        </p:nvSpPr>
        <p:spPr>
          <a:xfrm>
            <a:off x="523577" y="2927524"/>
            <a:ext cx="4667845" cy="192509"/>
          </a:xfrm>
          <a:prstGeom prst="rect">
            <a:avLst/>
          </a:prstGeom>
          <a:noFill/>
          <a:ln/>
        </p:spPr>
        <p:txBody>
          <a:bodyPr wrap="none" lIns="0" tIns="0" rIns="0" bIns="0" rtlCol="0" anchor="t"/>
          <a:lstStyle/>
          <a:p>
            <a:pPr marL="0" marR="0" lvl="0" indent="0" algn="ctr" defTabSz="914400" rtl="0" eaLnBrk="1" fontAlgn="auto" latinLnBrk="0" hangingPunct="1">
              <a:lnSpc>
                <a:spcPct val="104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9EEE7"/>
                </a:solidFill>
                <a:effectLst/>
                <a:uLnTx/>
                <a:uFillTx/>
                <a:latin typeface="Quattrocento" pitchFamily="34" charset="0"/>
                <a:ea typeface="Quattrocento" pitchFamily="34" charset="-122"/>
                <a:cs typeface="Quattrocento" pitchFamily="34" charset="-120"/>
              </a:rPr>
              <a:t>Indonesian customers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4"/>
          <p:cNvSpPr/>
          <p:nvPr/>
        </p:nvSpPr>
        <p:spPr>
          <a:xfrm>
            <a:off x="523577" y="3188717"/>
            <a:ext cx="4667845" cy="196304"/>
          </a:xfrm>
          <a:prstGeom prst="rect">
            <a:avLst/>
          </a:prstGeom>
          <a:noFill/>
          <a:ln/>
        </p:spPr>
        <p:txBody>
          <a:bodyPr wrap="none" lIns="0" tIns="0" rIns="0" bIns="0" rtlCol="0" anchor="t"/>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9EEE7"/>
                </a:solidFill>
                <a:effectLst/>
                <a:uLnTx/>
                <a:uFillTx/>
                <a:latin typeface="Quattrocento" pitchFamily="34" charset="0"/>
                <a:ea typeface="Quattrocento" pitchFamily="34" charset="-122"/>
                <a:cs typeface="Quattrocento" pitchFamily="34" charset="-120"/>
              </a:rPr>
              <a:t>of one restaurant worker's daily clientele</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5"/>
          <p:cNvSpPr/>
          <p:nvPr/>
        </p:nvSpPr>
        <p:spPr>
          <a:xfrm>
            <a:off x="523577" y="3679478"/>
            <a:ext cx="4667845" cy="431974"/>
          </a:xfrm>
          <a:prstGeom prst="rect">
            <a:avLst/>
          </a:prstGeom>
          <a:noFill/>
          <a:ln/>
        </p:spPr>
        <p:txBody>
          <a:bodyPr wrap="none" lIns="0" tIns="0" rIns="0" bIns="0" rtlCol="0" anchor="t"/>
          <a:lstStyle/>
          <a:p>
            <a:pPr marL="0" marR="0" lvl="0" indent="0" algn="ctr" defTabSz="914400" rtl="0" eaLnBrk="1" fontAlgn="auto" latinLnBrk="0" hangingPunct="1">
              <a:lnSpc>
                <a:spcPct val="83000"/>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F9EEE7"/>
                </a:solidFill>
                <a:effectLst/>
                <a:uLnTx/>
                <a:uFillTx/>
                <a:latin typeface="Quattrocento" pitchFamily="34" charset="0"/>
                <a:ea typeface="Quattrocento" pitchFamily="34" charset="-122"/>
                <a:cs typeface="Quattrocento" pitchFamily="34" charset="-120"/>
              </a:rPr>
              <a:t>70%</a:t>
            </a:r>
            <a:endParaRPr kumimoji="0" lang="en-US" sz="3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6"/>
          <p:cNvSpPr/>
          <p:nvPr/>
        </p:nvSpPr>
        <p:spPr>
          <a:xfrm>
            <a:off x="523577" y="4262735"/>
            <a:ext cx="4667845" cy="192509"/>
          </a:xfrm>
          <a:prstGeom prst="rect">
            <a:avLst/>
          </a:prstGeom>
          <a:noFill/>
          <a:ln/>
        </p:spPr>
        <p:txBody>
          <a:bodyPr wrap="none" lIns="0" tIns="0" rIns="0" bIns="0" rtlCol="0" anchor="t"/>
          <a:lstStyle/>
          <a:p>
            <a:pPr marL="0" marR="0" lvl="0" indent="0" algn="ctr" defTabSz="914400" rtl="0" eaLnBrk="1" fontAlgn="auto" latinLnBrk="0" hangingPunct="1">
              <a:lnSpc>
                <a:spcPct val="104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F9EEE7"/>
                </a:solidFill>
                <a:effectLst/>
                <a:uLnTx/>
                <a:uFillTx/>
                <a:latin typeface="Quattrocento" pitchFamily="34" charset="0"/>
                <a:ea typeface="Quattrocento" pitchFamily="34" charset="-122"/>
                <a:cs typeface="Quattrocento" pitchFamily="34" charset="-120"/>
              </a:rPr>
              <a:t>Indonesian buyers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7"/>
          <p:cNvSpPr/>
          <p:nvPr/>
        </p:nvSpPr>
        <p:spPr>
          <a:xfrm>
            <a:off x="523577" y="4523929"/>
            <a:ext cx="4667845" cy="196304"/>
          </a:xfrm>
          <a:prstGeom prst="rect">
            <a:avLst/>
          </a:prstGeom>
          <a:noFill/>
          <a:ln/>
        </p:spPr>
        <p:txBody>
          <a:bodyPr wrap="none" lIns="0" tIns="0" rIns="0" bIns="0" rtlCol="0" anchor="t"/>
          <a:lstStyle/>
          <a:p>
            <a:pPr marL="0" marR="0" lvl="0" indent="0" algn="ctr" defTabSz="914400" rtl="0" eaLnBrk="1" fontAlgn="auto" latinLnBrk="0" hangingPunct="1">
              <a:lnSpc>
                <a:spcPct val="125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F9EEE7"/>
                </a:solidFill>
                <a:effectLst/>
                <a:uLnTx/>
                <a:uFillTx/>
                <a:latin typeface="Quattrocento" pitchFamily="34" charset="0"/>
                <a:ea typeface="Quattrocento" pitchFamily="34" charset="-122"/>
                <a:cs typeface="Quattrocento" pitchFamily="34" charset="-120"/>
              </a:rPr>
              <a:t>of one merchant's customer base</a:t>
            </a:r>
            <a:endParaRPr kumimoji="0" lang="en-US" sz="1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96119" y="393576"/>
            <a:ext cx="8151763" cy="228451"/>
          </a:xfrm>
          <a:prstGeom prst="rect">
            <a:avLst/>
          </a:prstGeom>
          <a:noFill/>
          <a:ln/>
        </p:spPr>
        <p:txBody>
          <a:bodyPr wrap="none" lIns="0" tIns="0" rIns="0" bIns="0" rtlCol="0" anchor="t"/>
          <a:lstStyle/>
          <a:p>
            <a:pPr marL="0" indent="0" algn="l">
              <a:lnSpc>
                <a:spcPct val="104000"/>
              </a:lnSpc>
              <a:buNone/>
            </a:pPr>
            <a:r>
              <a:rPr lang="en-US" sz="1400" dirty="0">
                <a:solidFill>
                  <a:srgbClr val="124E73"/>
                </a:solidFill>
                <a:latin typeface="MuseoModerno Medium" pitchFamily="34" charset="0"/>
                <a:ea typeface="MuseoModerno Medium" pitchFamily="34" charset="-122"/>
                <a:cs typeface="MuseoModerno Medium" pitchFamily="34" charset="-120"/>
              </a:rPr>
              <a:t>Research Gap &amp; State of the Art</a:t>
            </a:r>
            <a:endParaRPr lang="en-US" sz="1400" dirty="0"/>
          </a:p>
        </p:txBody>
      </p:sp>
      <p:pic>
        <p:nvPicPr>
          <p:cNvPr id="3" name="Image 0" descr="preencoded.png"/>
          <p:cNvPicPr>
            <a:picLocks noChangeAspect="1"/>
          </p:cNvPicPr>
          <p:nvPr/>
        </p:nvPicPr>
        <p:blipFill>
          <a:blip r:embed="rId3"/>
          <a:stretch>
            <a:fillRect/>
          </a:stretch>
        </p:blipFill>
        <p:spPr>
          <a:xfrm>
            <a:off x="175589" y="604897"/>
            <a:ext cx="4302501" cy="4302501"/>
          </a:xfrm>
          <a:prstGeom prst="rect">
            <a:avLst/>
          </a:prstGeom>
        </p:spPr>
      </p:pic>
      <p:sp>
        <p:nvSpPr>
          <p:cNvPr id="4" name="Text 1"/>
          <p:cNvSpPr/>
          <p:nvPr/>
        </p:nvSpPr>
        <p:spPr>
          <a:xfrm>
            <a:off x="4665911" y="2427163"/>
            <a:ext cx="3986733" cy="114226"/>
          </a:xfrm>
          <a:prstGeom prst="rect">
            <a:avLst/>
          </a:prstGeom>
          <a:noFill/>
          <a:ln/>
        </p:spPr>
        <p:txBody>
          <a:bodyPr wrap="none" lIns="0" tIns="0" rIns="0" bIns="0" rtlCol="0" anchor="t"/>
          <a:lstStyle/>
          <a:p>
            <a:pPr marL="0" indent="0" algn="l">
              <a:lnSpc>
                <a:spcPct val="104000"/>
              </a:lnSpc>
              <a:buNone/>
            </a:pPr>
            <a:r>
              <a:rPr lang="en-US" sz="700" dirty="0">
                <a:solidFill>
                  <a:srgbClr val="124E73"/>
                </a:solidFill>
                <a:latin typeface="MuseoModerno Medium" pitchFamily="34" charset="0"/>
                <a:ea typeface="MuseoModerno Medium" pitchFamily="34" charset="-122"/>
                <a:cs typeface="MuseoModerno Medium" pitchFamily="34" charset="-120"/>
              </a:rPr>
              <a:t>What the Literature Misses</a:t>
            </a:r>
            <a:endParaRPr lang="en-US" sz="700" dirty="0"/>
          </a:p>
        </p:txBody>
      </p:sp>
      <p:sp>
        <p:nvSpPr>
          <p:cNvPr id="5" name="Text 2"/>
          <p:cNvSpPr/>
          <p:nvPr/>
        </p:nvSpPr>
        <p:spPr>
          <a:xfrm>
            <a:off x="4665911" y="2579043"/>
            <a:ext cx="3986733" cy="177105"/>
          </a:xfrm>
          <a:prstGeom prst="rect">
            <a:avLst/>
          </a:prstGeom>
          <a:noFill/>
          <a:ln/>
        </p:spPr>
        <p:txBody>
          <a:bodyPr wrap="square" lIns="0" tIns="0" rIns="0" bIns="0" rtlCol="0" anchor="t">
            <a:noAutofit/>
          </a:bodyPr>
          <a:lstStyle/>
          <a:p>
            <a:pPr marL="0" indent="0" algn="l">
              <a:lnSpc>
                <a:spcPct val="101000"/>
              </a:lnSpc>
              <a:buNone/>
            </a:pPr>
            <a:r>
              <a:rPr lang="en-US" sz="1100" dirty="0">
                <a:solidFill>
                  <a:srgbClr val="2B4150"/>
                </a:solidFill>
                <a:latin typeface="Source Sans 3" pitchFamily="34" charset="0"/>
                <a:ea typeface="Source Sans 3" pitchFamily="34" charset="-122"/>
                <a:cs typeface="Source Sans 3" pitchFamily="34" charset="-120"/>
              </a:rPr>
              <a:t>Research on the holy cities describes </a:t>
            </a:r>
            <a:r>
              <a:rPr lang="en-US" sz="1100" b="1" dirty="0">
                <a:solidFill>
                  <a:srgbClr val="2B4150"/>
                </a:solidFill>
                <a:latin typeface="Source Sans 3 Bold" pitchFamily="34" charset="0"/>
                <a:ea typeface="Source Sans 3 Bold" pitchFamily="34" charset="-122"/>
                <a:cs typeface="Source Sans 3 Bold" pitchFamily="34" charset="-120"/>
              </a:rPr>
              <a:t>Arabic</a:t>
            </a:r>
            <a:r>
              <a:rPr lang="en-US" sz="1100" dirty="0">
                <a:solidFill>
                  <a:srgbClr val="2B4150"/>
                </a:solidFill>
                <a:latin typeface="Source Sans 3" pitchFamily="34" charset="0"/>
                <a:ea typeface="Source Sans 3" pitchFamily="34" charset="-122"/>
                <a:cs typeface="Source Sans 3" pitchFamily="34" charset="-120"/>
              </a:rPr>
              <a:t>; research on Indonesians abroad describes </a:t>
            </a:r>
            <a:r>
              <a:rPr lang="en-US" sz="1100" b="1" dirty="0">
                <a:solidFill>
                  <a:srgbClr val="2B4150"/>
                </a:solidFill>
                <a:latin typeface="Source Sans 3 Bold" pitchFamily="34" charset="0"/>
                <a:ea typeface="Source Sans 3" pitchFamily="34" charset="-122"/>
                <a:cs typeface="Source Sans 3" pitchFamily="34" charset="-120"/>
              </a:rPr>
              <a:t>BI</a:t>
            </a:r>
            <a:r>
              <a:rPr lang="en-US" sz="1100" dirty="0">
                <a:solidFill>
                  <a:srgbClr val="2B4150"/>
                </a:solidFill>
                <a:latin typeface="Source Sans 3" pitchFamily="34" charset="0"/>
                <a:ea typeface="Source Sans 3" pitchFamily="34" charset="-122"/>
                <a:cs typeface="Source Sans 3" pitchFamily="34" charset="-120"/>
              </a:rPr>
              <a:t>. Neither captures </a:t>
            </a:r>
            <a:r>
              <a:rPr lang="en-US" sz="1100" b="1" dirty="0">
                <a:solidFill>
                  <a:srgbClr val="2B4150"/>
                </a:solidFill>
                <a:latin typeface="Source Sans 3 Bold" pitchFamily="34" charset="0"/>
                <a:ea typeface="Source Sans 3 Bold" pitchFamily="34" charset="-122"/>
                <a:cs typeface="Source Sans 3 Bold" pitchFamily="34" charset="-120"/>
              </a:rPr>
              <a:t>non-Indonesians using BI </a:t>
            </a:r>
            <a:r>
              <a:rPr lang="en-US" sz="1100" dirty="0">
                <a:solidFill>
                  <a:srgbClr val="2B4150"/>
                </a:solidFill>
                <a:latin typeface="Source Sans 3" pitchFamily="34" charset="0"/>
                <a:ea typeface="Source Sans 3" pitchFamily="34" charset="-122"/>
                <a:cs typeface="Source Sans 3" pitchFamily="34" charset="-120"/>
              </a:rPr>
              <a:t>in Saudi Arabia as a condition of employment.</a:t>
            </a:r>
            <a:endParaRPr lang="en-US" sz="1100" dirty="0"/>
          </a:p>
        </p:txBody>
      </p:sp>
      <p:sp>
        <p:nvSpPr>
          <p:cNvPr id="6" name="Shape 3"/>
          <p:cNvSpPr/>
          <p:nvPr/>
        </p:nvSpPr>
        <p:spPr>
          <a:xfrm>
            <a:off x="4572000" y="3313449"/>
            <a:ext cx="4427621" cy="198090"/>
          </a:xfrm>
          <a:prstGeom prst="roundRect">
            <a:avLst>
              <a:gd name="adj" fmla="val 5535"/>
            </a:avLst>
          </a:prstGeom>
          <a:solidFill>
            <a:srgbClr val="DBE8F0"/>
          </a:solidFill>
          <a:ln/>
        </p:spPr>
        <p:txBody>
          <a:bodyPr/>
          <a:lstStyle/>
          <a:p>
            <a:endParaRPr lang="en-US" dirty="0"/>
          </a:p>
        </p:txBody>
      </p:sp>
      <p:pic>
        <p:nvPicPr>
          <p:cNvPr id="7" name="Image 1" descr="preencoded.png"/>
          <p:cNvPicPr>
            <a:picLocks noChangeAspect="1"/>
          </p:cNvPicPr>
          <p:nvPr/>
        </p:nvPicPr>
        <p:blipFill>
          <a:blip r:embed="rId4"/>
          <a:stretch>
            <a:fillRect/>
          </a:stretch>
        </p:blipFill>
        <p:spPr>
          <a:xfrm>
            <a:off x="4738985" y="2892475"/>
            <a:ext cx="91306" cy="73075"/>
          </a:xfrm>
          <a:prstGeom prst="rect">
            <a:avLst/>
          </a:prstGeom>
        </p:spPr>
      </p:pic>
      <p:sp>
        <p:nvSpPr>
          <p:cNvPr id="8" name="Text 4"/>
          <p:cNvSpPr/>
          <p:nvPr/>
        </p:nvSpPr>
        <p:spPr>
          <a:xfrm>
            <a:off x="4665911" y="3347536"/>
            <a:ext cx="4133404" cy="88553"/>
          </a:xfrm>
          <a:prstGeom prst="rect">
            <a:avLst/>
          </a:prstGeom>
          <a:noFill/>
          <a:ln/>
        </p:spPr>
        <p:txBody>
          <a:bodyPr wrap="none" lIns="0" tIns="0" rIns="0" bIns="0" rtlCol="0" anchor="t"/>
          <a:lstStyle/>
          <a:p>
            <a:pPr marL="0" indent="0" algn="l">
              <a:lnSpc>
                <a:spcPct val="101000"/>
              </a:lnSpc>
              <a:buNone/>
            </a:pPr>
            <a:r>
              <a:rPr lang="en-US" sz="800" dirty="0">
                <a:solidFill>
                  <a:srgbClr val="000000"/>
                </a:solidFill>
                <a:latin typeface="Sitka Banner" pitchFamily="2" charset="0"/>
                <a:ea typeface="Source Sans 3" pitchFamily="34" charset="-122"/>
                <a:cs typeface="Source Sans 3" pitchFamily="34" charset="-120"/>
              </a:rPr>
              <a:t>A recent call for a sociolinguistics of Islam argues the field has been overly Arabic-centered (Bhatt et al., 2025).</a:t>
            </a:r>
            <a:endParaRPr lang="en-US" sz="800" dirty="0">
              <a:latin typeface="Sitka Banner" pitchFamily="2"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46304"/>
            <a:ext cx="804672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200" normalizeH="0" baseline="0" noProof="0" dirty="0">
                <a:ln>
                  <a:noFill/>
                </a:ln>
                <a:solidFill>
                  <a:srgbClr val="B85042"/>
                </a:solidFill>
                <a:effectLst/>
                <a:uLnTx/>
                <a:uFillTx/>
                <a:latin typeface="Calibri" pitchFamily="34" charset="0"/>
                <a:ea typeface="Calibri" pitchFamily="34" charset="-122"/>
                <a:cs typeface="Calibri" pitchFamily="34" charset="-120"/>
              </a:rPr>
              <a:t>GAP AND QUESTIONS</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320040" y="338328"/>
            <a:ext cx="8046720" cy="6858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32A22"/>
                </a:solidFill>
                <a:effectLst/>
                <a:uLnTx/>
                <a:uFillTx/>
                <a:latin typeface="Cambria" pitchFamily="34" charset="0"/>
                <a:ea typeface="Cambria" pitchFamily="34" charset="-122"/>
                <a:cs typeface="Cambria" pitchFamily="34" charset="-120"/>
              </a:rPr>
              <a:t>Two literatures, one blind spot</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548640" y="1143000"/>
            <a:ext cx="3840480" cy="1371600"/>
          </a:xfrm>
          <a:prstGeom prst="roundRect">
            <a:avLst>
              <a:gd name="adj" fmla="val 4000"/>
            </a:avLst>
          </a:prstGeom>
          <a:solidFill>
            <a:srgbClr val="F0EBDD"/>
          </a:solidFill>
          <a:ln w="12700">
            <a:solidFill>
              <a:srgbClr val="F0EBDD"/>
            </a:solidFill>
            <a:prstDash val="solid"/>
          </a:ln>
        </p:spPr>
      </p:sp>
      <p:sp>
        <p:nvSpPr>
          <p:cNvPr id="5" name="Text 3"/>
          <p:cNvSpPr/>
          <p:nvPr/>
        </p:nvSpPr>
        <p:spPr>
          <a:xfrm>
            <a:off x="777240" y="1298448"/>
            <a:ext cx="3383280" cy="1097280"/>
          </a:xfrm>
          <a:prstGeom prst="rect">
            <a:avLst/>
          </a:prstGeom>
          <a:noFill/>
          <a:ln/>
        </p:spPr>
        <p:txBody>
          <a:bodyPr wrap="square" lIns="0" tIns="0" rIns="0" bIns="0" rtlCol="0" anchor="ctr"/>
          <a:lstStyle/>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B85042"/>
                </a:solidFill>
                <a:effectLst/>
                <a:uLnTx/>
                <a:uFillTx/>
                <a:latin typeface="Calibri" pitchFamily="34" charset="0"/>
                <a:ea typeface="Calibri" pitchFamily="34" charset="-122"/>
                <a:cs typeface="Calibri" pitchFamily="34" charset="-120"/>
              </a:rPr>
              <a:t>What we know
</a:t>
            </a:r>
            <a:r>
              <a:rPr kumimoji="0" lang="en-US" sz="120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Research on the holy cities describes Arabic. Research on </a:t>
            </a:r>
            <a:r>
              <a:rPr lang="en-US" sz="1200" dirty="0">
                <a:solidFill>
                  <a:srgbClr val="332A22"/>
                </a:solidFill>
                <a:latin typeface="Calibri" pitchFamily="34" charset="0"/>
                <a:ea typeface="Calibri" pitchFamily="34" charset="-122"/>
                <a:cs typeface="Calibri" pitchFamily="34" charset="-120"/>
              </a:rPr>
              <a:t>BI</a:t>
            </a:r>
            <a:r>
              <a:rPr kumimoji="0" lang="en-US" sz="120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 abroad describes Indonesians in Malaysia and the Gulf.</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4754880" y="1143000"/>
            <a:ext cx="3840480" cy="1371600"/>
          </a:xfrm>
          <a:prstGeom prst="roundRect">
            <a:avLst>
              <a:gd name="adj" fmla="val 4000"/>
            </a:avLst>
          </a:prstGeom>
          <a:solidFill>
            <a:srgbClr val="FBE9E5"/>
          </a:solidFill>
          <a:ln w="12700">
            <a:solidFill>
              <a:srgbClr val="FBE9E5"/>
            </a:solidFill>
            <a:prstDash val="solid"/>
          </a:ln>
        </p:spPr>
      </p:sp>
      <p:sp>
        <p:nvSpPr>
          <p:cNvPr id="7" name="Text 5"/>
          <p:cNvSpPr/>
          <p:nvPr/>
        </p:nvSpPr>
        <p:spPr>
          <a:xfrm>
            <a:off x="4983480" y="1298448"/>
            <a:ext cx="3383280" cy="1097280"/>
          </a:xfrm>
          <a:prstGeom prst="rect">
            <a:avLst/>
          </a:prstGeom>
          <a:noFill/>
          <a:ln/>
        </p:spPr>
        <p:txBody>
          <a:bodyPr wrap="square" lIns="0" tIns="0" rIns="0" bIns="0" rtlCol="0" anchor="ctr"/>
          <a:lstStyle/>
          <a:p>
            <a:pPr marL="0" marR="0" lvl="0" indent="0" algn="l" defTabSz="914400" rtl="0" eaLnBrk="1" fontAlgn="auto" latinLnBrk="0" hangingPunct="1">
              <a:lnSpc>
                <a:spcPts val="17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B85042"/>
                </a:solidFill>
                <a:effectLst/>
                <a:uLnTx/>
                <a:uFillTx/>
                <a:latin typeface="Calibri" pitchFamily="34" charset="0"/>
                <a:ea typeface="Calibri" pitchFamily="34" charset="-122"/>
                <a:cs typeface="Calibri" pitchFamily="34" charset="-120"/>
              </a:rPr>
              <a:t>What is missing
</a:t>
            </a:r>
            <a:r>
              <a:rPr kumimoji="0" lang="en-US" sz="120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Non-Indonesians using Indonesian in Saudi Arabia, where it has no official standing and no institutional support.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548640" y="2697480"/>
            <a:ext cx="804672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Three questions — each concerning encounters in which Bahasa Indonesia is used</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548640" y="3063240"/>
            <a:ext cx="384048" cy="384048"/>
          </a:xfrm>
          <a:prstGeom prst="ellipse">
            <a:avLst/>
          </a:prstGeom>
          <a:solidFill>
            <a:srgbClr val="B85042"/>
          </a:solidFill>
          <a:ln/>
        </p:spPr>
      </p:sp>
      <p:sp>
        <p:nvSpPr>
          <p:cNvPr id="10" name="Text 8"/>
          <p:cNvSpPr/>
          <p:nvPr/>
        </p:nvSpPr>
        <p:spPr>
          <a:xfrm>
            <a:off x="548640" y="3063240"/>
            <a:ext cx="384048" cy="3840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1</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1097280" y="3081528"/>
            <a:ext cx="749808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Which domains does Bahasa Indonesia occupy, and which languages hold those around it?</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10"/>
          <p:cNvSpPr/>
          <p:nvPr/>
        </p:nvSpPr>
        <p:spPr>
          <a:xfrm>
            <a:off x="548640" y="3630168"/>
            <a:ext cx="384048" cy="384048"/>
          </a:xfrm>
          <a:prstGeom prst="ellipse">
            <a:avLst/>
          </a:prstGeom>
          <a:solidFill>
            <a:srgbClr val="B85042"/>
          </a:solidFill>
          <a:ln/>
        </p:spPr>
      </p:sp>
      <p:sp>
        <p:nvSpPr>
          <p:cNvPr id="13" name="Text 11"/>
          <p:cNvSpPr/>
          <p:nvPr/>
        </p:nvSpPr>
        <p:spPr>
          <a:xfrm>
            <a:off x="548640" y="3630168"/>
            <a:ext cx="384048" cy="3840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2</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p:nvPr/>
        </p:nvSpPr>
        <p:spPr>
          <a:xfrm>
            <a:off x="1097280" y="3648456"/>
            <a:ext cx="749808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In which direction does accommodation run, and on what grounds?</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3"/>
          <p:cNvSpPr/>
          <p:nvPr/>
        </p:nvSpPr>
        <p:spPr>
          <a:xfrm>
            <a:off x="548640" y="4197096"/>
            <a:ext cx="384048" cy="384048"/>
          </a:xfrm>
          <a:prstGeom prst="ellipse">
            <a:avLst/>
          </a:prstGeom>
          <a:solidFill>
            <a:srgbClr val="B85042"/>
          </a:solidFill>
          <a:ln/>
        </p:spPr>
      </p:sp>
      <p:sp>
        <p:nvSpPr>
          <p:cNvPr id="16" name="Text 14"/>
          <p:cNvSpPr/>
          <p:nvPr/>
        </p:nvSpPr>
        <p:spPr>
          <a:xfrm>
            <a:off x="548640" y="4197096"/>
            <a:ext cx="384048" cy="3840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3</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p:cNvSpPr/>
          <p:nvPr/>
        </p:nvSpPr>
        <p:spPr>
          <a:xfrm>
            <a:off x="1097280" y="4215384"/>
            <a:ext cx="749808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How do participants describe and evaluate the languages available to them?</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Box 18">
            <a:extLst>
              <a:ext uri="{FF2B5EF4-FFF2-40B4-BE49-F238E27FC236}">
                <a16:creationId xmlns:a16="http://schemas.microsoft.com/office/drawing/2014/main" id="{28DF766D-A9AA-B8BA-F08F-BD4799E9F53C}"/>
              </a:ext>
            </a:extLst>
          </p:cNvPr>
          <p:cNvSpPr txBox="1"/>
          <p:nvPr/>
        </p:nvSpPr>
        <p:spPr>
          <a:xfrm>
            <a:off x="528431" y="874850"/>
            <a:ext cx="7952629" cy="268150"/>
          </a:xfrm>
          <a:prstGeom prst="rect">
            <a:avLst/>
          </a:prstGeom>
          <a:noFill/>
        </p:spPr>
        <p:txBody>
          <a:bodyPr wrap="square">
            <a:spAutoFit/>
          </a:bodyPr>
          <a:lstStyle/>
          <a:p>
            <a:pPr marL="0" marR="0" lvl="0" indent="0" algn="l" defTabSz="914400" rtl="0" eaLnBrk="1" fontAlgn="auto" latinLnBrk="0" hangingPunct="1">
              <a:lnSpc>
                <a:spcPct val="101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Sitka Banner" pitchFamily="2" charset="0"/>
                <a:ea typeface="Source Sans 3" pitchFamily="34" charset="-122"/>
                <a:cs typeface="Source Sans 3" pitchFamily="34" charset="-120"/>
              </a:rPr>
              <a:t>A recent call for a sociolinguistics of Islam argues the field has been overly Arabic-centered (Bhatt et al., 2025).</a:t>
            </a:r>
            <a:endParaRPr kumimoji="0" lang="en-US" sz="1200" b="0" i="0" u="none" strike="noStrike" kern="1200" cap="none" spc="0" normalizeH="0" baseline="0" noProof="0" dirty="0">
              <a:ln>
                <a:noFill/>
              </a:ln>
              <a:solidFill>
                <a:prstClr val="black"/>
              </a:solidFill>
              <a:effectLst/>
              <a:uLnTx/>
              <a:uFillTx/>
              <a:latin typeface="Sitka Banner" pitchFamily="2" charset="0"/>
              <a:ea typeface="+mn-ea"/>
              <a:cs typeface="+mn-cs"/>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9ECE4"/>
        </a:solidFill>
        <a:effectLst/>
      </p:bgPr>
    </p:bg>
    <p:spTree>
      <p:nvGrpSpPr>
        <p:cNvPr id="1" name=""/>
        <p:cNvGrpSpPr/>
        <p:nvPr/>
      </p:nvGrpSpPr>
      <p:grpSpPr>
        <a:xfrm>
          <a:off x="0" y="0"/>
          <a:ext cx="0" cy="0"/>
          <a:chOff x="0" y="0"/>
          <a:chExt cx="0" cy="0"/>
        </a:xfrm>
      </p:grpSpPr>
      <p:sp>
        <p:nvSpPr>
          <p:cNvPr id="2" name="Text 0"/>
          <p:cNvSpPr/>
          <p:nvPr/>
        </p:nvSpPr>
        <p:spPr>
          <a:xfrm>
            <a:off x="502920" y="164592"/>
            <a:ext cx="813816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00" normalizeH="0" baseline="0" noProof="0" dirty="0">
                <a:ln>
                  <a:noFill/>
                </a:ln>
                <a:solidFill>
                  <a:srgbClr val="A8503F"/>
                </a:solidFill>
                <a:effectLst/>
                <a:uLnTx/>
                <a:uFillTx/>
                <a:latin typeface="Courier New" pitchFamily="34" charset="0"/>
                <a:ea typeface="Courier New" pitchFamily="34" charset="-122"/>
                <a:cs typeface="Courier New" pitchFamily="34" charset="-120"/>
              </a:rPr>
              <a:t>METHOD</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502920" y="347472"/>
            <a:ext cx="8138160" cy="6400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151617"/>
                </a:solidFill>
                <a:effectLst/>
                <a:uLnTx/>
                <a:uFillTx/>
                <a:latin typeface="Arial" pitchFamily="34" charset="0"/>
                <a:ea typeface="Arial" pitchFamily="34" charset="-122"/>
                <a:cs typeface="Arial" pitchFamily="34" charset="-120"/>
              </a:rPr>
              <a:t>How we chose the fifteen recordings</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502920" y="1097280"/>
            <a:ext cx="2587752" cy="1188720"/>
          </a:xfrm>
          <a:prstGeom prst="roundRect">
            <a:avLst>
              <a:gd name="adj" fmla="val 3077"/>
            </a:avLst>
          </a:prstGeom>
          <a:solidFill>
            <a:srgbClr val="F2E8DF"/>
          </a:solidFill>
          <a:ln w="9525">
            <a:solidFill>
              <a:srgbClr val="D9C6BA"/>
            </a:solidFill>
            <a:prstDash val="solid"/>
          </a:ln>
        </p:spPr>
      </p:sp>
      <p:sp>
        <p:nvSpPr>
          <p:cNvPr id="5" name="Text 3"/>
          <p:cNvSpPr/>
          <p:nvPr/>
        </p:nvSpPr>
        <p:spPr>
          <a:xfrm>
            <a:off x="667512" y="1188720"/>
            <a:ext cx="224028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51617"/>
                </a:solidFill>
                <a:effectLst/>
                <a:uLnTx/>
                <a:uFillTx/>
                <a:latin typeface="Arial" pitchFamily="34" charset="0"/>
                <a:ea typeface="Arial" pitchFamily="34" charset="-122"/>
                <a:cs typeface="Arial" pitchFamily="34" charset="-120"/>
              </a:rPr>
              <a:t>56</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667512" y="1755648"/>
            <a:ext cx="2240280" cy="457200"/>
          </a:xfrm>
          <a:prstGeom prst="rect">
            <a:avLst/>
          </a:prstGeom>
          <a:noFill/>
          <a:ln/>
        </p:spPr>
        <p:txBody>
          <a:bodyPr wrap="square" lIns="0" tIns="0" rIns="0" bIns="0" rtlCol="0" anchor="ctr"/>
          <a:lstStyle/>
          <a:p>
            <a:pPr marL="0" marR="0" lvl="0" indent="0" algn="l" defTabSz="914400" rtl="0" eaLnBrk="1" fontAlgn="auto" latinLnBrk="0" hangingPunct="1">
              <a:lnSpc>
                <a:spcPts val="13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interviews done in the field</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p:cNvSpPr/>
          <p:nvPr/>
        </p:nvSpPr>
        <p:spPr>
          <a:xfrm>
            <a:off x="3273552" y="1097280"/>
            <a:ext cx="2587752" cy="1188720"/>
          </a:xfrm>
          <a:prstGeom prst="roundRect">
            <a:avLst>
              <a:gd name="adj" fmla="val 3077"/>
            </a:avLst>
          </a:prstGeom>
          <a:solidFill>
            <a:srgbClr val="F2E8DF"/>
          </a:solidFill>
          <a:ln w="9525">
            <a:solidFill>
              <a:srgbClr val="D9C6BA"/>
            </a:solidFill>
            <a:prstDash val="solid"/>
          </a:ln>
        </p:spPr>
      </p:sp>
      <p:sp>
        <p:nvSpPr>
          <p:cNvPr id="8" name="Text 6"/>
          <p:cNvSpPr/>
          <p:nvPr/>
        </p:nvSpPr>
        <p:spPr>
          <a:xfrm>
            <a:off x="3438144" y="1188720"/>
            <a:ext cx="224028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151617"/>
                </a:solidFill>
                <a:effectLst/>
                <a:uLnTx/>
                <a:uFillTx/>
                <a:latin typeface="Arial" pitchFamily="34" charset="0"/>
                <a:ea typeface="Arial" pitchFamily="34" charset="-122"/>
                <a:cs typeface="Arial" pitchFamily="34" charset="-120"/>
              </a:rPr>
              <a:t>39</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3438144" y="1755648"/>
            <a:ext cx="2240280" cy="457200"/>
          </a:xfrm>
          <a:prstGeom prst="rect">
            <a:avLst/>
          </a:prstGeom>
          <a:noFill/>
          <a:ln/>
        </p:spPr>
        <p:txBody>
          <a:bodyPr wrap="square" lIns="0" tIns="0" rIns="0" bIns="0" rtlCol="0" anchor="ctr"/>
          <a:lstStyle/>
          <a:p>
            <a:pPr marL="0" marR="0" lvl="0" indent="0" algn="l" defTabSz="914400" rtl="0" eaLnBrk="1" fontAlgn="auto" latinLnBrk="0" hangingPunct="1">
              <a:lnSpc>
                <a:spcPts val="13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recordings we could still play</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p:cNvSpPr/>
          <p:nvPr/>
        </p:nvSpPr>
        <p:spPr>
          <a:xfrm>
            <a:off x="6044184" y="1097280"/>
            <a:ext cx="2587752" cy="1188720"/>
          </a:xfrm>
          <a:prstGeom prst="roundRect">
            <a:avLst>
              <a:gd name="adj" fmla="val 3077"/>
            </a:avLst>
          </a:prstGeom>
          <a:solidFill>
            <a:srgbClr val="F6DED6"/>
          </a:solidFill>
          <a:ln w="9525">
            <a:solidFill>
              <a:srgbClr val="E2BCB0"/>
            </a:solidFill>
            <a:prstDash val="solid"/>
          </a:ln>
        </p:spPr>
      </p:sp>
      <p:sp>
        <p:nvSpPr>
          <p:cNvPr id="11" name="Text 9"/>
          <p:cNvSpPr/>
          <p:nvPr/>
        </p:nvSpPr>
        <p:spPr>
          <a:xfrm>
            <a:off x="6208776" y="1188720"/>
            <a:ext cx="224028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A8503F"/>
                </a:solidFill>
                <a:effectLst/>
                <a:uLnTx/>
                <a:uFillTx/>
                <a:latin typeface="Arial" pitchFamily="34" charset="0"/>
                <a:ea typeface="Arial" pitchFamily="34" charset="-122"/>
                <a:cs typeface="Arial" pitchFamily="34" charset="-120"/>
              </a:rPr>
              <a:t>15</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6208776" y="1755648"/>
            <a:ext cx="2240280" cy="457200"/>
          </a:xfrm>
          <a:prstGeom prst="rect">
            <a:avLst/>
          </a:prstGeom>
          <a:noFill/>
          <a:ln/>
        </p:spPr>
        <p:txBody>
          <a:bodyPr wrap="square" lIns="0" tIns="0" rIns="0" bIns="0" rtlCol="0" anchor="ctr"/>
          <a:lstStyle/>
          <a:p>
            <a:pPr marL="0" marR="0" lvl="0" indent="0" algn="l" defTabSz="914400" rtl="0" eaLnBrk="1" fontAlgn="auto" latinLnBrk="0" hangingPunct="1">
              <a:lnSpc>
                <a:spcPts val="13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where Indonesian carried the talk</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p:cNvSpPr/>
          <p:nvPr/>
        </p:nvSpPr>
        <p:spPr>
          <a:xfrm>
            <a:off x="502920" y="2468880"/>
            <a:ext cx="3977640" cy="1417320"/>
          </a:xfrm>
          <a:prstGeom prst="roundRect">
            <a:avLst>
              <a:gd name="adj" fmla="val 2581"/>
            </a:avLst>
          </a:prstGeom>
          <a:solidFill>
            <a:srgbClr val="F2E8DF"/>
          </a:solidFill>
          <a:ln w="9525">
            <a:solidFill>
              <a:srgbClr val="D9C6BA"/>
            </a:solidFill>
            <a:prstDash val="solid"/>
          </a:ln>
        </p:spPr>
      </p:sp>
      <p:sp>
        <p:nvSpPr>
          <p:cNvPr id="14" name="Text 12"/>
          <p:cNvSpPr/>
          <p:nvPr/>
        </p:nvSpPr>
        <p:spPr>
          <a:xfrm>
            <a:off x="667512" y="2587752"/>
            <a:ext cx="3648456"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A8503F"/>
                </a:solidFill>
                <a:effectLst/>
                <a:uLnTx/>
                <a:uFillTx/>
                <a:latin typeface="Calibri" pitchFamily="34" charset="0"/>
                <a:ea typeface="Calibri" pitchFamily="34" charset="-122"/>
                <a:cs typeface="Calibri" pitchFamily="34" charset="-120"/>
              </a:rPr>
              <a:t>The rule we used</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667512" y="2852928"/>
            <a:ext cx="3648456" cy="905256"/>
          </a:xfrm>
          <a:prstGeom prst="rect">
            <a:avLst/>
          </a:prstGeom>
          <a:noFill/>
          <a:ln/>
        </p:spPr>
        <p:txBody>
          <a:bodyPr wrap="square" lIns="0" tIns="0" rIns="0" bIns="0" rtlCol="0" anchor="ctr"/>
          <a:lstStyle/>
          <a:p>
            <a:pPr marL="0" marR="0" lvl="0" indent="0" algn="l" defTabSz="914400" rtl="0" eaLnBrk="1" fontAlgn="auto" latinLnBrk="0" hangingPunct="1">
              <a:lnSpc>
                <a:spcPts val="145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We kept a recording only if Indonesian actually carried a conversation. A single word, a greeting or a number was not enough. Many of the recordings we left out do contain a word or two of Indonesian.</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p:cNvSpPr/>
          <p:nvPr/>
        </p:nvSpPr>
        <p:spPr>
          <a:xfrm>
            <a:off x="4700016" y="2468880"/>
            <a:ext cx="3941064" cy="1417320"/>
          </a:xfrm>
          <a:prstGeom prst="roundRect">
            <a:avLst>
              <a:gd name="adj" fmla="val 2581"/>
            </a:avLst>
          </a:prstGeom>
          <a:solidFill>
            <a:srgbClr val="F6DED6"/>
          </a:solidFill>
          <a:ln w="9525">
            <a:solidFill>
              <a:srgbClr val="E2BCB0"/>
            </a:solidFill>
            <a:prstDash val="solid"/>
          </a:ln>
        </p:spPr>
      </p:sp>
      <p:sp>
        <p:nvSpPr>
          <p:cNvPr id="17" name="Text 15"/>
          <p:cNvSpPr/>
          <p:nvPr/>
        </p:nvSpPr>
        <p:spPr>
          <a:xfrm>
            <a:off x="4864608" y="2587752"/>
            <a:ext cx="361188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A8503F"/>
                </a:solidFill>
                <a:effectLst/>
                <a:uLnTx/>
                <a:uFillTx/>
                <a:latin typeface="Calibri" pitchFamily="34" charset="0"/>
                <a:ea typeface="Calibri" pitchFamily="34" charset="-122"/>
                <a:cs typeface="Calibri" pitchFamily="34" charset="-120"/>
              </a:rPr>
              <a:t>One safeguard worth naming</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p:cNvSpPr/>
          <p:nvPr/>
        </p:nvSpPr>
        <p:spPr>
          <a:xfrm>
            <a:off x="4864608" y="2852928"/>
            <a:ext cx="3611880" cy="905256"/>
          </a:xfrm>
          <a:prstGeom prst="rect">
            <a:avLst/>
          </a:prstGeom>
          <a:noFill/>
          <a:ln/>
        </p:spPr>
        <p:txBody>
          <a:bodyPr wrap="square" lIns="0" tIns="0" rIns="0" bIns="0" rtlCol="0" anchor="ctr"/>
          <a:lstStyle/>
          <a:p>
            <a:pPr marL="0" marR="0" lvl="0" indent="0" algn="l" defTabSz="914400" rtl="0" eaLnBrk="1" fontAlgn="auto" latinLnBrk="0" hangingPunct="1">
              <a:lnSpc>
                <a:spcPts val="145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In interviews about language, the interviewer often supplies the opinion and the participant simply agrees. We separated the two. Only what a participant said first counts as their view.</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p:cNvSpPr/>
          <p:nvPr/>
        </p:nvSpPr>
        <p:spPr>
          <a:xfrm>
            <a:off x="502920" y="4069080"/>
            <a:ext cx="81381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50" b="0" i="0" u="none" strike="noStrike" kern="1200" cap="none" spc="0" normalizeH="0" baseline="0" noProof="0" dirty="0">
                <a:ln>
                  <a:noFill/>
                </a:ln>
                <a:solidFill>
                  <a:srgbClr val="6B615B"/>
                </a:solidFill>
                <a:effectLst/>
                <a:uLnTx/>
                <a:uFillTx/>
                <a:latin typeface="Courier New" pitchFamily="34" charset="0"/>
                <a:ea typeface="Courier New" pitchFamily="34" charset="-122"/>
                <a:cs typeface="Courier New" pitchFamily="34" charset="-120"/>
              </a:rPr>
              <a:t>Two of us screened and coded separately; the other two decided the cases we disagreed on. Ethics approval: 343/UN40.K/PT.01.01/2025.</a:t>
            </a:r>
            <a:endParaRPr kumimoji="0" lang="en-US" sz="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9ECE4"/>
        </a:solidFill>
        <a:effectLst/>
      </p:bgPr>
    </p:bg>
    <p:spTree>
      <p:nvGrpSpPr>
        <p:cNvPr id="1" name=""/>
        <p:cNvGrpSpPr/>
        <p:nvPr/>
      </p:nvGrpSpPr>
      <p:grpSpPr>
        <a:xfrm>
          <a:off x="0" y="0"/>
          <a:ext cx="0" cy="0"/>
          <a:chOff x="0" y="0"/>
          <a:chExt cx="0" cy="0"/>
        </a:xfrm>
      </p:grpSpPr>
      <p:pic>
        <p:nvPicPr>
          <p:cNvPr id="2" name="Image 0" descr="/home/claude/img/p10.jpg"/>
          <p:cNvPicPr>
            <a:picLocks noChangeAspect="1"/>
          </p:cNvPicPr>
          <p:nvPr/>
        </p:nvPicPr>
        <p:blipFill>
          <a:blip r:embed="rId3"/>
          <a:srcRect/>
          <a:stretch/>
        </p:blipFill>
        <p:spPr>
          <a:xfrm>
            <a:off x="6035040" y="0"/>
            <a:ext cx="3108960" cy="5143500"/>
          </a:xfrm>
          <a:prstGeom prst="rect">
            <a:avLst/>
          </a:prstGeom>
        </p:spPr>
      </p:pic>
      <p:sp>
        <p:nvSpPr>
          <p:cNvPr id="3" name="Text 0"/>
          <p:cNvSpPr/>
          <p:nvPr/>
        </p:nvSpPr>
        <p:spPr>
          <a:xfrm>
            <a:off x="502920" y="164592"/>
            <a:ext cx="813816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00" normalizeH="0" baseline="0" noProof="0" dirty="0">
                <a:ln>
                  <a:noFill/>
                </a:ln>
                <a:solidFill>
                  <a:srgbClr val="A8503F"/>
                </a:solidFill>
                <a:effectLst/>
                <a:uLnTx/>
                <a:uFillTx/>
                <a:latin typeface="Courier New" pitchFamily="34" charset="0"/>
                <a:ea typeface="Courier New" pitchFamily="34" charset="-122"/>
                <a:cs typeface="Courier New" pitchFamily="34" charset="-120"/>
              </a:rPr>
              <a:t>THE PEOPLE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1"/>
          <p:cNvSpPr/>
          <p:nvPr/>
        </p:nvSpPr>
        <p:spPr>
          <a:xfrm>
            <a:off x="502920" y="347472"/>
            <a:ext cx="8138160" cy="6400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151617"/>
                </a:solidFill>
                <a:effectLst/>
                <a:uLnTx/>
                <a:uFillTx/>
                <a:latin typeface="Arial" pitchFamily="34" charset="0"/>
                <a:ea typeface="Arial" pitchFamily="34" charset="-122"/>
                <a:cs typeface="Arial" pitchFamily="34" charset="-120"/>
              </a:rPr>
              <a:t>More than half are not Indonesian</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2"/>
          <p:cNvSpPr/>
          <p:nvPr/>
        </p:nvSpPr>
        <p:spPr>
          <a:xfrm>
            <a:off x="502920" y="1143000"/>
            <a:ext cx="5212080" cy="1234440"/>
          </a:xfrm>
          <a:prstGeom prst="roundRect">
            <a:avLst>
              <a:gd name="adj" fmla="val 2963"/>
            </a:avLst>
          </a:prstGeom>
          <a:solidFill>
            <a:srgbClr val="F2E8DF"/>
          </a:solidFill>
          <a:ln w="9525">
            <a:solidFill>
              <a:srgbClr val="D9C6BA"/>
            </a:solidFill>
            <a:prstDash val="solid"/>
          </a:ln>
        </p:spPr>
      </p:sp>
      <p:sp>
        <p:nvSpPr>
          <p:cNvPr id="6" name="Text 3"/>
          <p:cNvSpPr/>
          <p:nvPr/>
        </p:nvSpPr>
        <p:spPr>
          <a:xfrm>
            <a:off x="667512" y="1261872"/>
            <a:ext cx="4882896"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A8503F"/>
                </a:solidFill>
                <a:effectLst/>
                <a:uLnTx/>
                <a:uFillTx/>
                <a:latin typeface="Calibri" pitchFamily="34" charset="0"/>
                <a:ea typeface="Calibri" pitchFamily="34" charset="-122"/>
                <a:cs typeface="Calibri" pitchFamily="34" charset="-120"/>
              </a:rPr>
              <a:t>We chose by language, not by passport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p:nvPr/>
        </p:nvSpPr>
        <p:spPr>
          <a:xfrm>
            <a:off x="667512" y="1527048"/>
            <a:ext cx="4882896" cy="722376"/>
          </a:xfrm>
          <a:prstGeom prst="rect">
            <a:avLst/>
          </a:prstGeom>
          <a:noFill/>
          <a:ln/>
        </p:spPr>
        <p:txBody>
          <a:bodyPr wrap="square" lIns="0" tIns="0" rIns="0" bIns="0" rtlCol="0" anchor="ctr"/>
          <a:lstStyle/>
          <a:p>
            <a:pPr marL="0" marR="0" lvl="0" indent="0" algn="l" defTabSz="914400" rtl="0" eaLnBrk="1" fontAlgn="auto" latinLnBrk="0" hangingPunct="1">
              <a:lnSpc>
                <a:spcPts val="145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A person qualified if Indonesian was used in the encounter. Nationality was never a condition. That single decision is what makes the corpus interesting.</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5"/>
          <p:cNvSpPr/>
          <p:nvPr/>
        </p:nvSpPr>
        <p:spPr>
          <a:xfrm>
            <a:off x="502920" y="2487168"/>
            <a:ext cx="5212080" cy="1371600"/>
          </a:xfrm>
          <a:prstGeom prst="roundRect">
            <a:avLst>
              <a:gd name="adj" fmla="val 2667"/>
            </a:avLst>
          </a:prstGeom>
          <a:solidFill>
            <a:srgbClr val="F6DED6"/>
          </a:solidFill>
          <a:ln w="9525">
            <a:solidFill>
              <a:srgbClr val="E2BCB0"/>
            </a:solidFill>
            <a:prstDash val="solid"/>
          </a:ln>
        </p:spPr>
      </p:sp>
      <p:sp>
        <p:nvSpPr>
          <p:cNvPr id="9" name="Text 6"/>
          <p:cNvSpPr/>
          <p:nvPr/>
        </p:nvSpPr>
        <p:spPr>
          <a:xfrm>
            <a:off x="667512" y="2606040"/>
            <a:ext cx="4882896"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A8503F"/>
                </a:solidFill>
                <a:effectLst/>
                <a:uLnTx/>
                <a:uFillTx/>
                <a:latin typeface="Calibri" pitchFamily="34" charset="0"/>
                <a:ea typeface="Calibri" pitchFamily="34" charset="-122"/>
                <a:cs typeface="Calibri" pitchFamily="34" charset="-120"/>
              </a:rPr>
              <a:t>Who they turned out to be</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7"/>
          <p:cNvSpPr/>
          <p:nvPr/>
        </p:nvSpPr>
        <p:spPr>
          <a:xfrm>
            <a:off x="667512" y="2871216"/>
            <a:ext cx="4882896" cy="859536"/>
          </a:xfrm>
          <a:prstGeom prst="rect">
            <a:avLst/>
          </a:prstGeom>
          <a:noFill/>
          <a:ln/>
        </p:spPr>
        <p:txBody>
          <a:bodyPr wrap="square" lIns="0" tIns="0" rIns="0" bIns="0" rtlCol="0" anchor="ctr"/>
          <a:lstStyle/>
          <a:p>
            <a:pPr marL="0" marR="0" lvl="0" indent="0" algn="l" defTabSz="914400" rtl="0" eaLnBrk="1" fontAlgn="auto" latinLnBrk="0" hangingPunct="1">
              <a:lnSpc>
                <a:spcPts val="145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Seven Indonesians — two pilgrims and five workers. Eight others from Bangladesh, Yemen, Afghanistan, Myanmar and Saudi Arabia: merchants, shop staff, a street vendor.</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8"/>
          <p:cNvSpPr/>
          <p:nvPr/>
        </p:nvSpPr>
        <p:spPr>
          <a:xfrm>
            <a:off x="502920" y="4023360"/>
            <a:ext cx="5212080" cy="457200"/>
          </a:xfrm>
          <a:prstGeom prst="rect">
            <a:avLst/>
          </a:prstGeom>
          <a:noFill/>
          <a:ln/>
        </p:spPr>
        <p:txBody>
          <a:bodyPr wrap="square" lIns="0" tIns="0" rIns="0" bIns="0" rtlCol="0" anchor="ct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150" b="1" i="0" u="none" strike="noStrike" kern="1200" cap="none" spc="0" normalizeH="0" baseline="0" noProof="0" dirty="0">
                <a:ln>
                  <a:noFill/>
                </a:ln>
                <a:solidFill>
                  <a:srgbClr val="A8503F"/>
                </a:solidFill>
                <a:effectLst/>
                <a:uLnTx/>
                <a:uFillTx/>
                <a:latin typeface="Calibri" pitchFamily="34" charset="0"/>
                <a:ea typeface="Calibri" pitchFamily="34" charset="-122"/>
                <a:cs typeface="Calibri" pitchFamily="34" charset="-120"/>
              </a:rPr>
              <a:t>So the corpus is not Indonesians carrying their language abroad. It is other people picking it up.</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96119" y="402059"/>
            <a:ext cx="8151763" cy="442987"/>
          </a:xfrm>
          <a:prstGeom prst="rect">
            <a:avLst/>
          </a:prstGeom>
          <a:noFill/>
          <a:ln/>
        </p:spPr>
        <p:txBody>
          <a:bodyPr wrap="none" lIns="0" tIns="0" rIns="0" bIns="0" rtlCol="0" anchor="t"/>
          <a:lstStyle/>
          <a:p>
            <a:pPr marL="0" indent="0" algn="l">
              <a:lnSpc>
                <a:spcPct val="104000"/>
              </a:lnSpc>
              <a:buNone/>
            </a:pPr>
            <a:r>
              <a:rPr lang="en-US" sz="2750" dirty="0">
                <a:solidFill>
                  <a:srgbClr val="124E73"/>
                </a:solidFill>
                <a:latin typeface="MuseoModerno Medium" pitchFamily="34" charset="0"/>
                <a:ea typeface="MuseoModerno Medium" pitchFamily="34" charset="-122"/>
                <a:cs typeface="MuseoModerno Medium" pitchFamily="34" charset="-120"/>
              </a:rPr>
              <a:t>Research Design &amp; Methods</a:t>
            </a:r>
            <a:endParaRPr lang="en-US" sz="2750" dirty="0"/>
          </a:p>
        </p:txBody>
      </p:sp>
      <p:pic>
        <p:nvPicPr>
          <p:cNvPr id="3" name="Image 0" descr="preencoded.png"/>
          <p:cNvPicPr>
            <a:picLocks noChangeAspect="1"/>
          </p:cNvPicPr>
          <p:nvPr/>
        </p:nvPicPr>
        <p:blipFill>
          <a:blip r:embed="rId3"/>
          <a:stretch>
            <a:fillRect/>
          </a:stretch>
        </p:blipFill>
        <p:spPr>
          <a:xfrm>
            <a:off x="496119" y="1432545"/>
            <a:ext cx="5177582" cy="2933923"/>
          </a:xfrm>
          <a:prstGeom prst="rect">
            <a:avLst/>
          </a:prstGeom>
        </p:spPr>
      </p:pic>
      <p:sp>
        <p:nvSpPr>
          <p:cNvPr id="4" name="Text 1"/>
          <p:cNvSpPr/>
          <p:nvPr/>
        </p:nvSpPr>
        <p:spPr>
          <a:xfrm>
            <a:off x="6024339" y="1199406"/>
            <a:ext cx="2628230" cy="221456"/>
          </a:xfrm>
          <a:prstGeom prst="rect">
            <a:avLst/>
          </a:prstGeom>
          <a:noFill/>
          <a:ln/>
        </p:spPr>
        <p:txBody>
          <a:bodyPr wrap="none" lIns="0" tIns="0" rIns="0" bIns="0" rtlCol="0" anchor="t"/>
          <a:lstStyle/>
          <a:p>
            <a:pPr marL="0" indent="0" algn="l">
              <a:lnSpc>
                <a:spcPct val="104000"/>
              </a:lnSpc>
              <a:buNone/>
            </a:pPr>
            <a:r>
              <a:rPr lang="en-US" sz="1350" dirty="0">
                <a:solidFill>
                  <a:srgbClr val="124E73"/>
                </a:solidFill>
                <a:latin typeface="MuseoModerno Medium" pitchFamily="34" charset="0"/>
                <a:ea typeface="MuseoModerno Medium" pitchFamily="34" charset="-122"/>
                <a:cs typeface="MuseoModerno Medium" pitchFamily="34" charset="-120"/>
              </a:rPr>
              <a:t>Qualitative, Synchronic Design</a:t>
            </a:r>
            <a:endParaRPr lang="en-US" sz="1350" dirty="0"/>
          </a:p>
        </p:txBody>
      </p:sp>
      <p:sp>
        <p:nvSpPr>
          <p:cNvPr id="5" name="Text 2"/>
          <p:cNvSpPr/>
          <p:nvPr/>
        </p:nvSpPr>
        <p:spPr>
          <a:xfrm>
            <a:off x="6024339" y="1562621"/>
            <a:ext cx="2628230" cy="907256"/>
          </a:xfrm>
          <a:prstGeom prst="rect">
            <a:avLst/>
          </a:prstGeom>
          <a:noFill/>
          <a:ln/>
        </p:spPr>
        <p:txBody>
          <a:bodyPr wrap="square" lIns="0" tIns="0" rIns="0" bIns="0" rtlCol="0" anchor="t">
            <a:normAutofit fontScale="92500" lnSpcReduction="20000"/>
          </a:bodyPr>
          <a:lstStyle/>
          <a:p>
            <a:pPr marL="0" indent="0" algn="l">
              <a:lnSpc>
                <a:spcPct val="133000"/>
              </a:lnSpc>
              <a:buNone/>
            </a:pPr>
            <a:r>
              <a:rPr lang="en-US" sz="1100" dirty="0">
                <a:solidFill>
                  <a:srgbClr val="2B4150"/>
                </a:solidFill>
                <a:latin typeface="Source Sans 3" pitchFamily="34" charset="0"/>
                <a:ea typeface="Source Sans 3" pitchFamily="34" charset="-122"/>
                <a:cs typeface="Source Sans 3" pitchFamily="34" charset="-120"/>
              </a:rPr>
              <a:t>Semi-structured interviews, oral administration, 12–20 November 2025. Trilingual guide: Indonesian, English and Arabic on one sheet; administered orally so interviewers could switch language mid-item.</a:t>
            </a:r>
          </a:p>
          <a:p>
            <a:pPr marL="0" indent="0" algn="l">
              <a:lnSpc>
                <a:spcPct val="133000"/>
              </a:lnSpc>
              <a:buNone/>
            </a:pPr>
            <a:endParaRPr lang="en-US" sz="1100" dirty="0"/>
          </a:p>
        </p:txBody>
      </p:sp>
      <p:sp>
        <p:nvSpPr>
          <p:cNvPr id="6" name="Text 3"/>
          <p:cNvSpPr/>
          <p:nvPr/>
        </p:nvSpPr>
        <p:spPr>
          <a:xfrm>
            <a:off x="6024339" y="2611636"/>
            <a:ext cx="2628230" cy="221456"/>
          </a:xfrm>
          <a:prstGeom prst="rect">
            <a:avLst/>
          </a:prstGeom>
          <a:noFill/>
          <a:ln/>
        </p:spPr>
        <p:txBody>
          <a:bodyPr wrap="none" lIns="0" tIns="0" rIns="0" bIns="0" rtlCol="0" anchor="t"/>
          <a:lstStyle/>
          <a:p>
            <a:pPr marL="0" indent="0" algn="l">
              <a:lnSpc>
                <a:spcPct val="104000"/>
              </a:lnSpc>
              <a:buNone/>
            </a:pPr>
            <a:r>
              <a:rPr lang="en-US" sz="1350" dirty="0">
                <a:solidFill>
                  <a:srgbClr val="124E73"/>
                </a:solidFill>
                <a:latin typeface="MuseoModerno Medium" pitchFamily="34" charset="0"/>
                <a:ea typeface="MuseoModerno Medium" pitchFamily="34" charset="-122"/>
                <a:cs typeface="MuseoModerno Medium" pitchFamily="34" charset="-120"/>
              </a:rPr>
              <a:t>Setting</a:t>
            </a:r>
            <a:endParaRPr lang="en-US" sz="1350" dirty="0"/>
          </a:p>
        </p:txBody>
      </p:sp>
      <p:sp>
        <p:nvSpPr>
          <p:cNvPr id="7" name="Text 4"/>
          <p:cNvSpPr/>
          <p:nvPr/>
        </p:nvSpPr>
        <p:spPr>
          <a:xfrm>
            <a:off x="6024339" y="2974851"/>
            <a:ext cx="2628230" cy="453628"/>
          </a:xfrm>
          <a:prstGeom prst="rect">
            <a:avLst/>
          </a:prstGeom>
          <a:noFill/>
          <a:ln/>
        </p:spPr>
        <p:txBody>
          <a:bodyPr wrap="square" lIns="0" tIns="0" rIns="0" bIns="0" rtlCol="0" anchor="t">
            <a:normAutofit/>
          </a:bodyPr>
          <a:lstStyle/>
          <a:p>
            <a:pPr marL="0" indent="0" algn="l">
              <a:lnSpc>
                <a:spcPct val="133000"/>
              </a:lnSpc>
              <a:buNone/>
            </a:pPr>
            <a:r>
              <a:rPr lang="en-US" sz="1100" dirty="0">
                <a:solidFill>
                  <a:srgbClr val="2B4150"/>
                </a:solidFill>
                <a:latin typeface="Source Sans 3" pitchFamily="34" charset="0"/>
                <a:ea typeface="Source Sans 3" pitchFamily="34" charset="-122"/>
                <a:cs typeface="Source Sans 3" pitchFamily="34" charset="-120"/>
              </a:rPr>
              <a:t>Masjid Nabawi (Medina), Masjidil Haram (Mecca), King Abdulaziz Airport (Jeddah).</a:t>
            </a:r>
            <a:endParaRPr lang="en-US" sz="1100" dirty="0"/>
          </a:p>
        </p:txBody>
      </p:sp>
      <p:sp>
        <p:nvSpPr>
          <p:cNvPr id="8" name="Text 5"/>
          <p:cNvSpPr/>
          <p:nvPr/>
        </p:nvSpPr>
        <p:spPr>
          <a:xfrm>
            <a:off x="6024339" y="3570238"/>
            <a:ext cx="2628230" cy="221456"/>
          </a:xfrm>
          <a:prstGeom prst="rect">
            <a:avLst/>
          </a:prstGeom>
          <a:noFill/>
          <a:ln/>
        </p:spPr>
        <p:txBody>
          <a:bodyPr wrap="none" lIns="0" tIns="0" rIns="0" bIns="0" rtlCol="0" anchor="t"/>
          <a:lstStyle/>
          <a:p>
            <a:pPr marL="0" indent="0" algn="l">
              <a:lnSpc>
                <a:spcPct val="104000"/>
              </a:lnSpc>
              <a:buNone/>
            </a:pPr>
            <a:r>
              <a:rPr lang="en-US" sz="1350" dirty="0">
                <a:solidFill>
                  <a:srgbClr val="124E73"/>
                </a:solidFill>
                <a:latin typeface="MuseoModerno Medium" pitchFamily="34" charset="0"/>
                <a:ea typeface="MuseoModerno Medium" pitchFamily="34" charset="-122"/>
                <a:cs typeface="MuseoModerno Medium" pitchFamily="34" charset="-120"/>
              </a:rPr>
              <a:t>Participants</a:t>
            </a:r>
            <a:endParaRPr lang="en-US" sz="1350" dirty="0"/>
          </a:p>
        </p:txBody>
      </p:sp>
      <p:sp>
        <p:nvSpPr>
          <p:cNvPr id="9" name="Text 6"/>
          <p:cNvSpPr/>
          <p:nvPr/>
        </p:nvSpPr>
        <p:spPr>
          <a:xfrm>
            <a:off x="6024339" y="3933453"/>
            <a:ext cx="2628230" cy="680442"/>
          </a:xfrm>
          <a:prstGeom prst="rect">
            <a:avLst/>
          </a:prstGeom>
          <a:noFill/>
          <a:ln/>
        </p:spPr>
        <p:txBody>
          <a:bodyPr wrap="square" lIns="0" tIns="0" rIns="0" bIns="0" rtlCol="0" anchor="t">
            <a:normAutofit/>
          </a:bodyPr>
          <a:lstStyle/>
          <a:p>
            <a:pPr marL="0" indent="0" algn="l">
              <a:lnSpc>
                <a:spcPct val="133000"/>
              </a:lnSpc>
              <a:buNone/>
            </a:pPr>
            <a:r>
              <a:rPr lang="en-US" sz="1100" dirty="0">
                <a:solidFill>
                  <a:srgbClr val="2B4150"/>
                </a:solidFill>
                <a:latin typeface="Source Sans 3" pitchFamily="34" charset="0"/>
                <a:ea typeface="Source Sans 3" pitchFamily="34" charset="-122"/>
                <a:cs typeface="Source Sans 3" pitchFamily="34" charset="-120"/>
              </a:rPr>
              <a:t>Purposive sampling across 4 cells: Arab/non-Arab × resident/visitor. 15 qualifying recordings from 56 encounters.</a:t>
            </a:r>
            <a:endParaRPr lang="en-US" sz="11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96119" y="775022"/>
            <a:ext cx="8151763" cy="442987"/>
          </a:xfrm>
          <a:prstGeom prst="rect">
            <a:avLst/>
          </a:prstGeom>
          <a:noFill/>
          <a:ln/>
        </p:spPr>
        <p:txBody>
          <a:bodyPr wrap="none" lIns="0" tIns="0" rIns="0" bIns="0" rtlCol="0" anchor="t"/>
          <a:lstStyle/>
          <a:p>
            <a:pPr marL="0" indent="0" algn="l">
              <a:lnSpc>
                <a:spcPct val="104000"/>
              </a:lnSpc>
              <a:buNone/>
            </a:pPr>
            <a:r>
              <a:rPr lang="en-US" sz="2750" dirty="0">
                <a:solidFill>
                  <a:srgbClr val="124E73"/>
                </a:solidFill>
                <a:latin typeface="MuseoModerno Medium" pitchFamily="34" charset="0"/>
                <a:ea typeface="MuseoModerno Medium" pitchFamily="34" charset="-122"/>
                <a:cs typeface="MuseoModerno Medium" pitchFamily="34" charset="-120"/>
              </a:rPr>
              <a:t>Theoretical Framework</a:t>
            </a:r>
            <a:endParaRPr lang="en-US" sz="2750" dirty="0"/>
          </a:p>
        </p:txBody>
      </p:sp>
      <p:pic>
        <p:nvPicPr>
          <p:cNvPr id="3" name="Image 0" descr="preencoded.png"/>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496119" y="1501527"/>
            <a:ext cx="354360" cy="354360"/>
          </a:xfrm>
          <a:prstGeom prst="rect">
            <a:avLst/>
          </a:prstGeom>
        </p:spPr>
      </p:pic>
      <p:sp>
        <p:nvSpPr>
          <p:cNvPr id="4" name="Text 1"/>
          <p:cNvSpPr/>
          <p:nvPr/>
        </p:nvSpPr>
        <p:spPr>
          <a:xfrm>
            <a:off x="496119" y="2033067"/>
            <a:ext cx="3987254" cy="221456"/>
          </a:xfrm>
          <a:prstGeom prst="rect">
            <a:avLst/>
          </a:prstGeom>
          <a:noFill/>
          <a:ln/>
        </p:spPr>
        <p:txBody>
          <a:bodyPr wrap="none" lIns="0" tIns="0" rIns="0" bIns="0" rtlCol="0" anchor="t"/>
          <a:lstStyle/>
          <a:p>
            <a:pPr marL="0" indent="0" algn="l">
              <a:lnSpc>
                <a:spcPct val="104000"/>
              </a:lnSpc>
              <a:buNone/>
            </a:pPr>
            <a:r>
              <a:rPr lang="en-US" sz="1350" dirty="0">
                <a:solidFill>
                  <a:srgbClr val="2B4150"/>
                </a:solidFill>
                <a:latin typeface="MuseoModerno Medium" pitchFamily="34" charset="0"/>
                <a:ea typeface="MuseoModerno Medium" pitchFamily="34" charset="-122"/>
                <a:cs typeface="MuseoModerno Medium" pitchFamily="34" charset="-120"/>
              </a:rPr>
              <a:t>Domain Theory (Fishman, 1972)</a:t>
            </a:r>
            <a:endParaRPr lang="en-US" sz="1350" dirty="0"/>
          </a:p>
        </p:txBody>
      </p:sp>
      <p:sp>
        <p:nvSpPr>
          <p:cNvPr id="5" name="Text 2"/>
          <p:cNvSpPr/>
          <p:nvPr/>
        </p:nvSpPr>
        <p:spPr>
          <a:xfrm>
            <a:off x="496119" y="2339578"/>
            <a:ext cx="3987254" cy="453628"/>
          </a:xfrm>
          <a:prstGeom prst="rect">
            <a:avLst/>
          </a:prstGeom>
          <a:noFill/>
          <a:ln/>
        </p:spPr>
        <p:txBody>
          <a:bodyPr wrap="square" lIns="0" tIns="0" rIns="0" bIns="0" rtlCol="0" anchor="t">
            <a:normAutofit/>
          </a:bodyPr>
          <a:lstStyle/>
          <a:p>
            <a:pPr marL="0" indent="0" algn="l">
              <a:lnSpc>
                <a:spcPct val="133000"/>
              </a:lnSpc>
              <a:buNone/>
            </a:pPr>
            <a:r>
              <a:rPr lang="en-US" sz="1100" dirty="0">
                <a:solidFill>
                  <a:srgbClr val="2B4150"/>
                </a:solidFill>
                <a:latin typeface="Source Sans 3" pitchFamily="34" charset="0"/>
                <a:ea typeface="Source Sans 3" pitchFamily="34" charset="-122"/>
                <a:cs typeface="Source Sans 3" pitchFamily="34" charset="-120"/>
              </a:rPr>
              <a:t>Which language is used with whom, about what, and where — treating distribution as a social fact.</a:t>
            </a:r>
            <a:endParaRPr lang="en-US" sz="1100" dirty="0"/>
          </a:p>
        </p:txBody>
      </p:sp>
      <p:pic>
        <p:nvPicPr>
          <p:cNvPr id="6" name="Image 1" descr="preencoded.png"/>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660553" y="1501527"/>
            <a:ext cx="354360" cy="354360"/>
          </a:xfrm>
          <a:prstGeom prst="rect">
            <a:avLst/>
          </a:prstGeom>
        </p:spPr>
      </p:pic>
      <p:sp>
        <p:nvSpPr>
          <p:cNvPr id="7" name="Text 3"/>
          <p:cNvSpPr/>
          <p:nvPr/>
        </p:nvSpPr>
        <p:spPr>
          <a:xfrm>
            <a:off x="4660553" y="2033067"/>
            <a:ext cx="3987329" cy="221456"/>
          </a:xfrm>
          <a:prstGeom prst="rect">
            <a:avLst/>
          </a:prstGeom>
          <a:noFill/>
          <a:ln/>
        </p:spPr>
        <p:txBody>
          <a:bodyPr wrap="none" lIns="0" tIns="0" rIns="0" bIns="0" rtlCol="0" anchor="t"/>
          <a:lstStyle/>
          <a:p>
            <a:pPr marL="0" indent="0" algn="l">
              <a:lnSpc>
                <a:spcPct val="104000"/>
              </a:lnSpc>
              <a:buNone/>
            </a:pPr>
            <a:r>
              <a:rPr lang="en-US" sz="1350" dirty="0">
                <a:solidFill>
                  <a:srgbClr val="2B4150"/>
                </a:solidFill>
                <a:latin typeface="MuseoModerno Medium" pitchFamily="34" charset="0"/>
                <a:ea typeface="MuseoModerno Medium" pitchFamily="34" charset="-122"/>
                <a:cs typeface="MuseoModerno Medium" pitchFamily="34" charset="-120"/>
              </a:rPr>
              <a:t>Language Spread (Cooper, 1982)</a:t>
            </a:r>
            <a:endParaRPr lang="en-US" sz="1350" dirty="0"/>
          </a:p>
        </p:txBody>
      </p:sp>
      <p:sp>
        <p:nvSpPr>
          <p:cNvPr id="8" name="Text 4"/>
          <p:cNvSpPr/>
          <p:nvPr/>
        </p:nvSpPr>
        <p:spPr>
          <a:xfrm>
            <a:off x="4660553" y="2339578"/>
            <a:ext cx="3987329" cy="453628"/>
          </a:xfrm>
          <a:prstGeom prst="rect">
            <a:avLst/>
          </a:prstGeom>
          <a:noFill/>
          <a:ln/>
        </p:spPr>
        <p:txBody>
          <a:bodyPr wrap="square" lIns="0" tIns="0" rIns="0" bIns="0" rtlCol="0" anchor="t">
            <a:normAutofit/>
          </a:bodyPr>
          <a:lstStyle/>
          <a:p>
            <a:pPr marL="0" indent="0" algn="l">
              <a:lnSpc>
                <a:spcPct val="133000"/>
              </a:lnSpc>
              <a:buNone/>
            </a:pPr>
            <a:r>
              <a:rPr lang="en-US" sz="1100" dirty="0">
                <a:solidFill>
                  <a:srgbClr val="2B4150"/>
                </a:solidFill>
                <a:latin typeface="Source Sans 3" pitchFamily="34" charset="0"/>
                <a:ea typeface="Source Sans 3" pitchFamily="34" charset="-122"/>
                <a:cs typeface="Source Sans 3" pitchFamily="34" charset="-120"/>
              </a:rPr>
              <a:t>Spread driven by incentives, not language properties. Distinguishes planned vs. unplanned spread.</a:t>
            </a:r>
            <a:endParaRPr lang="en-US" sz="1100" dirty="0"/>
          </a:p>
        </p:txBody>
      </p:sp>
      <p:pic>
        <p:nvPicPr>
          <p:cNvPr id="9" name="Image 2" descr="preencoded.png"/>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96119" y="3076724"/>
            <a:ext cx="354360" cy="354360"/>
          </a:xfrm>
          <a:prstGeom prst="rect">
            <a:avLst/>
          </a:prstGeom>
        </p:spPr>
      </p:pic>
      <p:sp>
        <p:nvSpPr>
          <p:cNvPr id="10" name="Text 5"/>
          <p:cNvSpPr/>
          <p:nvPr/>
        </p:nvSpPr>
        <p:spPr>
          <a:xfrm>
            <a:off x="496119" y="3608263"/>
            <a:ext cx="3987254" cy="221456"/>
          </a:xfrm>
          <a:prstGeom prst="rect">
            <a:avLst/>
          </a:prstGeom>
          <a:noFill/>
          <a:ln/>
        </p:spPr>
        <p:txBody>
          <a:bodyPr wrap="none" lIns="0" tIns="0" rIns="0" bIns="0" rtlCol="0" anchor="t"/>
          <a:lstStyle/>
          <a:p>
            <a:pPr marL="0" indent="0" algn="l">
              <a:lnSpc>
                <a:spcPct val="104000"/>
              </a:lnSpc>
              <a:buNone/>
            </a:pPr>
            <a:r>
              <a:rPr lang="en-US" sz="1350" dirty="0">
                <a:solidFill>
                  <a:srgbClr val="2B4150"/>
                </a:solidFill>
                <a:latin typeface="MuseoModerno Medium" pitchFamily="34" charset="0"/>
                <a:ea typeface="MuseoModerno Medium" pitchFamily="34" charset="-122"/>
                <a:cs typeface="MuseoModerno Medium" pitchFamily="34" charset="-120"/>
              </a:rPr>
              <a:t>Accommodation Theory (Giles, 2016)</a:t>
            </a:r>
            <a:endParaRPr lang="en-US" sz="1350" dirty="0"/>
          </a:p>
        </p:txBody>
      </p:sp>
      <p:sp>
        <p:nvSpPr>
          <p:cNvPr id="11" name="Text 6"/>
          <p:cNvSpPr/>
          <p:nvPr/>
        </p:nvSpPr>
        <p:spPr>
          <a:xfrm>
            <a:off x="496119" y="3914775"/>
            <a:ext cx="3987254" cy="453628"/>
          </a:xfrm>
          <a:prstGeom prst="rect">
            <a:avLst/>
          </a:prstGeom>
          <a:noFill/>
          <a:ln/>
        </p:spPr>
        <p:txBody>
          <a:bodyPr wrap="square" lIns="0" tIns="0" rIns="0" bIns="0" rtlCol="0" anchor="t">
            <a:normAutofit/>
          </a:bodyPr>
          <a:lstStyle/>
          <a:p>
            <a:pPr marL="0" indent="0" algn="l">
              <a:lnSpc>
                <a:spcPct val="133000"/>
              </a:lnSpc>
              <a:buNone/>
            </a:pPr>
            <a:r>
              <a:rPr lang="en-US" sz="1100" dirty="0">
                <a:solidFill>
                  <a:srgbClr val="2B4150"/>
                </a:solidFill>
                <a:latin typeface="Source Sans 3" pitchFamily="34" charset="0"/>
                <a:ea typeface="Source Sans 3" pitchFamily="34" charset="-122"/>
                <a:cs typeface="Source Sans 3" pitchFamily="34" charset="-120"/>
              </a:rPr>
              <a:t>In a service economy, accommodation runs from seller to buyer; buyer's language gains value through purchasing power.</a:t>
            </a:r>
            <a:endParaRPr lang="en-US" sz="1100" dirty="0"/>
          </a:p>
        </p:txBody>
      </p:sp>
      <p:pic>
        <p:nvPicPr>
          <p:cNvPr id="12" name="Image 3" descr="preencoded.png"/>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4660553" y="3076724"/>
            <a:ext cx="354360" cy="354360"/>
          </a:xfrm>
          <a:prstGeom prst="rect">
            <a:avLst/>
          </a:prstGeom>
        </p:spPr>
      </p:pic>
      <p:sp>
        <p:nvSpPr>
          <p:cNvPr id="13" name="Text 7"/>
          <p:cNvSpPr/>
          <p:nvPr/>
        </p:nvSpPr>
        <p:spPr>
          <a:xfrm>
            <a:off x="4660553" y="3608263"/>
            <a:ext cx="3987329" cy="221456"/>
          </a:xfrm>
          <a:prstGeom prst="rect">
            <a:avLst/>
          </a:prstGeom>
          <a:noFill/>
          <a:ln/>
        </p:spPr>
        <p:txBody>
          <a:bodyPr wrap="none" lIns="0" tIns="0" rIns="0" bIns="0" rtlCol="0" anchor="t"/>
          <a:lstStyle/>
          <a:p>
            <a:pPr marL="0" indent="0" algn="l">
              <a:lnSpc>
                <a:spcPct val="104000"/>
              </a:lnSpc>
              <a:buNone/>
            </a:pPr>
            <a:r>
              <a:rPr lang="en-US" sz="1350" dirty="0">
                <a:solidFill>
                  <a:srgbClr val="2B4150"/>
                </a:solidFill>
                <a:latin typeface="MuseoModerno Medium" pitchFamily="34" charset="0"/>
                <a:ea typeface="MuseoModerno Medium" pitchFamily="34" charset="-122"/>
                <a:cs typeface="MuseoModerno Medium" pitchFamily="34" charset="-120"/>
              </a:rPr>
              <a:t>Linguistic Market (Bourdieu, 1991)</a:t>
            </a:r>
            <a:endParaRPr lang="en-US" sz="1350" dirty="0"/>
          </a:p>
        </p:txBody>
      </p:sp>
      <p:sp>
        <p:nvSpPr>
          <p:cNvPr id="14" name="Text 8"/>
          <p:cNvSpPr/>
          <p:nvPr/>
        </p:nvSpPr>
        <p:spPr>
          <a:xfrm>
            <a:off x="4660553" y="3914775"/>
            <a:ext cx="3987329" cy="453628"/>
          </a:xfrm>
          <a:prstGeom prst="rect">
            <a:avLst/>
          </a:prstGeom>
          <a:noFill/>
          <a:ln/>
        </p:spPr>
        <p:txBody>
          <a:bodyPr wrap="square" lIns="0" tIns="0" rIns="0" bIns="0" rtlCol="0" anchor="t">
            <a:normAutofit/>
          </a:bodyPr>
          <a:lstStyle/>
          <a:p>
            <a:pPr marL="0" indent="0" algn="l">
              <a:lnSpc>
                <a:spcPct val="133000"/>
              </a:lnSpc>
              <a:buNone/>
            </a:pPr>
            <a:r>
              <a:rPr lang="en-US" sz="1100" dirty="0">
                <a:solidFill>
                  <a:srgbClr val="2B4150"/>
                </a:solidFill>
                <a:latin typeface="Source Sans 3" pitchFamily="34" charset="0"/>
                <a:ea typeface="Source Sans 3" pitchFamily="34" charset="-122"/>
                <a:cs typeface="Source Sans 3" pitchFamily="34" charset="-120"/>
              </a:rPr>
              <a:t>Language value is set by the market in which it is offered, not by intrinsic properties.</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9ECE4"/>
        </a:solidFill>
        <a:effectLst/>
      </p:bgPr>
    </p:bg>
    <p:spTree>
      <p:nvGrpSpPr>
        <p:cNvPr id="1" name=""/>
        <p:cNvGrpSpPr/>
        <p:nvPr/>
      </p:nvGrpSpPr>
      <p:grpSpPr>
        <a:xfrm>
          <a:off x="0" y="0"/>
          <a:ext cx="0" cy="0"/>
          <a:chOff x="0" y="0"/>
          <a:chExt cx="0" cy="0"/>
        </a:xfrm>
      </p:grpSpPr>
      <p:pic>
        <p:nvPicPr>
          <p:cNvPr id="2" name="Image 0" descr="/home/claude/img/p6.jpg"/>
          <p:cNvPicPr>
            <a:picLocks noChangeAspect="1"/>
          </p:cNvPicPr>
          <p:nvPr/>
        </p:nvPicPr>
        <p:blipFill>
          <a:blip r:embed="rId3"/>
          <a:srcRect/>
          <a:stretch/>
        </p:blipFill>
        <p:spPr>
          <a:xfrm>
            <a:off x="0" y="0"/>
            <a:ext cx="2651760" cy="5143500"/>
          </a:xfrm>
          <a:prstGeom prst="rect">
            <a:avLst/>
          </a:prstGeom>
        </p:spPr>
      </p:pic>
      <p:sp>
        <p:nvSpPr>
          <p:cNvPr id="3" name="Text 0"/>
          <p:cNvSpPr/>
          <p:nvPr/>
        </p:nvSpPr>
        <p:spPr>
          <a:xfrm>
            <a:off x="3154680" y="164592"/>
            <a:ext cx="813816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00" normalizeH="0" baseline="0" noProof="0" dirty="0">
                <a:ln>
                  <a:noFill/>
                </a:ln>
                <a:solidFill>
                  <a:srgbClr val="A8503F"/>
                </a:solidFill>
                <a:effectLst/>
                <a:uLnTx/>
                <a:uFillTx/>
                <a:latin typeface="Courier New" pitchFamily="34" charset="0"/>
                <a:ea typeface="Courier New" pitchFamily="34" charset="-122"/>
                <a:cs typeface="Courier New" pitchFamily="34" charset="-120"/>
              </a:rPr>
              <a:t>IDEAS WE USE</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1"/>
          <p:cNvSpPr/>
          <p:nvPr/>
        </p:nvSpPr>
        <p:spPr>
          <a:xfrm>
            <a:off x="3154680" y="347472"/>
            <a:ext cx="5486400" cy="6400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151617"/>
                </a:solidFill>
                <a:effectLst/>
                <a:uLnTx/>
                <a:uFillTx/>
                <a:latin typeface="Arial" pitchFamily="34" charset="0"/>
                <a:ea typeface="Arial" pitchFamily="34" charset="-122"/>
                <a:cs typeface="Arial" pitchFamily="34" charset="-120"/>
              </a:rPr>
              <a:t>Four simple ideas from sociolinguistics</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2"/>
          <p:cNvSpPr/>
          <p:nvPr/>
        </p:nvSpPr>
        <p:spPr>
          <a:xfrm>
            <a:off x="3154680" y="1188720"/>
            <a:ext cx="2606040" cy="1325880"/>
          </a:xfrm>
          <a:prstGeom prst="roundRect">
            <a:avLst>
              <a:gd name="adj" fmla="val 2759"/>
            </a:avLst>
          </a:prstGeom>
          <a:solidFill>
            <a:srgbClr val="F2E8DF"/>
          </a:solidFill>
          <a:ln w="9525">
            <a:solidFill>
              <a:srgbClr val="D9C6BA"/>
            </a:solidFill>
            <a:prstDash val="solid"/>
          </a:ln>
        </p:spPr>
      </p:sp>
      <p:sp>
        <p:nvSpPr>
          <p:cNvPr id="6" name="Text 3"/>
          <p:cNvSpPr/>
          <p:nvPr/>
        </p:nvSpPr>
        <p:spPr>
          <a:xfrm>
            <a:off x="3319272" y="1307592"/>
            <a:ext cx="2276856"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A8503F"/>
                </a:solidFill>
                <a:effectLst/>
                <a:uLnTx/>
                <a:uFillTx/>
                <a:latin typeface="Calibri" pitchFamily="34" charset="0"/>
                <a:ea typeface="Calibri" pitchFamily="34" charset="-122"/>
                <a:cs typeface="Calibri" pitchFamily="34" charset="-120"/>
              </a:rPr>
              <a:t>Domains</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4"/>
          <p:cNvSpPr/>
          <p:nvPr/>
        </p:nvSpPr>
        <p:spPr>
          <a:xfrm>
            <a:off x="3319272" y="1572768"/>
            <a:ext cx="2276856" cy="813816"/>
          </a:xfrm>
          <a:prstGeom prst="rect">
            <a:avLst/>
          </a:prstGeom>
          <a:noFill/>
          <a:ln/>
        </p:spPr>
        <p:txBody>
          <a:bodyPr wrap="square" lIns="0" tIns="0" rIns="0" bIns="0" rtlCol="0" anchor="ctr"/>
          <a:lstStyle/>
          <a:p>
            <a:pPr marL="0" marR="0" lvl="0" indent="0" algn="l" defTabSz="914400" rtl="0" eaLnBrk="1" fontAlgn="auto" latinLnBrk="0" hangingPunct="1">
              <a:lnSpc>
                <a:spcPts val="145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People do not use one language everywhere. Each situation tends to attract its own language.</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5"/>
          <p:cNvSpPr/>
          <p:nvPr/>
        </p:nvSpPr>
        <p:spPr>
          <a:xfrm>
            <a:off x="5943600" y="1188720"/>
            <a:ext cx="2606040" cy="1325880"/>
          </a:xfrm>
          <a:prstGeom prst="roundRect">
            <a:avLst>
              <a:gd name="adj" fmla="val 2759"/>
            </a:avLst>
          </a:prstGeom>
          <a:solidFill>
            <a:srgbClr val="F2E8DF"/>
          </a:solidFill>
          <a:ln w="9525">
            <a:solidFill>
              <a:srgbClr val="D9C6BA"/>
            </a:solidFill>
            <a:prstDash val="solid"/>
          </a:ln>
        </p:spPr>
      </p:sp>
      <p:sp>
        <p:nvSpPr>
          <p:cNvPr id="9" name="Text 6"/>
          <p:cNvSpPr/>
          <p:nvPr/>
        </p:nvSpPr>
        <p:spPr>
          <a:xfrm>
            <a:off x="6108192" y="1307592"/>
            <a:ext cx="2276856"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A8503F"/>
                </a:solidFill>
                <a:effectLst/>
                <a:uLnTx/>
                <a:uFillTx/>
                <a:latin typeface="Calibri" pitchFamily="34" charset="0"/>
                <a:ea typeface="Calibri" pitchFamily="34" charset="-122"/>
                <a:cs typeface="Calibri" pitchFamily="34" charset="-120"/>
              </a:rPr>
              <a:t>Language spread</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7"/>
          <p:cNvSpPr/>
          <p:nvPr/>
        </p:nvSpPr>
        <p:spPr>
          <a:xfrm>
            <a:off x="6108192" y="1572768"/>
            <a:ext cx="2276856" cy="813816"/>
          </a:xfrm>
          <a:prstGeom prst="rect">
            <a:avLst/>
          </a:prstGeom>
          <a:noFill/>
          <a:ln/>
        </p:spPr>
        <p:txBody>
          <a:bodyPr wrap="square" lIns="0" tIns="0" rIns="0" bIns="0" rtlCol="0" anchor="ctr"/>
          <a:lstStyle/>
          <a:p>
            <a:pPr marL="0" marR="0" lvl="0" indent="0" algn="l" defTabSz="914400" rtl="0" eaLnBrk="1" fontAlgn="auto" latinLnBrk="0" hangingPunct="1">
              <a:lnSpc>
                <a:spcPts val="145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A language spreads when there is a reason to learn it — usually money, not policy.</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8"/>
          <p:cNvSpPr/>
          <p:nvPr/>
        </p:nvSpPr>
        <p:spPr>
          <a:xfrm>
            <a:off x="3154680" y="2670048"/>
            <a:ext cx="2606040" cy="1325880"/>
          </a:xfrm>
          <a:prstGeom prst="roundRect">
            <a:avLst>
              <a:gd name="adj" fmla="val 2759"/>
            </a:avLst>
          </a:prstGeom>
          <a:solidFill>
            <a:srgbClr val="F2E8DF"/>
          </a:solidFill>
          <a:ln w="9525">
            <a:solidFill>
              <a:srgbClr val="D9C6BA"/>
            </a:solidFill>
            <a:prstDash val="solid"/>
          </a:ln>
        </p:spPr>
      </p:sp>
      <p:sp>
        <p:nvSpPr>
          <p:cNvPr id="12" name="Text 9"/>
          <p:cNvSpPr/>
          <p:nvPr/>
        </p:nvSpPr>
        <p:spPr>
          <a:xfrm>
            <a:off x="3319272" y="2788920"/>
            <a:ext cx="2276856"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A8503F"/>
                </a:solidFill>
                <a:effectLst/>
                <a:uLnTx/>
                <a:uFillTx/>
                <a:latin typeface="Calibri" pitchFamily="34" charset="0"/>
                <a:ea typeface="Calibri" pitchFamily="34" charset="-122"/>
                <a:cs typeface="Calibri" pitchFamily="34" charset="-120"/>
              </a:rPr>
              <a:t>Accommodation</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0"/>
          <p:cNvSpPr/>
          <p:nvPr/>
        </p:nvSpPr>
        <p:spPr>
          <a:xfrm>
            <a:off x="3319272" y="3054096"/>
            <a:ext cx="2276856" cy="813816"/>
          </a:xfrm>
          <a:prstGeom prst="rect">
            <a:avLst/>
          </a:prstGeom>
          <a:noFill/>
          <a:ln/>
        </p:spPr>
        <p:txBody>
          <a:bodyPr wrap="square" lIns="0" tIns="0" rIns="0" bIns="0" rtlCol="0" anchor="ctr"/>
          <a:lstStyle/>
          <a:p>
            <a:pPr marL="0" marR="0" lvl="0" indent="0" algn="l" defTabSz="914400" rtl="0" eaLnBrk="1" fontAlgn="auto" latinLnBrk="0" hangingPunct="1">
              <a:lnSpc>
                <a:spcPts val="145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When two people do not share a language, the one with more to gain adjusts.</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1"/>
          <p:cNvSpPr/>
          <p:nvPr/>
        </p:nvSpPr>
        <p:spPr>
          <a:xfrm>
            <a:off x="5943600" y="2670048"/>
            <a:ext cx="2606040" cy="1325880"/>
          </a:xfrm>
          <a:prstGeom prst="roundRect">
            <a:avLst>
              <a:gd name="adj" fmla="val 2759"/>
            </a:avLst>
          </a:prstGeom>
          <a:solidFill>
            <a:srgbClr val="F2E8DF"/>
          </a:solidFill>
          <a:ln w="9525">
            <a:solidFill>
              <a:srgbClr val="D9C6BA"/>
            </a:solidFill>
            <a:prstDash val="solid"/>
          </a:ln>
        </p:spPr>
      </p:sp>
      <p:sp>
        <p:nvSpPr>
          <p:cNvPr id="15" name="Text 12"/>
          <p:cNvSpPr/>
          <p:nvPr/>
        </p:nvSpPr>
        <p:spPr>
          <a:xfrm>
            <a:off x="6108192" y="2788920"/>
            <a:ext cx="2276856"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A8503F"/>
                </a:solidFill>
                <a:effectLst/>
                <a:uLnTx/>
                <a:uFillTx/>
                <a:latin typeface="Calibri" pitchFamily="34" charset="0"/>
                <a:ea typeface="Calibri" pitchFamily="34" charset="-122"/>
                <a:cs typeface="Calibri" pitchFamily="34" charset="-120"/>
              </a:rPr>
              <a:t>Diglossia</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3"/>
          <p:cNvSpPr/>
          <p:nvPr/>
        </p:nvSpPr>
        <p:spPr>
          <a:xfrm>
            <a:off x="6108192" y="3054096"/>
            <a:ext cx="2276856" cy="813816"/>
          </a:xfrm>
          <a:prstGeom prst="rect">
            <a:avLst/>
          </a:prstGeom>
          <a:noFill/>
          <a:ln/>
        </p:spPr>
        <p:txBody>
          <a:bodyPr wrap="square" lIns="0" tIns="0" rIns="0" bIns="0" rtlCol="0" anchor="ctr"/>
          <a:lstStyle/>
          <a:p>
            <a:pPr marL="0" marR="0" lvl="0" indent="0" algn="l" defTabSz="914400" rtl="0" eaLnBrk="1" fontAlgn="auto" latinLnBrk="0" hangingPunct="1">
              <a:lnSpc>
                <a:spcPts val="145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Arabic is not one language. The Arabic of school and scripture differs from the Arabic of the street.</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4"/>
          <p:cNvSpPr/>
          <p:nvPr/>
        </p:nvSpPr>
        <p:spPr>
          <a:xfrm>
            <a:off x="3154680" y="4224528"/>
            <a:ext cx="548640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6B615B"/>
                </a:solidFill>
                <a:effectLst/>
                <a:uLnTx/>
                <a:uFillTx/>
                <a:latin typeface="Calibri" pitchFamily="34" charset="0"/>
                <a:ea typeface="Calibri" pitchFamily="34" charset="-122"/>
                <a:cs typeface="Calibri" pitchFamily="34" charset="-120"/>
              </a:rPr>
              <a:t>Together they predict what we then went out and checked: in a market, the seller learns the buyer’s language.</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96119" y="421481"/>
            <a:ext cx="8151763" cy="442987"/>
          </a:xfrm>
          <a:prstGeom prst="rect">
            <a:avLst/>
          </a:prstGeom>
          <a:noFill/>
          <a:ln/>
        </p:spPr>
        <p:txBody>
          <a:bodyPr wrap="none" lIns="0" tIns="0" rIns="0" bIns="0" rtlCol="0" anchor="t"/>
          <a:lstStyle/>
          <a:p>
            <a:pPr marL="0" indent="0" algn="l">
              <a:lnSpc>
                <a:spcPct val="104000"/>
              </a:lnSpc>
              <a:buNone/>
            </a:pPr>
            <a:r>
              <a:rPr lang="en-US" sz="2750" dirty="0">
                <a:solidFill>
                  <a:srgbClr val="124E73"/>
                </a:solidFill>
                <a:latin typeface="MuseoModerno Medium" pitchFamily="34" charset="0"/>
                <a:ea typeface="MuseoModerno Medium" pitchFamily="34" charset="-122"/>
                <a:cs typeface="MuseoModerno Medium" pitchFamily="34" charset="-120"/>
              </a:rPr>
              <a:t>Data Analysis Procedure</a:t>
            </a:r>
            <a:endParaRPr lang="en-US" sz="2750" dirty="0"/>
          </a:p>
        </p:txBody>
      </p:sp>
      <p:pic>
        <p:nvPicPr>
          <p:cNvPr id="3" name="Image 0" descr="preencoded.png"/>
          <p:cNvPicPr>
            <a:picLocks noChangeAspect="1"/>
          </p:cNvPicPr>
          <p:nvPr/>
        </p:nvPicPr>
        <p:blipFill>
          <a:blip r:embed="rId3"/>
          <a:stretch>
            <a:fillRect/>
          </a:stretch>
        </p:blipFill>
        <p:spPr>
          <a:xfrm>
            <a:off x="626641" y="1147986"/>
            <a:ext cx="7890644" cy="2960936"/>
          </a:xfrm>
          <a:prstGeom prst="rect">
            <a:avLst/>
          </a:prstGeom>
        </p:spPr>
      </p:pic>
      <p:sp>
        <p:nvSpPr>
          <p:cNvPr id="4" name="Text 1"/>
          <p:cNvSpPr/>
          <p:nvPr/>
        </p:nvSpPr>
        <p:spPr>
          <a:xfrm>
            <a:off x="7002209" y="3390127"/>
            <a:ext cx="1190147" cy="229266"/>
          </a:xfrm>
          <a:prstGeom prst="rect">
            <a:avLst/>
          </a:prstGeom>
          <a:noFill/>
          <a:ln/>
        </p:spPr>
        <p:txBody>
          <a:bodyPr wrap="none" lIns="0" tIns="0" rIns="0" bIns="0" rtlCol="0" anchor="t"/>
          <a:lstStyle/>
          <a:p>
            <a:pPr marL="0" indent="0" algn="ctr">
              <a:lnSpc>
                <a:spcPct val="104000"/>
              </a:lnSpc>
              <a:buNone/>
            </a:pPr>
            <a:r>
              <a:rPr lang="en-US" sz="1400" dirty="0">
                <a:solidFill>
                  <a:srgbClr val="2B4150"/>
                </a:solidFill>
                <a:latin typeface="MuseoModerno Medium" pitchFamily="34" charset="0"/>
                <a:ea typeface="MuseoModerno Medium" pitchFamily="34" charset="-122"/>
                <a:cs typeface="MuseoModerno Medium" pitchFamily="34" charset="-120"/>
              </a:rPr>
              <a:t>Collate</a:t>
            </a:r>
            <a:endParaRPr lang="en-US" sz="1400" dirty="0"/>
          </a:p>
        </p:txBody>
      </p:sp>
      <p:sp>
        <p:nvSpPr>
          <p:cNvPr id="5" name="Text 2"/>
          <p:cNvSpPr/>
          <p:nvPr/>
        </p:nvSpPr>
        <p:spPr>
          <a:xfrm>
            <a:off x="5502299" y="3390127"/>
            <a:ext cx="1190146" cy="229266"/>
          </a:xfrm>
          <a:prstGeom prst="rect">
            <a:avLst/>
          </a:prstGeom>
          <a:noFill/>
          <a:ln/>
        </p:spPr>
        <p:txBody>
          <a:bodyPr wrap="none" lIns="0" tIns="0" rIns="0" bIns="0" rtlCol="0" anchor="t"/>
          <a:lstStyle/>
          <a:p>
            <a:pPr marL="0" indent="0" algn="ctr">
              <a:lnSpc>
                <a:spcPct val="104000"/>
              </a:lnSpc>
              <a:buNone/>
            </a:pPr>
            <a:r>
              <a:rPr lang="en-US" sz="1400" dirty="0">
                <a:solidFill>
                  <a:srgbClr val="2B4150"/>
                </a:solidFill>
                <a:latin typeface="MuseoModerno Medium" pitchFamily="34" charset="0"/>
                <a:ea typeface="MuseoModerno Medium" pitchFamily="34" charset="-122"/>
                <a:cs typeface="MuseoModerno Medium" pitchFamily="34" charset="-120"/>
              </a:rPr>
              <a:t>Code</a:t>
            </a:r>
            <a:endParaRPr lang="en-US" sz="1400" dirty="0"/>
          </a:p>
        </p:txBody>
      </p:sp>
      <p:sp>
        <p:nvSpPr>
          <p:cNvPr id="6" name="Text 3"/>
          <p:cNvSpPr/>
          <p:nvPr/>
        </p:nvSpPr>
        <p:spPr>
          <a:xfrm>
            <a:off x="4010540" y="3390127"/>
            <a:ext cx="1190146" cy="229266"/>
          </a:xfrm>
          <a:prstGeom prst="rect">
            <a:avLst/>
          </a:prstGeom>
          <a:noFill/>
          <a:ln/>
        </p:spPr>
        <p:txBody>
          <a:bodyPr wrap="none" lIns="0" tIns="0" rIns="0" bIns="0" rtlCol="0" anchor="t"/>
          <a:lstStyle/>
          <a:p>
            <a:pPr marL="0" indent="0" algn="ctr">
              <a:lnSpc>
                <a:spcPct val="104000"/>
              </a:lnSpc>
              <a:buNone/>
            </a:pPr>
            <a:r>
              <a:rPr lang="en-US" sz="1400" dirty="0">
                <a:solidFill>
                  <a:srgbClr val="2B4150"/>
                </a:solidFill>
                <a:latin typeface="MuseoModerno Medium" pitchFamily="34" charset="0"/>
                <a:ea typeface="MuseoModerno Medium" pitchFamily="34" charset="-122"/>
                <a:cs typeface="MuseoModerno Medium" pitchFamily="34" charset="-120"/>
              </a:rPr>
              <a:t>Provenance</a:t>
            </a:r>
            <a:endParaRPr lang="en-US" sz="1400" dirty="0"/>
          </a:p>
        </p:txBody>
      </p:sp>
      <p:sp>
        <p:nvSpPr>
          <p:cNvPr id="7" name="Text 4"/>
          <p:cNvSpPr/>
          <p:nvPr/>
        </p:nvSpPr>
        <p:spPr>
          <a:xfrm>
            <a:off x="2518781" y="3390127"/>
            <a:ext cx="1190146" cy="229266"/>
          </a:xfrm>
          <a:prstGeom prst="rect">
            <a:avLst/>
          </a:prstGeom>
          <a:noFill/>
          <a:ln/>
        </p:spPr>
        <p:txBody>
          <a:bodyPr wrap="none" lIns="0" tIns="0" rIns="0" bIns="0" rtlCol="0" anchor="t"/>
          <a:lstStyle/>
          <a:p>
            <a:pPr marL="0" indent="0" algn="ctr">
              <a:lnSpc>
                <a:spcPct val="104000"/>
              </a:lnSpc>
              <a:buNone/>
            </a:pPr>
            <a:r>
              <a:rPr lang="en-US" sz="1400" dirty="0">
                <a:solidFill>
                  <a:srgbClr val="2B4150"/>
                </a:solidFill>
                <a:latin typeface="MuseoModerno Medium" pitchFamily="34" charset="0"/>
                <a:ea typeface="MuseoModerno Medium" pitchFamily="34" charset="-122"/>
                <a:cs typeface="MuseoModerno Medium" pitchFamily="34" charset="-120"/>
              </a:rPr>
              <a:t>Extract</a:t>
            </a:r>
            <a:endParaRPr lang="en-US" sz="1400" dirty="0"/>
          </a:p>
        </p:txBody>
      </p:sp>
      <p:sp>
        <p:nvSpPr>
          <p:cNvPr id="8" name="Text 5"/>
          <p:cNvSpPr/>
          <p:nvPr/>
        </p:nvSpPr>
        <p:spPr>
          <a:xfrm>
            <a:off x="994415" y="3390127"/>
            <a:ext cx="1190146" cy="229266"/>
          </a:xfrm>
          <a:prstGeom prst="rect">
            <a:avLst/>
          </a:prstGeom>
          <a:noFill/>
          <a:ln/>
        </p:spPr>
        <p:txBody>
          <a:bodyPr wrap="none" lIns="0" tIns="0" rIns="0" bIns="0" rtlCol="0" anchor="t"/>
          <a:lstStyle/>
          <a:p>
            <a:pPr marL="0" indent="0" algn="ctr">
              <a:lnSpc>
                <a:spcPct val="104000"/>
              </a:lnSpc>
              <a:buNone/>
            </a:pPr>
            <a:r>
              <a:rPr lang="en-US" sz="1400" dirty="0">
                <a:solidFill>
                  <a:srgbClr val="2B4150"/>
                </a:solidFill>
                <a:latin typeface="MuseoModerno Medium" pitchFamily="34" charset="0"/>
                <a:ea typeface="MuseoModerno Medium" pitchFamily="34" charset="-122"/>
                <a:cs typeface="MuseoModerno Medium" pitchFamily="34" charset="-120"/>
              </a:rPr>
              <a:t>Transcribe</a:t>
            </a:r>
            <a:endParaRPr lang="en-US" sz="1400" dirty="0"/>
          </a:p>
        </p:txBody>
      </p:sp>
      <p:sp>
        <p:nvSpPr>
          <p:cNvPr id="9" name="Text 6"/>
          <p:cNvSpPr/>
          <p:nvPr/>
        </p:nvSpPr>
        <p:spPr>
          <a:xfrm>
            <a:off x="496119" y="4268391"/>
            <a:ext cx="8151763" cy="453628"/>
          </a:xfrm>
          <a:prstGeom prst="rect">
            <a:avLst/>
          </a:prstGeom>
          <a:noFill/>
          <a:ln/>
        </p:spPr>
        <p:txBody>
          <a:bodyPr wrap="square" lIns="0" tIns="0" rIns="0" bIns="0" rtlCol="0" anchor="t">
            <a:normAutofit/>
          </a:bodyPr>
          <a:lstStyle/>
          <a:p>
            <a:pPr marL="0" indent="0" algn="l">
              <a:lnSpc>
                <a:spcPct val="133000"/>
              </a:lnSpc>
              <a:buNone/>
            </a:pPr>
            <a:r>
              <a:rPr lang="en-US" sz="1100" dirty="0">
                <a:solidFill>
                  <a:srgbClr val="2B4150"/>
                </a:solidFill>
                <a:latin typeface="Source Sans 3" pitchFamily="34" charset="0"/>
                <a:ea typeface="Source Sans 3" pitchFamily="34" charset="-122"/>
                <a:cs typeface="Source Sans 3" pitchFamily="34" charset="-120"/>
              </a:rPr>
              <a:t>The </a:t>
            </a:r>
            <a:r>
              <a:rPr lang="en-US" sz="1100" b="1" dirty="0">
                <a:solidFill>
                  <a:srgbClr val="2B4150"/>
                </a:solidFill>
                <a:latin typeface="Source Sans 3 Bold" pitchFamily="34" charset="0"/>
                <a:ea typeface="Source Sans 3 Bold" pitchFamily="34" charset="-122"/>
                <a:cs typeface="Source Sans 3 Bold" pitchFamily="34" charset="-120"/>
              </a:rPr>
              <a:t>provenance check</a:t>
            </a:r>
            <a:r>
              <a:rPr lang="en-US" sz="1100" dirty="0">
                <a:solidFill>
                  <a:srgbClr val="2B4150"/>
                </a:solidFill>
                <a:latin typeface="Source Sans 3" pitchFamily="34" charset="0"/>
                <a:ea typeface="Source Sans 3" pitchFamily="34" charset="-122"/>
                <a:cs typeface="Source Sans 3" pitchFamily="34" charset="-120"/>
              </a:rPr>
              <a:t> is the key methodological device: propositions introduced by interviewers and merely endorsed by participants are marked as ratified — not treated as participant belief. This materially changed the findings.</a:t>
            </a:r>
            <a:endParaRPr lang="en-US" sz="11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96119" y="493663"/>
            <a:ext cx="8151763" cy="394543"/>
          </a:xfrm>
          <a:prstGeom prst="rect">
            <a:avLst/>
          </a:prstGeom>
          <a:noFill/>
          <a:ln/>
        </p:spPr>
        <p:txBody>
          <a:bodyPr wrap="none" lIns="0" tIns="0" rIns="0" bIns="0" rtlCol="0" anchor="t"/>
          <a:lstStyle/>
          <a:p>
            <a:pPr marL="0" indent="0" algn="l">
              <a:lnSpc>
                <a:spcPct val="104000"/>
              </a:lnSpc>
              <a:buNone/>
            </a:pPr>
            <a:r>
              <a:rPr lang="en-US" sz="2450" dirty="0">
                <a:solidFill>
                  <a:srgbClr val="124E73"/>
                </a:solidFill>
                <a:latin typeface="MuseoModerno Medium" pitchFamily="34" charset="0"/>
                <a:ea typeface="MuseoModerno Medium" pitchFamily="34" charset="-122"/>
                <a:cs typeface="MuseoModerno Medium" pitchFamily="34" charset="-120"/>
              </a:rPr>
              <a:t>Findings: Domain Allocation</a:t>
            </a:r>
            <a:endParaRPr lang="en-US" sz="2450" dirty="0"/>
          </a:p>
        </p:txBody>
      </p:sp>
      <p:sp>
        <p:nvSpPr>
          <p:cNvPr id="3" name="Shape 1"/>
          <p:cNvSpPr/>
          <p:nvPr/>
        </p:nvSpPr>
        <p:spPr>
          <a:xfrm>
            <a:off x="496119" y="1183332"/>
            <a:ext cx="3921844" cy="3340001"/>
          </a:xfrm>
          <a:prstGeom prst="roundRect">
            <a:avLst>
              <a:gd name="adj" fmla="val 567"/>
            </a:avLst>
          </a:prstGeom>
          <a:noFill/>
          <a:ln w="4763">
            <a:solidFill>
              <a:srgbClr val="000000">
                <a:alpha val="8000"/>
              </a:srgbClr>
            </a:solidFill>
            <a:prstDash val="solid"/>
          </a:ln>
        </p:spPr>
      </p:sp>
      <p:sp>
        <p:nvSpPr>
          <p:cNvPr id="4" name="Shape 2"/>
          <p:cNvSpPr/>
          <p:nvPr/>
        </p:nvSpPr>
        <p:spPr>
          <a:xfrm>
            <a:off x="496119" y="1716732"/>
            <a:ext cx="3921844" cy="7891"/>
          </a:xfrm>
          <a:prstGeom prst="rect">
            <a:avLst/>
          </a:prstGeom>
          <a:solidFill>
            <a:srgbClr val="000000">
              <a:alpha val="8000"/>
            </a:srgbClr>
          </a:solidFill>
          <a:ln/>
        </p:spPr>
      </p:sp>
      <p:sp>
        <p:nvSpPr>
          <p:cNvPr id="5" name="Shape 3"/>
          <p:cNvSpPr/>
          <p:nvPr/>
        </p:nvSpPr>
        <p:spPr>
          <a:xfrm>
            <a:off x="496119" y="2056805"/>
            <a:ext cx="3921844" cy="7891"/>
          </a:xfrm>
          <a:prstGeom prst="rect">
            <a:avLst/>
          </a:prstGeom>
          <a:solidFill>
            <a:srgbClr val="000000">
              <a:alpha val="8000"/>
            </a:srgbClr>
          </a:solidFill>
          <a:ln/>
        </p:spPr>
      </p:sp>
      <p:sp>
        <p:nvSpPr>
          <p:cNvPr id="6" name="Shape 4"/>
          <p:cNvSpPr/>
          <p:nvPr/>
        </p:nvSpPr>
        <p:spPr>
          <a:xfrm>
            <a:off x="496119" y="2587823"/>
            <a:ext cx="3921844" cy="7891"/>
          </a:xfrm>
          <a:prstGeom prst="rect">
            <a:avLst/>
          </a:prstGeom>
          <a:solidFill>
            <a:srgbClr val="000000">
              <a:alpha val="8000"/>
            </a:srgbClr>
          </a:solidFill>
          <a:ln/>
        </p:spPr>
      </p:sp>
      <p:sp>
        <p:nvSpPr>
          <p:cNvPr id="7" name="Shape 5"/>
          <p:cNvSpPr/>
          <p:nvPr/>
        </p:nvSpPr>
        <p:spPr>
          <a:xfrm>
            <a:off x="496119" y="3118842"/>
            <a:ext cx="3921844" cy="7891"/>
          </a:xfrm>
          <a:prstGeom prst="rect">
            <a:avLst/>
          </a:prstGeom>
          <a:solidFill>
            <a:srgbClr val="000000">
              <a:alpha val="8000"/>
            </a:srgbClr>
          </a:solidFill>
          <a:ln/>
        </p:spPr>
      </p:sp>
      <p:sp>
        <p:nvSpPr>
          <p:cNvPr id="8" name="Shape 6"/>
          <p:cNvSpPr/>
          <p:nvPr/>
        </p:nvSpPr>
        <p:spPr>
          <a:xfrm>
            <a:off x="496119" y="3649861"/>
            <a:ext cx="3921844" cy="7891"/>
          </a:xfrm>
          <a:prstGeom prst="rect">
            <a:avLst/>
          </a:prstGeom>
          <a:solidFill>
            <a:srgbClr val="000000">
              <a:alpha val="8000"/>
            </a:srgbClr>
          </a:solidFill>
          <a:ln/>
        </p:spPr>
      </p:sp>
      <p:sp>
        <p:nvSpPr>
          <p:cNvPr id="9" name="Shape 7"/>
          <p:cNvSpPr/>
          <p:nvPr/>
        </p:nvSpPr>
        <p:spPr>
          <a:xfrm>
            <a:off x="496119" y="3989933"/>
            <a:ext cx="3921844" cy="7891"/>
          </a:xfrm>
          <a:prstGeom prst="rect">
            <a:avLst/>
          </a:prstGeom>
          <a:solidFill>
            <a:srgbClr val="000000">
              <a:alpha val="8000"/>
            </a:srgbClr>
          </a:solidFill>
          <a:ln/>
        </p:spPr>
      </p:sp>
      <p:sp>
        <p:nvSpPr>
          <p:cNvPr id="10" name="Text 8"/>
          <p:cNvSpPr/>
          <p:nvPr/>
        </p:nvSpPr>
        <p:spPr>
          <a:xfrm>
            <a:off x="627162" y="1260277"/>
            <a:ext cx="1769715" cy="190946"/>
          </a:xfrm>
          <a:prstGeom prst="rect">
            <a:avLst/>
          </a:prstGeom>
          <a:noFill/>
          <a:ln/>
        </p:spPr>
        <p:txBody>
          <a:bodyPr wrap="none" lIns="0" tIns="0" rIns="0" bIns="0" rtlCol="0" anchor="t"/>
          <a:lstStyle/>
          <a:p>
            <a:pPr marL="0" indent="0" algn="l">
              <a:lnSpc>
                <a:spcPct val="126000"/>
              </a:lnSpc>
              <a:buNone/>
            </a:pPr>
            <a:r>
              <a:rPr lang="en-US" sz="950" b="1" dirty="0">
                <a:solidFill>
                  <a:srgbClr val="2B4150"/>
                </a:solidFill>
                <a:latin typeface="Source Sans 3 Bold" pitchFamily="34" charset="0"/>
                <a:ea typeface="Source Sans 3 Bold" pitchFamily="34" charset="-122"/>
                <a:cs typeface="Source Sans 3 Bold" pitchFamily="34" charset="-120"/>
              </a:rPr>
              <a:t>Domain</a:t>
            </a:r>
            <a:endParaRPr lang="en-US" sz="950" dirty="0"/>
          </a:p>
        </p:txBody>
      </p:sp>
      <p:sp>
        <p:nvSpPr>
          <p:cNvPr id="11" name="Text 9"/>
          <p:cNvSpPr/>
          <p:nvPr/>
        </p:nvSpPr>
        <p:spPr>
          <a:xfrm>
            <a:off x="2192089" y="1260277"/>
            <a:ext cx="1574081" cy="190946"/>
          </a:xfrm>
          <a:prstGeom prst="rect">
            <a:avLst/>
          </a:prstGeom>
          <a:noFill/>
          <a:ln/>
        </p:spPr>
        <p:txBody>
          <a:bodyPr wrap="none" lIns="0" tIns="0" rIns="0" bIns="0" rtlCol="0" anchor="t"/>
          <a:lstStyle/>
          <a:p>
            <a:pPr marL="0" indent="0" algn="l">
              <a:lnSpc>
                <a:spcPct val="126000"/>
              </a:lnSpc>
              <a:buNone/>
            </a:pPr>
            <a:r>
              <a:rPr lang="en-US" sz="950" b="1" dirty="0">
                <a:solidFill>
                  <a:srgbClr val="2B4150"/>
                </a:solidFill>
                <a:latin typeface="Source Sans 3 Bold" pitchFamily="34" charset="0"/>
                <a:ea typeface="Source Sans 3 Bold" pitchFamily="34" charset="-122"/>
                <a:cs typeface="Source Sans 3 Bold" pitchFamily="34" charset="-120"/>
              </a:rPr>
              <a:t>Language(s)</a:t>
            </a:r>
            <a:endParaRPr lang="en-US" sz="950" dirty="0"/>
          </a:p>
        </p:txBody>
      </p:sp>
      <p:sp>
        <p:nvSpPr>
          <p:cNvPr id="12" name="Text 10"/>
          <p:cNvSpPr/>
          <p:nvPr/>
        </p:nvSpPr>
        <p:spPr>
          <a:xfrm>
            <a:off x="3561383" y="1260277"/>
            <a:ext cx="725612" cy="381893"/>
          </a:xfrm>
          <a:prstGeom prst="rect">
            <a:avLst/>
          </a:prstGeom>
          <a:noFill/>
          <a:ln/>
        </p:spPr>
        <p:txBody>
          <a:bodyPr wrap="square" lIns="0" tIns="0" rIns="0" bIns="0" rtlCol="0" anchor="t">
            <a:normAutofit/>
          </a:bodyPr>
          <a:lstStyle/>
          <a:p>
            <a:pPr marL="0" indent="0" algn="l">
              <a:lnSpc>
                <a:spcPct val="126000"/>
              </a:lnSpc>
              <a:buNone/>
            </a:pPr>
            <a:r>
              <a:rPr lang="en-US" sz="950" b="1" dirty="0">
                <a:solidFill>
                  <a:srgbClr val="2B4150"/>
                </a:solidFill>
                <a:latin typeface="Source Sans 3 Bold" pitchFamily="34" charset="0"/>
                <a:ea typeface="Source Sans 3 Bold" pitchFamily="34" charset="-122"/>
                <a:cs typeface="Source Sans 3 Bold" pitchFamily="34" charset="-120"/>
              </a:rPr>
              <a:t>Key Participants</a:t>
            </a:r>
            <a:endParaRPr lang="en-US" sz="950" dirty="0"/>
          </a:p>
        </p:txBody>
      </p:sp>
      <p:sp>
        <p:nvSpPr>
          <p:cNvPr id="13" name="Text 11"/>
          <p:cNvSpPr/>
          <p:nvPr/>
        </p:nvSpPr>
        <p:spPr>
          <a:xfrm>
            <a:off x="627162" y="1791295"/>
            <a:ext cx="1769715" cy="190946"/>
          </a:xfrm>
          <a:prstGeom prst="rect">
            <a:avLst/>
          </a:prstGeom>
          <a:noFill/>
          <a:ln/>
        </p:spPr>
        <p:txBody>
          <a:bodyPr wrap="none" lIns="0" tIns="0" rIns="0" bIns="0" rtlCol="0" anchor="t"/>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Canonical prayer (salat)</a:t>
            </a:r>
            <a:endParaRPr lang="en-US" sz="950" dirty="0"/>
          </a:p>
        </p:txBody>
      </p:sp>
      <p:sp>
        <p:nvSpPr>
          <p:cNvPr id="14" name="Text 12"/>
          <p:cNvSpPr/>
          <p:nvPr/>
        </p:nvSpPr>
        <p:spPr>
          <a:xfrm>
            <a:off x="2192089" y="1791295"/>
            <a:ext cx="1574081" cy="190946"/>
          </a:xfrm>
          <a:prstGeom prst="rect">
            <a:avLst/>
          </a:prstGeom>
          <a:noFill/>
          <a:ln/>
        </p:spPr>
        <p:txBody>
          <a:bodyPr wrap="none" lIns="0" tIns="0" rIns="0" bIns="0" rtlCol="0" anchor="t"/>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Arabic</a:t>
            </a:r>
            <a:endParaRPr lang="en-US" sz="950" dirty="0"/>
          </a:p>
        </p:txBody>
      </p:sp>
      <p:sp>
        <p:nvSpPr>
          <p:cNvPr id="15" name="Text 13"/>
          <p:cNvSpPr/>
          <p:nvPr/>
        </p:nvSpPr>
        <p:spPr>
          <a:xfrm>
            <a:off x="3561383" y="1791295"/>
            <a:ext cx="1182812" cy="190946"/>
          </a:xfrm>
          <a:prstGeom prst="rect">
            <a:avLst/>
          </a:prstGeom>
          <a:noFill/>
          <a:ln/>
        </p:spPr>
        <p:txBody>
          <a:bodyPr wrap="none" lIns="0" tIns="0" rIns="0" bIns="0" rtlCol="0" anchor="t"/>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All</a:t>
            </a:r>
            <a:endParaRPr lang="en-US" sz="950" dirty="0"/>
          </a:p>
        </p:txBody>
      </p:sp>
      <p:sp>
        <p:nvSpPr>
          <p:cNvPr id="16" name="Text 14"/>
          <p:cNvSpPr/>
          <p:nvPr/>
        </p:nvSpPr>
        <p:spPr>
          <a:xfrm>
            <a:off x="627162" y="2131368"/>
            <a:ext cx="1769715" cy="190946"/>
          </a:xfrm>
          <a:prstGeom prst="rect">
            <a:avLst/>
          </a:prstGeom>
          <a:noFill/>
          <a:ln/>
        </p:spPr>
        <p:txBody>
          <a:bodyPr wrap="none" lIns="0" tIns="0" rIns="0" bIns="0" rtlCol="0" anchor="t"/>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Personal supplication</a:t>
            </a:r>
            <a:endParaRPr lang="en-US" sz="950" dirty="0"/>
          </a:p>
        </p:txBody>
      </p:sp>
      <p:sp>
        <p:nvSpPr>
          <p:cNvPr id="17" name="Text 15"/>
          <p:cNvSpPr/>
          <p:nvPr/>
        </p:nvSpPr>
        <p:spPr>
          <a:xfrm>
            <a:off x="2192089" y="2131368"/>
            <a:ext cx="1116881" cy="381893"/>
          </a:xfrm>
          <a:prstGeom prst="rect">
            <a:avLst/>
          </a:prstGeom>
          <a:noFill/>
          <a:ln/>
        </p:spPr>
        <p:txBody>
          <a:bodyPr wrap="square" lIns="0" tIns="0" rIns="0" bIns="0" rtlCol="0" anchor="t">
            <a:normAutofit/>
          </a:bodyPr>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Mother tongue / mixed</a:t>
            </a:r>
            <a:endParaRPr lang="en-US" sz="950" dirty="0"/>
          </a:p>
        </p:txBody>
      </p:sp>
      <p:sp>
        <p:nvSpPr>
          <p:cNvPr id="18" name="Text 16"/>
          <p:cNvSpPr/>
          <p:nvPr/>
        </p:nvSpPr>
        <p:spPr>
          <a:xfrm>
            <a:off x="3561383" y="2131368"/>
            <a:ext cx="725612" cy="381893"/>
          </a:xfrm>
          <a:prstGeom prst="rect">
            <a:avLst/>
          </a:prstGeom>
          <a:noFill/>
          <a:ln/>
        </p:spPr>
        <p:txBody>
          <a:bodyPr wrap="square" lIns="0" tIns="0" rIns="0" bIns="0" rtlCol="0" anchor="t">
            <a:normAutofit/>
          </a:bodyPr>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P1, P3, P4, P5, P10</a:t>
            </a:r>
            <a:endParaRPr lang="en-US" sz="950" dirty="0"/>
          </a:p>
        </p:txBody>
      </p:sp>
      <p:sp>
        <p:nvSpPr>
          <p:cNvPr id="19" name="Text 17"/>
          <p:cNvSpPr/>
          <p:nvPr/>
        </p:nvSpPr>
        <p:spPr>
          <a:xfrm>
            <a:off x="627162" y="2662386"/>
            <a:ext cx="1312515" cy="381893"/>
          </a:xfrm>
          <a:prstGeom prst="rect">
            <a:avLst/>
          </a:prstGeom>
          <a:noFill/>
          <a:ln/>
        </p:spPr>
        <p:txBody>
          <a:bodyPr wrap="square" lIns="0" tIns="0" rIns="0" bIns="0" rtlCol="0" anchor="t">
            <a:normAutofit/>
          </a:bodyPr>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Commerce w/ Indonesian customers</a:t>
            </a:r>
            <a:endParaRPr lang="en-US" sz="950" dirty="0"/>
          </a:p>
        </p:txBody>
      </p:sp>
      <p:sp>
        <p:nvSpPr>
          <p:cNvPr id="20" name="Text 18"/>
          <p:cNvSpPr/>
          <p:nvPr/>
        </p:nvSpPr>
        <p:spPr>
          <a:xfrm>
            <a:off x="2192089" y="2662386"/>
            <a:ext cx="1574081" cy="190946"/>
          </a:xfrm>
          <a:prstGeom prst="rect">
            <a:avLst/>
          </a:prstGeom>
          <a:noFill/>
          <a:ln/>
        </p:spPr>
        <p:txBody>
          <a:bodyPr wrap="none" lIns="0" tIns="0" rIns="0" bIns="0" rtlCol="0" anchor="t"/>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Bahasa Indonesia</a:t>
            </a:r>
            <a:endParaRPr lang="en-US" sz="950" dirty="0"/>
          </a:p>
        </p:txBody>
      </p:sp>
      <p:sp>
        <p:nvSpPr>
          <p:cNvPr id="21" name="Text 19"/>
          <p:cNvSpPr/>
          <p:nvPr/>
        </p:nvSpPr>
        <p:spPr>
          <a:xfrm>
            <a:off x="3561383" y="2662386"/>
            <a:ext cx="725612" cy="381893"/>
          </a:xfrm>
          <a:prstGeom prst="rect">
            <a:avLst/>
          </a:prstGeom>
          <a:noFill/>
          <a:ln/>
        </p:spPr>
        <p:txBody>
          <a:bodyPr wrap="square" lIns="0" tIns="0" rIns="0" bIns="0" rtlCol="0" anchor="t">
            <a:normAutofit/>
          </a:bodyPr>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P4, P5, P6, P10, P12, P13</a:t>
            </a:r>
            <a:endParaRPr lang="en-US" sz="950" dirty="0"/>
          </a:p>
        </p:txBody>
      </p:sp>
      <p:sp>
        <p:nvSpPr>
          <p:cNvPr id="22" name="Text 20"/>
          <p:cNvSpPr/>
          <p:nvPr/>
        </p:nvSpPr>
        <p:spPr>
          <a:xfrm>
            <a:off x="627162" y="3193405"/>
            <a:ext cx="1312515" cy="381893"/>
          </a:xfrm>
          <a:prstGeom prst="rect">
            <a:avLst/>
          </a:prstGeom>
          <a:noFill/>
          <a:ln/>
        </p:spPr>
        <p:txBody>
          <a:bodyPr wrap="square" lIns="0" tIns="0" rIns="0" bIns="0" rtlCol="0" anchor="t">
            <a:normAutofit/>
          </a:bodyPr>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Peer interaction (Indonesian workers)</a:t>
            </a:r>
            <a:endParaRPr lang="en-US" sz="950" dirty="0"/>
          </a:p>
        </p:txBody>
      </p:sp>
      <p:sp>
        <p:nvSpPr>
          <p:cNvPr id="23" name="Text 21"/>
          <p:cNvSpPr/>
          <p:nvPr/>
        </p:nvSpPr>
        <p:spPr>
          <a:xfrm>
            <a:off x="2192089" y="3193405"/>
            <a:ext cx="1116881" cy="381893"/>
          </a:xfrm>
          <a:prstGeom prst="rect">
            <a:avLst/>
          </a:prstGeom>
          <a:noFill/>
          <a:ln/>
        </p:spPr>
        <p:txBody>
          <a:bodyPr wrap="square" lIns="0" tIns="0" rIns="0" bIns="0" rtlCol="0" anchor="t">
            <a:normAutofit/>
          </a:bodyPr>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BI; regional languages</a:t>
            </a:r>
            <a:endParaRPr lang="en-US" sz="950" dirty="0"/>
          </a:p>
        </p:txBody>
      </p:sp>
      <p:sp>
        <p:nvSpPr>
          <p:cNvPr id="24" name="Text 22"/>
          <p:cNvSpPr/>
          <p:nvPr/>
        </p:nvSpPr>
        <p:spPr>
          <a:xfrm>
            <a:off x="3561383" y="3193405"/>
            <a:ext cx="725612" cy="381893"/>
          </a:xfrm>
          <a:prstGeom prst="rect">
            <a:avLst/>
          </a:prstGeom>
          <a:noFill/>
          <a:ln/>
        </p:spPr>
        <p:txBody>
          <a:bodyPr wrap="square" lIns="0" tIns="0" rIns="0" bIns="0" rtlCol="0" anchor="t">
            <a:normAutofit/>
          </a:bodyPr>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P3, P9, P14, P15</a:t>
            </a:r>
            <a:endParaRPr lang="en-US" sz="950" dirty="0"/>
          </a:p>
        </p:txBody>
      </p:sp>
      <p:sp>
        <p:nvSpPr>
          <p:cNvPr id="25" name="Text 23"/>
          <p:cNvSpPr/>
          <p:nvPr/>
        </p:nvSpPr>
        <p:spPr>
          <a:xfrm>
            <a:off x="627162" y="3724424"/>
            <a:ext cx="1769715" cy="190946"/>
          </a:xfrm>
          <a:prstGeom prst="rect">
            <a:avLst/>
          </a:prstGeom>
          <a:noFill/>
          <a:ln/>
        </p:spPr>
        <p:txBody>
          <a:bodyPr wrap="none" lIns="0" tIns="0" rIns="0" bIns="0" rtlCol="0" anchor="t"/>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Non-Indonesian pilgrims</a:t>
            </a:r>
            <a:endParaRPr lang="en-US" sz="950" dirty="0"/>
          </a:p>
        </p:txBody>
      </p:sp>
      <p:sp>
        <p:nvSpPr>
          <p:cNvPr id="26" name="Text 24"/>
          <p:cNvSpPr/>
          <p:nvPr/>
        </p:nvSpPr>
        <p:spPr>
          <a:xfrm>
            <a:off x="2192089" y="3724424"/>
            <a:ext cx="1574081" cy="190946"/>
          </a:xfrm>
          <a:prstGeom prst="rect">
            <a:avLst/>
          </a:prstGeom>
          <a:noFill/>
          <a:ln/>
        </p:spPr>
        <p:txBody>
          <a:bodyPr wrap="none" lIns="0" tIns="0" rIns="0" bIns="0" rtlCol="0" anchor="t"/>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Arabic / English</a:t>
            </a:r>
            <a:endParaRPr lang="en-US" sz="950" dirty="0"/>
          </a:p>
        </p:txBody>
      </p:sp>
      <p:sp>
        <p:nvSpPr>
          <p:cNvPr id="27" name="Text 25"/>
          <p:cNvSpPr/>
          <p:nvPr/>
        </p:nvSpPr>
        <p:spPr>
          <a:xfrm>
            <a:off x="3561383" y="3724424"/>
            <a:ext cx="1182812" cy="190946"/>
          </a:xfrm>
          <a:prstGeom prst="rect">
            <a:avLst/>
          </a:prstGeom>
          <a:noFill/>
          <a:ln/>
        </p:spPr>
        <p:txBody>
          <a:bodyPr wrap="none" lIns="0" tIns="0" rIns="0" bIns="0" rtlCol="0" anchor="t"/>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P3, P15</a:t>
            </a:r>
            <a:endParaRPr lang="en-US" sz="950" dirty="0"/>
          </a:p>
        </p:txBody>
      </p:sp>
      <p:sp>
        <p:nvSpPr>
          <p:cNvPr id="28" name="Text 26"/>
          <p:cNvSpPr/>
          <p:nvPr/>
        </p:nvSpPr>
        <p:spPr>
          <a:xfrm>
            <a:off x="627162" y="4064496"/>
            <a:ext cx="1312515" cy="381893"/>
          </a:xfrm>
          <a:prstGeom prst="rect">
            <a:avLst/>
          </a:prstGeom>
          <a:noFill/>
          <a:ln/>
        </p:spPr>
        <p:txBody>
          <a:bodyPr wrap="square" lIns="0" tIns="0" rIns="0" bIns="0" rtlCol="0" anchor="t">
            <a:normAutofit/>
          </a:bodyPr>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Household / intimate talk</a:t>
            </a:r>
            <a:endParaRPr lang="en-US" sz="950" dirty="0"/>
          </a:p>
        </p:txBody>
      </p:sp>
      <p:sp>
        <p:nvSpPr>
          <p:cNvPr id="29" name="Text 27"/>
          <p:cNvSpPr/>
          <p:nvPr/>
        </p:nvSpPr>
        <p:spPr>
          <a:xfrm>
            <a:off x="2192089" y="4064496"/>
            <a:ext cx="1574081" cy="190946"/>
          </a:xfrm>
          <a:prstGeom prst="rect">
            <a:avLst/>
          </a:prstGeom>
          <a:noFill/>
          <a:ln/>
        </p:spPr>
        <p:txBody>
          <a:bodyPr wrap="none" lIns="0" tIns="0" rIns="0" bIns="0" rtlCol="0" anchor="t"/>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Regional languages</a:t>
            </a:r>
            <a:endParaRPr lang="en-US" sz="950" dirty="0"/>
          </a:p>
        </p:txBody>
      </p:sp>
      <p:sp>
        <p:nvSpPr>
          <p:cNvPr id="30" name="Text 28"/>
          <p:cNvSpPr/>
          <p:nvPr/>
        </p:nvSpPr>
        <p:spPr>
          <a:xfrm>
            <a:off x="3561383" y="4064496"/>
            <a:ext cx="1182812" cy="190946"/>
          </a:xfrm>
          <a:prstGeom prst="rect">
            <a:avLst/>
          </a:prstGeom>
          <a:noFill/>
          <a:ln/>
        </p:spPr>
        <p:txBody>
          <a:bodyPr wrap="none" lIns="0" tIns="0" rIns="0" bIns="0" rtlCol="0" anchor="t"/>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P1, P3, P9</a:t>
            </a:r>
            <a:endParaRPr lang="en-US" sz="950" dirty="0"/>
          </a:p>
        </p:txBody>
      </p:sp>
      <p:sp>
        <p:nvSpPr>
          <p:cNvPr id="31" name="Text 29"/>
          <p:cNvSpPr/>
          <p:nvPr/>
        </p:nvSpPr>
        <p:spPr>
          <a:xfrm>
            <a:off x="4730800" y="1169268"/>
            <a:ext cx="3921844" cy="197272"/>
          </a:xfrm>
          <a:prstGeom prst="rect">
            <a:avLst/>
          </a:prstGeom>
          <a:noFill/>
          <a:ln/>
        </p:spPr>
        <p:txBody>
          <a:bodyPr wrap="none" lIns="0" tIns="0" rIns="0" bIns="0" rtlCol="0" anchor="t"/>
          <a:lstStyle/>
          <a:p>
            <a:pPr marL="0" indent="0" algn="l">
              <a:lnSpc>
                <a:spcPct val="104000"/>
              </a:lnSpc>
              <a:buNone/>
            </a:pPr>
            <a:r>
              <a:rPr lang="en-US" sz="1200" dirty="0">
                <a:solidFill>
                  <a:srgbClr val="124E73"/>
                </a:solidFill>
                <a:latin typeface="MuseoModerno Medium" pitchFamily="34" charset="0"/>
                <a:ea typeface="MuseoModerno Medium" pitchFamily="34" charset="-122"/>
                <a:cs typeface="MuseoModerno Medium" pitchFamily="34" charset="-120"/>
              </a:rPr>
              <a:t>Key Distributional Finding</a:t>
            </a:r>
            <a:endParaRPr lang="en-US" sz="1200" dirty="0"/>
          </a:p>
        </p:txBody>
      </p:sp>
      <p:sp>
        <p:nvSpPr>
          <p:cNvPr id="32" name="Text 30"/>
          <p:cNvSpPr/>
          <p:nvPr/>
        </p:nvSpPr>
        <p:spPr>
          <a:xfrm>
            <a:off x="4730800" y="1478979"/>
            <a:ext cx="3921844" cy="572839"/>
          </a:xfrm>
          <a:prstGeom prst="rect">
            <a:avLst/>
          </a:prstGeom>
          <a:noFill/>
          <a:ln/>
        </p:spPr>
        <p:txBody>
          <a:bodyPr wrap="square" lIns="0" tIns="0" rIns="0" bIns="0" rtlCol="0" anchor="t">
            <a:normAutofit/>
          </a:bodyPr>
          <a:lstStyle/>
          <a:p>
            <a:pPr marL="0" indent="0" algn="l">
              <a:lnSpc>
                <a:spcPct val="126000"/>
              </a:lnSpc>
              <a:buNone/>
            </a:pPr>
            <a:r>
              <a:rPr lang="en-US" sz="950" dirty="0">
                <a:solidFill>
                  <a:srgbClr val="2B4150"/>
                </a:solidFill>
                <a:latin typeface="Source Sans 3" pitchFamily="34" charset="0"/>
                <a:ea typeface="Source Sans 3" pitchFamily="34" charset="-122"/>
                <a:cs typeface="Source Sans 3" pitchFamily="34" charset="-120"/>
              </a:rPr>
              <a:t>Of 8 non-Indonesian participants: </a:t>
            </a:r>
            <a:r>
              <a:rPr lang="en-US" sz="950" b="1" dirty="0">
                <a:solidFill>
                  <a:srgbClr val="2B4150"/>
                </a:solidFill>
                <a:latin typeface="Source Sans 3 Bold" pitchFamily="34" charset="0"/>
                <a:ea typeface="Source Sans 3 Bold" pitchFamily="34" charset="-122"/>
                <a:cs typeface="Source Sans 3 Bold" pitchFamily="34" charset="-120"/>
              </a:rPr>
              <a:t>2 name BI as their most-used language</a:t>
            </a:r>
            <a:r>
              <a:rPr lang="en-US" sz="950" dirty="0">
                <a:solidFill>
                  <a:srgbClr val="2B4150"/>
                </a:solidFill>
                <a:latin typeface="Source Sans 3" pitchFamily="34" charset="0"/>
                <a:ea typeface="Source Sans 3" pitchFamily="34" charset="-122"/>
                <a:cs typeface="Source Sans 3" pitchFamily="34" charset="-120"/>
              </a:rPr>
              <a:t> in the corridor; </a:t>
            </a:r>
            <a:r>
              <a:rPr lang="en-US" sz="950" b="1" dirty="0">
                <a:solidFill>
                  <a:srgbClr val="2B4150"/>
                </a:solidFill>
                <a:latin typeface="Source Sans 3 Bold" pitchFamily="34" charset="0"/>
                <a:ea typeface="Source Sans 3 Bold" pitchFamily="34" charset="-122"/>
                <a:cs typeface="Source Sans 3 Bold" pitchFamily="34" charset="-120"/>
              </a:rPr>
              <a:t>5 include it</a:t>
            </a:r>
            <a:r>
              <a:rPr lang="en-US" sz="950" dirty="0">
                <a:solidFill>
                  <a:srgbClr val="2B4150"/>
                </a:solidFill>
                <a:latin typeface="Source Sans 3" pitchFamily="34" charset="0"/>
                <a:ea typeface="Source Sans 3" pitchFamily="34" charset="-122"/>
                <a:cs typeface="Source Sans 3" pitchFamily="34" charset="-120"/>
              </a:rPr>
              <a:t> in their repertoire; </a:t>
            </a:r>
            <a:r>
              <a:rPr lang="en-US" sz="950" b="1" dirty="0">
                <a:solidFill>
                  <a:srgbClr val="2B4150"/>
                </a:solidFill>
                <a:latin typeface="Source Sans 3 Bold" pitchFamily="34" charset="0"/>
                <a:ea typeface="Source Sans 3 Bold" pitchFamily="34" charset="-122"/>
                <a:cs typeface="Source Sans 3 Bold" pitchFamily="34" charset="-120"/>
              </a:rPr>
              <a:t>1 does not use it</a:t>
            </a:r>
            <a:r>
              <a:rPr lang="en-US" sz="950" dirty="0">
                <a:solidFill>
                  <a:srgbClr val="2B4150"/>
                </a:solidFill>
                <a:latin typeface="Source Sans 3" pitchFamily="34" charset="0"/>
                <a:ea typeface="Source Sans 3" pitchFamily="34" charset="-122"/>
                <a:cs typeface="Source Sans 3" pitchFamily="34" charset="-120"/>
              </a:rPr>
              <a:t> (P8). No non-Indonesian uses BI for worship.</a:t>
            </a:r>
            <a:endParaRPr lang="en-US" sz="950" dirty="0"/>
          </a:p>
        </p:txBody>
      </p:sp>
      <p:sp>
        <p:nvSpPr>
          <p:cNvPr id="33" name="Shape 31"/>
          <p:cNvSpPr/>
          <p:nvPr/>
        </p:nvSpPr>
        <p:spPr>
          <a:xfrm>
            <a:off x="4730800" y="2178323"/>
            <a:ext cx="3921844" cy="838349"/>
          </a:xfrm>
          <a:prstGeom prst="roundRect">
            <a:avLst>
              <a:gd name="adj" fmla="val 2259"/>
            </a:avLst>
          </a:prstGeom>
          <a:solidFill>
            <a:srgbClr val="DBE8F0"/>
          </a:solidFill>
          <a:ln/>
        </p:spPr>
      </p:sp>
      <p:pic>
        <p:nvPicPr>
          <p:cNvPr id="34" name="Image 0" descr="preencoded.png"/>
          <p:cNvPicPr>
            <a:picLocks noChangeAspect="1"/>
          </p:cNvPicPr>
          <p:nvPr/>
        </p:nvPicPr>
        <p:blipFill>
          <a:blip r:embed="rId3"/>
          <a:stretch>
            <a:fillRect/>
          </a:stretch>
        </p:blipFill>
        <p:spPr>
          <a:xfrm>
            <a:off x="4857006" y="2359000"/>
            <a:ext cx="157758" cy="126206"/>
          </a:xfrm>
          <a:prstGeom prst="rect">
            <a:avLst/>
          </a:prstGeom>
        </p:spPr>
      </p:pic>
      <p:sp>
        <p:nvSpPr>
          <p:cNvPr id="35" name="Text 32"/>
          <p:cNvSpPr/>
          <p:nvPr/>
        </p:nvSpPr>
        <p:spPr>
          <a:xfrm>
            <a:off x="5140970" y="2311078"/>
            <a:ext cx="3385468" cy="572839"/>
          </a:xfrm>
          <a:prstGeom prst="rect">
            <a:avLst/>
          </a:prstGeom>
          <a:noFill/>
          <a:ln/>
        </p:spPr>
        <p:txBody>
          <a:bodyPr wrap="square" lIns="0" tIns="0" rIns="0" bIns="0" rtlCol="0" anchor="t">
            <a:normAutofit/>
          </a:bodyPr>
          <a:lstStyle/>
          <a:p>
            <a:pPr marL="0" indent="0" algn="l">
              <a:lnSpc>
                <a:spcPct val="126000"/>
              </a:lnSpc>
              <a:buNone/>
            </a:pPr>
            <a:r>
              <a:rPr lang="en-US" sz="950" dirty="0">
                <a:solidFill>
                  <a:srgbClr val="000000"/>
                </a:solidFill>
                <a:latin typeface="Source Sans 3" pitchFamily="34" charset="0"/>
                <a:ea typeface="Source Sans 3" pitchFamily="34" charset="-122"/>
                <a:cs typeface="Source Sans 3" pitchFamily="34" charset="-120"/>
              </a:rPr>
              <a:t>BI occupies the largest number of domains of any language in the corridor apart from Arabic — including the domain where most waking hours are spent.</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0" y="0"/>
            <a:ext cx="3429000" cy="5143500"/>
          </a:xfrm>
          <a:prstGeom prst="rect">
            <a:avLst/>
          </a:prstGeom>
        </p:spPr>
      </p:pic>
      <p:sp>
        <p:nvSpPr>
          <p:cNvPr id="3" name="Text 0"/>
          <p:cNvSpPr/>
          <p:nvPr/>
        </p:nvSpPr>
        <p:spPr>
          <a:xfrm>
            <a:off x="3925119" y="404440"/>
            <a:ext cx="4722763" cy="761405"/>
          </a:xfrm>
          <a:prstGeom prst="rect">
            <a:avLst/>
          </a:prstGeom>
          <a:noFill/>
          <a:ln/>
        </p:spPr>
        <p:txBody>
          <a:bodyPr wrap="square" lIns="0" tIns="0" rIns="0" bIns="0" rtlCol="0" anchor="t">
            <a:normAutofit/>
          </a:bodyPr>
          <a:lstStyle/>
          <a:p>
            <a:pPr marL="0" indent="0" algn="l">
              <a:lnSpc>
                <a:spcPct val="104000"/>
              </a:lnSpc>
              <a:buNone/>
            </a:pPr>
            <a:r>
              <a:rPr lang="en-US" sz="2350" dirty="0">
                <a:solidFill>
                  <a:srgbClr val="124E73"/>
                </a:solidFill>
                <a:latin typeface="MuseoModerno Medium" pitchFamily="34" charset="0"/>
                <a:ea typeface="MuseoModerno Medium" pitchFamily="34" charset="-122"/>
                <a:cs typeface="MuseoModerno Medium" pitchFamily="34" charset="-120"/>
              </a:rPr>
              <a:t>Findings: Accommodation &amp; Language Evaluation</a:t>
            </a:r>
            <a:endParaRPr lang="en-US" sz="2350" dirty="0"/>
          </a:p>
        </p:txBody>
      </p:sp>
      <p:pic>
        <p:nvPicPr>
          <p:cNvPr id="4" name="Image 1"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25119" y="1322859"/>
            <a:ext cx="4722763" cy="1068958"/>
          </a:xfrm>
          <a:prstGeom prst="rect">
            <a:avLst/>
          </a:prstGeom>
        </p:spPr>
      </p:pic>
      <p:sp>
        <p:nvSpPr>
          <p:cNvPr id="5" name="Text 1"/>
          <p:cNvSpPr/>
          <p:nvPr/>
        </p:nvSpPr>
        <p:spPr>
          <a:xfrm>
            <a:off x="4118372" y="1458962"/>
            <a:ext cx="4393406" cy="190351"/>
          </a:xfrm>
          <a:prstGeom prst="rect">
            <a:avLst/>
          </a:prstGeom>
          <a:noFill/>
          <a:ln/>
        </p:spPr>
        <p:txBody>
          <a:bodyPr wrap="none" lIns="0" tIns="0" rIns="0" bIns="0" rtlCol="0" anchor="t"/>
          <a:lstStyle/>
          <a:p>
            <a:pPr marL="0" indent="0" algn="l">
              <a:lnSpc>
                <a:spcPct val="104000"/>
              </a:lnSpc>
              <a:buNone/>
            </a:pPr>
            <a:r>
              <a:rPr lang="en-US" sz="1150" dirty="0">
                <a:solidFill>
                  <a:srgbClr val="2B4150"/>
                </a:solidFill>
                <a:latin typeface="MuseoModerno Medium" pitchFamily="34" charset="0"/>
                <a:ea typeface="MuseoModerno Medium" pitchFamily="34" charset="-122"/>
                <a:cs typeface="MuseoModerno Medium" pitchFamily="34" charset="-120"/>
              </a:rPr>
              <a:t>Accommodation Runs Toward the Customer</a:t>
            </a:r>
            <a:endParaRPr lang="en-US" sz="1150" dirty="0"/>
          </a:p>
        </p:txBody>
      </p:sp>
      <p:sp>
        <p:nvSpPr>
          <p:cNvPr id="6" name="Text 2"/>
          <p:cNvSpPr/>
          <p:nvPr/>
        </p:nvSpPr>
        <p:spPr>
          <a:xfrm>
            <a:off x="4118372" y="1712119"/>
            <a:ext cx="4393406" cy="543595"/>
          </a:xfrm>
          <a:prstGeom prst="rect">
            <a:avLst/>
          </a:prstGeom>
          <a:noFill/>
          <a:ln/>
        </p:spPr>
        <p:txBody>
          <a:bodyPr wrap="square" lIns="0" tIns="0" rIns="0" bIns="0" rtlCol="0" anchor="t">
            <a:normAutofit/>
          </a:bodyPr>
          <a:lstStyle/>
          <a:p>
            <a:pPr marL="0" indent="0" algn="l">
              <a:lnSpc>
                <a:spcPct val="124000"/>
              </a:lnSpc>
              <a:buNone/>
            </a:pPr>
            <a:r>
              <a:rPr lang="en-US" sz="950" dirty="0">
                <a:solidFill>
                  <a:srgbClr val="2B4150"/>
                </a:solidFill>
                <a:latin typeface="Source Sans 3" pitchFamily="34" charset="0"/>
                <a:ea typeface="Source Sans 3" pitchFamily="34" charset="-122"/>
                <a:cs typeface="Source Sans 3" pitchFamily="34" charset="-120"/>
              </a:rPr>
              <a:t>7 of 8 non-Indonesian interviews were conducted wholly in BI. P12 conducts price negotiations in BI unprompted; P13 counts in </a:t>
            </a:r>
            <a:r>
              <a:rPr lang="en-US" sz="950" i="1" dirty="0">
                <a:solidFill>
                  <a:srgbClr val="2B4150"/>
                </a:solidFill>
                <a:latin typeface="Source Sans 3" pitchFamily="34" charset="0"/>
                <a:ea typeface="Source Sans 3" pitchFamily="34" charset="-122"/>
                <a:cs typeface="Source Sans 3" pitchFamily="34" charset="-120"/>
              </a:rPr>
              <a:t>Javanese numerals</a:t>
            </a:r>
            <a:r>
              <a:rPr lang="en-US" sz="950" dirty="0">
                <a:solidFill>
                  <a:srgbClr val="2B4150"/>
                </a:solidFill>
                <a:latin typeface="Source Sans 3" pitchFamily="34" charset="0"/>
                <a:ea typeface="Source Sans 3" pitchFamily="34" charset="-122"/>
                <a:cs typeface="Source Sans 3" pitchFamily="34" charset="-120"/>
              </a:rPr>
              <a:t>. P10 claims "I can't speak BI" — in fluent BI.</a:t>
            </a:r>
            <a:endParaRPr lang="en-US" sz="950" dirty="0"/>
          </a:p>
        </p:txBody>
      </p:sp>
      <p:pic>
        <p:nvPicPr>
          <p:cNvPr id="7" name="Image 2"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25119" y="2496443"/>
            <a:ext cx="4722763" cy="1068958"/>
          </a:xfrm>
          <a:prstGeom prst="rect">
            <a:avLst/>
          </a:prstGeom>
        </p:spPr>
      </p:pic>
      <p:sp>
        <p:nvSpPr>
          <p:cNvPr id="8" name="Text 3"/>
          <p:cNvSpPr/>
          <p:nvPr/>
        </p:nvSpPr>
        <p:spPr>
          <a:xfrm>
            <a:off x="4118372" y="2632546"/>
            <a:ext cx="4393406" cy="190351"/>
          </a:xfrm>
          <a:prstGeom prst="rect">
            <a:avLst/>
          </a:prstGeom>
          <a:noFill/>
          <a:ln/>
        </p:spPr>
        <p:txBody>
          <a:bodyPr wrap="none" lIns="0" tIns="0" rIns="0" bIns="0" rtlCol="0" anchor="t"/>
          <a:lstStyle/>
          <a:p>
            <a:pPr marL="0" indent="0" algn="l">
              <a:lnSpc>
                <a:spcPct val="104000"/>
              </a:lnSpc>
              <a:buNone/>
            </a:pPr>
            <a:r>
              <a:rPr lang="en-US" sz="1150" dirty="0">
                <a:solidFill>
                  <a:srgbClr val="2B4150"/>
                </a:solidFill>
                <a:latin typeface="MuseoModerno Medium" pitchFamily="34" charset="0"/>
                <a:ea typeface="MuseoModerno Medium" pitchFamily="34" charset="-122"/>
                <a:cs typeface="MuseoModerno Medium" pitchFamily="34" charset="-120"/>
              </a:rPr>
              <a:t>Arabic Internally Differentiated</a:t>
            </a:r>
            <a:endParaRPr lang="en-US" sz="1150" dirty="0"/>
          </a:p>
        </p:txBody>
      </p:sp>
      <p:sp>
        <p:nvSpPr>
          <p:cNvPr id="9" name="Text 4"/>
          <p:cNvSpPr/>
          <p:nvPr/>
        </p:nvSpPr>
        <p:spPr>
          <a:xfrm>
            <a:off x="4118372" y="2885703"/>
            <a:ext cx="4393406" cy="543595"/>
          </a:xfrm>
          <a:prstGeom prst="rect">
            <a:avLst/>
          </a:prstGeom>
          <a:noFill/>
          <a:ln/>
        </p:spPr>
        <p:txBody>
          <a:bodyPr wrap="square" lIns="0" tIns="0" rIns="0" bIns="0" rtlCol="0" anchor="t">
            <a:normAutofit/>
          </a:bodyPr>
          <a:lstStyle/>
          <a:p>
            <a:pPr marL="0" indent="0" algn="l">
              <a:lnSpc>
                <a:spcPct val="124000"/>
              </a:lnSpc>
              <a:buNone/>
            </a:pPr>
            <a:r>
              <a:rPr lang="en-US" sz="950" dirty="0">
                <a:solidFill>
                  <a:srgbClr val="2B4150"/>
                </a:solidFill>
                <a:latin typeface="Source Sans 3" pitchFamily="34" charset="0"/>
                <a:ea typeface="Source Sans 3" pitchFamily="34" charset="-122"/>
                <a:cs typeface="Source Sans 3" pitchFamily="34" charset="-120"/>
              </a:rPr>
              <a:t>P4 classifies colloquial Saudi Arabic as </a:t>
            </a:r>
            <a:r>
              <a:rPr lang="en-US" sz="950" i="1" dirty="0">
                <a:solidFill>
                  <a:srgbClr val="2B4150"/>
                </a:solidFill>
                <a:latin typeface="Source Sans 3" pitchFamily="34" charset="0"/>
                <a:ea typeface="Source Sans 3" pitchFamily="34" charset="-122"/>
                <a:cs typeface="Source Sans 3" pitchFamily="34" charset="-120"/>
              </a:rPr>
              <a:t>bahasa daerah</a:t>
            </a:r>
            <a:r>
              <a:rPr lang="en-US" sz="950" dirty="0">
                <a:solidFill>
                  <a:srgbClr val="2B4150"/>
                </a:solidFill>
                <a:latin typeface="Source Sans 3" pitchFamily="34" charset="0"/>
                <a:ea typeface="Source Sans 3" pitchFamily="34" charset="-122"/>
                <a:cs typeface="Source Sans 3" pitchFamily="34" charset="-120"/>
              </a:rPr>
              <a:t> (regional language) — importing an Indonesian taxonomy to describe Arabic diglossia, narrowing its perceived scope while preserving liturgical authority.</a:t>
            </a:r>
            <a:endParaRPr lang="en-US" sz="950" dirty="0"/>
          </a:p>
        </p:txBody>
      </p:sp>
      <p:pic>
        <p:nvPicPr>
          <p:cNvPr id="10" name="Image 3" descr="preencoded.png"/>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3925119" y="3670027"/>
            <a:ext cx="4722763" cy="1068958"/>
          </a:xfrm>
          <a:prstGeom prst="rect">
            <a:avLst/>
          </a:prstGeom>
        </p:spPr>
      </p:pic>
      <p:sp>
        <p:nvSpPr>
          <p:cNvPr id="11" name="Text 5"/>
          <p:cNvSpPr/>
          <p:nvPr/>
        </p:nvSpPr>
        <p:spPr>
          <a:xfrm>
            <a:off x="4118372" y="3806130"/>
            <a:ext cx="4393406" cy="190351"/>
          </a:xfrm>
          <a:prstGeom prst="rect">
            <a:avLst/>
          </a:prstGeom>
          <a:noFill/>
          <a:ln/>
        </p:spPr>
        <p:txBody>
          <a:bodyPr wrap="none" lIns="0" tIns="0" rIns="0" bIns="0" rtlCol="0" anchor="t"/>
          <a:lstStyle/>
          <a:p>
            <a:pPr marL="0" indent="0" algn="l">
              <a:lnSpc>
                <a:spcPct val="104000"/>
              </a:lnSpc>
              <a:buNone/>
            </a:pPr>
            <a:r>
              <a:rPr lang="en-US" sz="1150" dirty="0">
                <a:solidFill>
                  <a:srgbClr val="2B4150"/>
                </a:solidFill>
                <a:latin typeface="MuseoModerno Medium" pitchFamily="34" charset="0"/>
                <a:ea typeface="MuseoModerno Medium" pitchFamily="34" charset="-122"/>
                <a:cs typeface="MuseoModerno Medium" pitchFamily="34" charset="-120"/>
              </a:rPr>
              <a:t>Regional Languages Valued</a:t>
            </a:r>
            <a:endParaRPr lang="en-US" sz="1150" dirty="0"/>
          </a:p>
        </p:txBody>
      </p:sp>
      <p:sp>
        <p:nvSpPr>
          <p:cNvPr id="12" name="Text 6"/>
          <p:cNvSpPr/>
          <p:nvPr/>
        </p:nvSpPr>
        <p:spPr>
          <a:xfrm>
            <a:off x="4118372" y="4059287"/>
            <a:ext cx="4393406" cy="543595"/>
          </a:xfrm>
          <a:prstGeom prst="rect">
            <a:avLst/>
          </a:prstGeom>
          <a:noFill/>
          <a:ln/>
        </p:spPr>
        <p:txBody>
          <a:bodyPr wrap="square" lIns="0" tIns="0" rIns="0" bIns="0" rtlCol="0" anchor="t">
            <a:normAutofit/>
          </a:bodyPr>
          <a:lstStyle/>
          <a:p>
            <a:pPr marL="0" indent="0" algn="l">
              <a:lnSpc>
                <a:spcPct val="124000"/>
              </a:lnSpc>
              <a:buNone/>
            </a:pPr>
            <a:r>
              <a:rPr lang="en-US" sz="950" dirty="0">
                <a:solidFill>
                  <a:srgbClr val="2B4150"/>
                </a:solidFill>
                <a:latin typeface="Source Sans 3" pitchFamily="34" charset="0"/>
                <a:ea typeface="Source Sans 3" pitchFamily="34" charset="-122"/>
                <a:cs typeface="Source Sans 3" pitchFamily="34" charset="-120"/>
              </a:rPr>
              <a:t>Sundanese, Javanese, and Sasak are allocated to intimacy and supplication — not treated as deficient but as </a:t>
            </a:r>
            <a:r>
              <a:rPr lang="en-US" sz="950" b="1" dirty="0">
                <a:solidFill>
                  <a:srgbClr val="2B4150"/>
                </a:solidFill>
                <a:latin typeface="Source Sans 3 Bold" pitchFamily="34" charset="0"/>
                <a:ea typeface="Source Sans 3 Bold" pitchFamily="34" charset="-122"/>
                <a:cs typeface="Source Sans 3 Bold" pitchFamily="34" charset="-120"/>
              </a:rPr>
              <a:t>differently allocated</a:t>
            </a:r>
            <a:r>
              <a:rPr lang="en-US" sz="950" dirty="0">
                <a:solidFill>
                  <a:srgbClr val="2B4150"/>
                </a:solidFill>
                <a:latin typeface="Source Sans 3" pitchFamily="34" charset="0"/>
                <a:ea typeface="Source Sans 3" pitchFamily="34" charset="-122"/>
                <a:cs typeface="Source Sans 3" pitchFamily="34" charset="-120"/>
              </a:rPr>
              <a:t>. P3 reserves Sundanese for the innermost circle of his allocation policy.</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5715000" y="0"/>
            <a:ext cx="3429000" cy="5143500"/>
          </a:xfrm>
          <a:prstGeom prst="rect">
            <a:avLst/>
          </a:prstGeom>
        </p:spPr>
      </p:pic>
      <p:sp>
        <p:nvSpPr>
          <p:cNvPr id="3" name="Text 0"/>
          <p:cNvSpPr/>
          <p:nvPr/>
        </p:nvSpPr>
        <p:spPr>
          <a:xfrm>
            <a:off x="496119" y="789161"/>
            <a:ext cx="4722763" cy="442987"/>
          </a:xfrm>
          <a:prstGeom prst="rect">
            <a:avLst/>
          </a:prstGeom>
          <a:noFill/>
          <a:ln/>
        </p:spPr>
        <p:txBody>
          <a:bodyPr wrap="none" lIns="0" tIns="0" rIns="0" bIns="0" rtlCol="0" anchor="t"/>
          <a:lstStyle/>
          <a:p>
            <a:pPr marL="0" indent="0" algn="l">
              <a:lnSpc>
                <a:spcPct val="104000"/>
              </a:lnSpc>
              <a:buNone/>
            </a:pPr>
            <a:r>
              <a:rPr lang="en-US" sz="2750" dirty="0">
                <a:solidFill>
                  <a:srgbClr val="124E73"/>
                </a:solidFill>
                <a:latin typeface="MuseoModerno Medium" pitchFamily="34" charset="0"/>
                <a:ea typeface="MuseoModerno Medium" pitchFamily="34" charset="-122"/>
                <a:cs typeface="MuseoModerno Medium" pitchFamily="34" charset="-120"/>
              </a:rPr>
              <a:t>Novelty &amp; Contribution</a:t>
            </a:r>
            <a:endParaRPr lang="en-US" sz="2750" dirty="0"/>
          </a:p>
        </p:txBody>
      </p:sp>
      <p:sp>
        <p:nvSpPr>
          <p:cNvPr id="4" name="Shape 1"/>
          <p:cNvSpPr/>
          <p:nvPr/>
        </p:nvSpPr>
        <p:spPr>
          <a:xfrm>
            <a:off x="496119" y="1444749"/>
            <a:ext cx="2290465" cy="1724099"/>
          </a:xfrm>
          <a:prstGeom prst="roundRect">
            <a:avLst>
              <a:gd name="adj" fmla="val 1233"/>
            </a:avLst>
          </a:prstGeom>
          <a:solidFill>
            <a:srgbClr val="F3EEE3"/>
          </a:solidFill>
          <a:ln/>
        </p:spPr>
      </p:sp>
      <p:sp>
        <p:nvSpPr>
          <p:cNvPr id="5" name="Text 2"/>
          <p:cNvSpPr/>
          <p:nvPr/>
        </p:nvSpPr>
        <p:spPr>
          <a:xfrm>
            <a:off x="637877" y="1586508"/>
            <a:ext cx="2006947" cy="221456"/>
          </a:xfrm>
          <a:prstGeom prst="rect">
            <a:avLst/>
          </a:prstGeom>
          <a:noFill/>
          <a:ln/>
        </p:spPr>
        <p:txBody>
          <a:bodyPr wrap="none" lIns="0" tIns="0" rIns="0" bIns="0" rtlCol="0" anchor="t"/>
          <a:lstStyle/>
          <a:p>
            <a:pPr marL="0" indent="0" algn="l">
              <a:lnSpc>
                <a:spcPct val="104000"/>
              </a:lnSpc>
              <a:buNone/>
            </a:pPr>
            <a:r>
              <a:rPr lang="en-US" sz="1350" dirty="0">
                <a:solidFill>
                  <a:srgbClr val="2B4150"/>
                </a:solidFill>
                <a:latin typeface="MuseoModerno Medium" pitchFamily="34" charset="0"/>
                <a:ea typeface="MuseoModerno Medium" pitchFamily="34" charset="-122"/>
                <a:cs typeface="MuseoModerno Medium" pitchFamily="34" charset="-120"/>
              </a:rPr>
              <a:t>Unplanned Spread</a:t>
            </a:r>
            <a:endParaRPr lang="en-US" sz="1350" dirty="0"/>
          </a:p>
        </p:txBody>
      </p:sp>
      <p:sp>
        <p:nvSpPr>
          <p:cNvPr id="6" name="Text 3"/>
          <p:cNvSpPr/>
          <p:nvPr/>
        </p:nvSpPr>
        <p:spPr>
          <a:xfrm>
            <a:off x="637877" y="1893019"/>
            <a:ext cx="2006947" cy="1134070"/>
          </a:xfrm>
          <a:prstGeom prst="rect">
            <a:avLst/>
          </a:prstGeom>
          <a:noFill/>
          <a:ln/>
        </p:spPr>
        <p:txBody>
          <a:bodyPr wrap="square" lIns="0" tIns="0" rIns="0" bIns="0" rtlCol="0" anchor="t">
            <a:normAutofit/>
          </a:bodyPr>
          <a:lstStyle/>
          <a:p>
            <a:pPr marL="0" indent="0" algn="l">
              <a:lnSpc>
                <a:spcPct val="133000"/>
              </a:lnSpc>
              <a:buNone/>
            </a:pPr>
            <a:r>
              <a:rPr lang="en-US" sz="1100" dirty="0">
                <a:solidFill>
                  <a:srgbClr val="2B4150"/>
                </a:solidFill>
                <a:latin typeface="Source Sans 3" pitchFamily="34" charset="0"/>
                <a:ea typeface="Source Sans 3" pitchFamily="34" charset="-122"/>
                <a:cs typeface="Source Sans 3" pitchFamily="34" charset="-120"/>
              </a:rPr>
              <a:t>A documented case of a national language spreading beyond its borders without policy or institutional support — rare outside English.</a:t>
            </a:r>
            <a:endParaRPr lang="en-US" sz="1100" dirty="0"/>
          </a:p>
        </p:txBody>
      </p:sp>
      <p:sp>
        <p:nvSpPr>
          <p:cNvPr id="7" name="Shape 4"/>
          <p:cNvSpPr/>
          <p:nvPr/>
        </p:nvSpPr>
        <p:spPr>
          <a:xfrm>
            <a:off x="2928342" y="1444749"/>
            <a:ext cx="2290539" cy="1724099"/>
          </a:xfrm>
          <a:prstGeom prst="roundRect">
            <a:avLst>
              <a:gd name="adj" fmla="val 1233"/>
            </a:avLst>
          </a:prstGeom>
          <a:solidFill>
            <a:srgbClr val="F3EEE3"/>
          </a:solidFill>
          <a:ln/>
        </p:spPr>
      </p:sp>
      <p:sp>
        <p:nvSpPr>
          <p:cNvPr id="8" name="Text 5"/>
          <p:cNvSpPr/>
          <p:nvPr/>
        </p:nvSpPr>
        <p:spPr>
          <a:xfrm>
            <a:off x="3070101" y="1586508"/>
            <a:ext cx="2007022" cy="221456"/>
          </a:xfrm>
          <a:prstGeom prst="rect">
            <a:avLst/>
          </a:prstGeom>
          <a:noFill/>
          <a:ln/>
        </p:spPr>
        <p:txBody>
          <a:bodyPr wrap="none" lIns="0" tIns="0" rIns="0" bIns="0" rtlCol="0" anchor="t"/>
          <a:lstStyle/>
          <a:p>
            <a:pPr marL="0" indent="0" algn="l">
              <a:lnSpc>
                <a:spcPct val="104000"/>
              </a:lnSpc>
              <a:buNone/>
            </a:pPr>
            <a:r>
              <a:rPr lang="en-US" sz="1350" dirty="0">
                <a:solidFill>
                  <a:srgbClr val="2B4150"/>
                </a:solidFill>
                <a:latin typeface="MuseoModerno Medium" pitchFamily="34" charset="0"/>
                <a:ea typeface="MuseoModerno Medium" pitchFamily="34" charset="-122"/>
                <a:cs typeface="MuseoModerno Medium" pitchFamily="34" charset="-120"/>
              </a:rPr>
              <a:t>Domain Theory Tested</a:t>
            </a:r>
            <a:endParaRPr lang="en-US" sz="1350" dirty="0"/>
          </a:p>
        </p:txBody>
      </p:sp>
      <p:sp>
        <p:nvSpPr>
          <p:cNvPr id="9" name="Text 6"/>
          <p:cNvSpPr/>
          <p:nvPr/>
        </p:nvSpPr>
        <p:spPr>
          <a:xfrm>
            <a:off x="3070101" y="1893019"/>
            <a:ext cx="2007022" cy="907256"/>
          </a:xfrm>
          <a:prstGeom prst="rect">
            <a:avLst/>
          </a:prstGeom>
          <a:noFill/>
          <a:ln/>
        </p:spPr>
        <p:txBody>
          <a:bodyPr wrap="square" lIns="0" tIns="0" rIns="0" bIns="0" rtlCol="0" anchor="t">
            <a:normAutofit/>
          </a:bodyPr>
          <a:lstStyle/>
          <a:p>
            <a:pPr marL="0" indent="0" algn="l">
              <a:lnSpc>
                <a:spcPct val="133000"/>
              </a:lnSpc>
              <a:buNone/>
            </a:pPr>
            <a:r>
              <a:rPr lang="en-US" sz="1100" dirty="0">
                <a:solidFill>
                  <a:srgbClr val="2B4150"/>
                </a:solidFill>
                <a:latin typeface="Source Sans 3" pitchFamily="34" charset="0"/>
                <a:ea typeface="Source Sans 3" pitchFamily="34" charset="-122"/>
                <a:cs typeface="Source Sans 3" pitchFamily="34" charset="-120"/>
              </a:rPr>
              <a:t>Domains are unusually sharply bounded: Arabic's jurisdiction is fixed by ritual, not policy — a clean test case.</a:t>
            </a:r>
            <a:endParaRPr lang="en-US" sz="1100" dirty="0"/>
          </a:p>
        </p:txBody>
      </p:sp>
      <p:sp>
        <p:nvSpPr>
          <p:cNvPr id="10" name="Shape 7"/>
          <p:cNvSpPr/>
          <p:nvPr/>
        </p:nvSpPr>
        <p:spPr>
          <a:xfrm>
            <a:off x="496119" y="3310607"/>
            <a:ext cx="4722763" cy="1043657"/>
          </a:xfrm>
          <a:prstGeom prst="roundRect">
            <a:avLst>
              <a:gd name="adj" fmla="val 2038"/>
            </a:avLst>
          </a:prstGeom>
          <a:solidFill>
            <a:srgbClr val="F3EEE3"/>
          </a:solidFill>
          <a:ln/>
        </p:spPr>
      </p:sp>
      <p:sp>
        <p:nvSpPr>
          <p:cNvPr id="11" name="Text 8"/>
          <p:cNvSpPr/>
          <p:nvPr/>
        </p:nvSpPr>
        <p:spPr>
          <a:xfrm>
            <a:off x="637877" y="3452366"/>
            <a:ext cx="4439245" cy="221456"/>
          </a:xfrm>
          <a:prstGeom prst="rect">
            <a:avLst/>
          </a:prstGeom>
          <a:noFill/>
          <a:ln/>
        </p:spPr>
        <p:txBody>
          <a:bodyPr wrap="none" lIns="0" tIns="0" rIns="0" bIns="0" rtlCol="0" anchor="t"/>
          <a:lstStyle/>
          <a:p>
            <a:pPr marL="0" indent="0" algn="l">
              <a:lnSpc>
                <a:spcPct val="104000"/>
              </a:lnSpc>
              <a:buNone/>
            </a:pPr>
            <a:r>
              <a:rPr lang="en-US" sz="1350" dirty="0">
                <a:solidFill>
                  <a:srgbClr val="2B4150"/>
                </a:solidFill>
                <a:latin typeface="MuseoModerno Medium" pitchFamily="34" charset="0"/>
                <a:ea typeface="MuseoModerno Medium" pitchFamily="34" charset="-122"/>
                <a:cs typeface="MuseoModerno Medium" pitchFamily="34" charset="-120"/>
              </a:rPr>
              <a:t>Practical Implications</a:t>
            </a:r>
            <a:endParaRPr lang="en-US" sz="1350" dirty="0"/>
          </a:p>
        </p:txBody>
      </p:sp>
      <p:sp>
        <p:nvSpPr>
          <p:cNvPr id="12" name="Text 9"/>
          <p:cNvSpPr/>
          <p:nvPr/>
        </p:nvSpPr>
        <p:spPr>
          <a:xfrm>
            <a:off x="637877" y="3758878"/>
            <a:ext cx="4439245" cy="453628"/>
          </a:xfrm>
          <a:prstGeom prst="rect">
            <a:avLst/>
          </a:prstGeom>
          <a:noFill/>
          <a:ln/>
        </p:spPr>
        <p:txBody>
          <a:bodyPr wrap="square" lIns="0" tIns="0" rIns="0" bIns="0" rtlCol="0" anchor="t">
            <a:normAutofit/>
          </a:bodyPr>
          <a:lstStyle/>
          <a:p>
            <a:pPr marL="0" indent="0" algn="l">
              <a:lnSpc>
                <a:spcPct val="133000"/>
              </a:lnSpc>
              <a:buNone/>
            </a:pPr>
            <a:r>
              <a:rPr lang="en-US" sz="1100" dirty="0">
                <a:solidFill>
                  <a:srgbClr val="2B4150"/>
                </a:solidFill>
                <a:latin typeface="Source Sans 3" pitchFamily="34" charset="0"/>
                <a:ea typeface="Source Sans 3" pitchFamily="34" charset="-122"/>
                <a:cs typeface="Source Sans 3" pitchFamily="34" charset="-120"/>
              </a:rPr>
              <a:t>Bears on language preparation for Indonesians traveling to the Kingdom — expectations of Arabic do not match what they encounter.</a:t>
            </a:r>
            <a:endParaRPr lang="en-US" sz="1100" dirty="0"/>
          </a:p>
        </p:txBody>
      </p:sp>
    </p:spTree>
    <p:extLst>
      <p:ext uri="{BB962C8B-B14F-4D97-AF65-F5344CB8AC3E}">
        <p14:creationId xmlns:p14="http://schemas.microsoft.com/office/powerpoint/2010/main" val="28217048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9ECE4"/>
        </a:solidFill>
        <a:effectLst/>
      </p:bgPr>
    </p:bg>
    <p:spTree>
      <p:nvGrpSpPr>
        <p:cNvPr id="1" name=""/>
        <p:cNvGrpSpPr/>
        <p:nvPr/>
      </p:nvGrpSpPr>
      <p:grpSpPr>
        <a:xfrm>
          <a:off x="0" y="0"/>
          <a:ext cx="0" cy="0"/>
          <a:chOff x="0" y="0"/>
          <a:chExt cx="0" cy="0"/>
        </a:xfrm>
      </p:grpSpPr>
      <p:sp>
        <p:nvSpPr>
          <p:cNvPr id="2" name="Text 0"/>
          <p:cNvSpPr/>
          <p:nvPr/>
        </p:nvSpPr>
        <p:spPr>
          <a:xfrm>
            <a:off x="502920" y="164592"/>
            <a:ext cx="813816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00" normalizeH="0" baseline="0" noProof="0" dirty="0">
                <a:ln>
                  <a:noFill/>
                </a:ln>
                <a:solidFill>
                  <a:srgbClr val="A8503F"/>
                </a:solidFill>
                <a:effectLst/>
                <a:uLnTx/>
                <a:uFillTx/>
                <a:latin typeface="Courier New" pitchFamily="34" charset="0"/>
                <a:ea typeface="Courier New" pitchFamily="34" charset="-122"/>
                <a:cs typeface="Courier New" pitchFamily="34" charset="-120"/>
              </a:rPr>
              <a:t>FINDING 1 – RQ1   </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502920" y="347472"/>
            <a:ext cx="8138160" cy="6400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332A22"/>
                </a:solidFill>
                <a:effectLst/>
                <a:uLnTx/>
                <a:uFillTx/>
                <a:latin typeface="Cambria" pitchFamily="34" charset="0"/>
                <a:ea typeface="Cambria" pitchFamily="34" charset="-122"/>
                <a:cs typeface="Cambria" pitchFamily="34" charset="-120"/>
              </a:rPr>
              <a:t>The corridor is sharply partitioned by domain</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151617"/>
                </a:solidFill>
                <a:effectLst/>
                <a:uLnTx/>
                <a:uFillTx/>
                <a:latin typeface="Arial" pitchFamily="34" charset="0"/>
                <a:ea typeface="Arial" pitchFamily="34" charset="-122"/>
                <a:cs typeface="Arial" pitchFamily="34" charset="-120"/>
              </a:rPr>
              <a:t>Each situation has its own language</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502920" y="1115568"/>
            <a:ext cx="2587752" cy="1115568"/>
          </a:xfrm>
          <a:prstGeom prst="roundRect">
            <a:avLst>
              <a:gd name="adj" fmla="val 3279"/>
            </a:avLst>
          </a:prstGeom>
          <a:solidFill>
            <a:srgbClr val="F2E8DF"/>
          </a:solidFill>
          <a:ln w="9525">
            <a:solidFill>
              <a:srgbClr val="D9C6BA"/>
            </a:solidFill>
            <a:prstDash val="solid"/>
          </a:ln>
        </p:spPr>
      </p:sp>
      <p:sp>
        <p:nvSpPr>
          <p:cNvPr id="5" name="Text 3"/>
          <p:cNvSpPr/>
          <p:nvPr/>
        </p:nvSpPr>
        <p:spPr>
          <a:xfrm>
            <a:off x="667512" y="1261872"/>
            <a:ext cx="224028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6B615B"/>
                </a:solidFill>
                <a:effectLst/>
                <a:uLnTx/>
                <a:uFillTx/>
                <a:latin typeface="Calibri" pitchFamily="34" charset="0"/>
                <a:ea typeface="Calibri" pitchFamily="34" charset="-122"/>
                <a:cs typeface="Calibri" pitchFamily="34" charset="-120"/>
              </a:rPr>
              <a:t>Praying (salat)</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667512" y="1645920"/>
            <a:ext cx="22402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A8503F"/>
                </a:solidFill>
                <a:effectLst/>
                <a:uLnTx/>
                <a:uFillTx/>
                <a:latin typeface="Arial" pitchFamily="34" charset="0"/>
                <a:ea typeface="Arial" pitchFamily="34" charset="-122"/>
                <a:cs typeface="Arial" pitchFamily="34" charset="-120"/>
              </a:rPr>
              <a:t>Arabic</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Shape 5"/>
          <p:cNvSpPr/>
          <p:nvPr/>
        </p:nvSpPr>
        <p:spPr>
          <a:xfrm>
            <a:off x="3273552" y="1115568"/>
            <a:ext cx="2587752" cy="1115568"/>
          </a:xfrm>
          <a:prstGeom prst="roundRect">
            <a:avLst>
              <a:gd name="adj" fmla="val 3279"/>
            </a:avLst>
          </a:prstGeom>
          <a:solidFill>
            <a:srgbClr val="F2E8DF"/>
          </a:solidFill>
          <a:ln w="9525">
            <a:solidFill>
              <a:srgbClr val="D9C6BA"/>
            </a:solidFill>
            <a:prstDash val="solid"/>
          </a:ln>
        </p:spPr>
      </p:sp>
      <p:sp>
        <p:nvSpPr>
          <p:cNvPr id="8" name="Text 6"/>
          <p:cNvSpPr/>
          <p:nvPr/>
        </p:nvSpPr>
        <p:spPr>
          <a:xfrm>
            <a:off x="3438144" y="1261872"/>
            <a:ext cx="224028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6B615B"/>
                </a:solidFill>
                <a:effectLst/>
                <a:uLnTx/>
                <a:uFillTx/>
                <a:latin typeface="Calibri" pitchFamily="34" charset="0"/>
                <a:ea typeface="Calibri" pitchFamily="34" charset="-122"/>
                <a:cs typeface="Calibri" pitchFamily="34" charset="-120"/>
              </a:rPr>
              <a:t>Private prayer</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3438144" y="1645920"/>
            <a:ext cx="22402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A8503F"/>
                </a:solidFill>
                <a:effectLst/>
                <a:uLnTx/>
                <a:uFillTx/>
                <a:latin typeface="Arial" pitchFamily="34" charset="0"/>
                <a:ea typeface="Arial" pitchFamily="34" charset="-122"/>
                <a:cs typeface="Arial" pitchFamily="34" charset="-120"/>
              </a:rPr>
              <a:t>Mother tongue</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p:cNvSpPr/>
          <p:nvPr/>
        </p:nvSpPr>
        <p:spPr>
          <a:xfrm>
            <a:off x="6044184" y="1115568"/>
            <a:ext cx="2587752" cy="1115568"/>
          </a:xfrm>
          <a:prstGeom prst="roundRect">
            <a:avLst>
              <a:gd name="adj" fmla="val 3279"/>
            </a:avLst>
          </a:prstGeom>
          <a:solidFill>
            <a:srgbClr val="2E2A28"/>
          </a:solidFill>
          <a:ln w="9525">
            <a:solidFill>
              <a:srgbClr val="2E2A28"/>
            </a:solidFill>
            <a:prstDash val="solid"/>
          </a:ln>
        </p:spPr>
      </p:sp>
      <p:sp>
        <p:nvSpPr>
          <p:cNvPr id="11" name="Text 9"/>
          <p:cNvSpPr/>
          <p:nvPr/>
        </p:nvSpPr>
        <p:spPr>
          <a:xfrm>
            <a:off x="6208776" y="1261872"/>
            <a:ext cx="224028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4D6CC"/>
                </a:solidFill>
                <a:effectLst/>
                <a:uLnTx/>
                <a:uFillTx/>
                <a:latin typeface="Calibri" pitchFamily="34" charset="0"/>
                <a:ea typeface="Calibri" pitchFamily="34" charset="-122"/>
                <a:cs typeface="Calibri" pitchFamily="34" charset="-120"/>
              </a:rPr>
              <a:t>Selling to Indonesians</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6208776" y="1645920"/>
            <a:ext cx="22402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Indonesian</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Shape 11"/>
          <p:cNvSpPr/>
          <p:nvPr/>
        </p:nvSpPr>
        <p:spPr>
          <a:xfrm>
            <a:off x="502920" y="2414016"/>
            <a:ext cx="2587752" cy="1115568"/>
          </a:xfrm>
          <a:prstGeom prst="roundRect">
            <a:avLst>
              <a:gd name="adj" fmla="val 3279"/>
            </a:avLst>
          </a:prstGeom>
          <a:solidFill>
            <a:srgbClr val="2E2A28"/>
          </a:solidFill>
          <a:ln w="9525">
            <a:solidFill>
              <a:srgbClr val="2E2A28"/>
            </a:solidFill>
            <a:prstDash val="solid"/>
          </a:ln>
        </p:spPr>
      </p:sp>
      <p:sp>
        <p:nvSpPr>
          <p:cNvPr id="14" name="Text 12"/>
          <p:cNvSpPr/>
          <p:nvPr/>
        </p:nvSpPr>
        <p:spPr>
          <a:xfrm>
            <a:off x="667512" y="2560320"/>
            <a:ext cx="224028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E4D6CC"/>
                </a:solidFill>
                <a:effectLst/>
                <a:uLnTx/>
                <a:uFillTx/>
                <a:latin typeface="Calibri" pitchFamily="34" charset="0"/>
                <a:ea typeface="Calibri" pitchFamily="34" charset="-122"/>
                <a:cs typeface="Calibri" pitchFamily="34" charset="-120"/>
              </a:rPr>
              <a:t>Talking to workmates</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667512" y="2944368"/>
            <a:ext cx="22402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Indonesian</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Shape 14"/>
          <p:cNvSpPr/>
          <p:nvPr/>
        </p:nvSpPr>
        <p:spPr>
          <a:xfrm>
            <a:off x="3273552" y="2414016"/>
            <a:ext cx="2587752" cy="1115568"/>
          </a:xfrm>
          <a:prstGeom prst="roundRect">
            <a:avLst>
              <a:gd name="adj" fmla="val 3279"/>
            </a:avLst>
          </a:prstGeom>
          <a:solidFill>
            <a:srgbClr val="F2E8DF"/>
          </a:solidFill>
          <a:ln w="9525">
            <a:solidFill>
              <a:srgbClr val="D9C6BA"/>
            </a:solidFill>
            <a:prstDash val="solid"/>
          </a:ln>
        </p:spPr>
      </p:sp>
      <p:sp>
        <p:nvSpPr>
          <p:cNvPr id="17" name="Text 15"/>
          <p:cNvSpPr/>
          <p:nvPr/>
        </p:nvSpPr>
        <p:spPr>
          <a:xfrm>
            <a:off x="3438144" y="2560320"/>
            <a:ext cx="224028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6B615B"/>
                </a:solidFill>
                <a:effectLst/>
                <a:uLnTx/>
                <a:uFillTx/>
                <a:latin typeface="Calibri" pitchFamily="34" charset="0"/>
                <a:ea typeface="Calibri" pitchFamily="34" charset="-122"/>
                <a:cs typeface="Calibri" pitchFamily="34" charset="-120"/>
              </a:rPr>
              <a:t>Other pilgrims, airport</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p:cNvSpPr/>
          <p:nvPr/>
        </p:nvSpPr>
        <p:spPr>
          <a:xfrm>
            <a:off x="3438144" y="2944368"/>
            <a:ext cx="22402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A8503F"/>
                </a:solidFill>
                <a:effectLst/>
                <a:uLnTx/>
                <a:uFillTx/>
                <a:latin typeface="Arial" pitchFamily="34" charset="0"/>
                <a:ea typeface="Arial" pitchFamily="34" charset="-122"/>
                <a:cs typeface="Arial" pitchFamily="34" charset="-120"/>
              </a:rPr>
              <a:t>Arabic or English</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Shape 17"/>
          <p:cNvSpPr/>
          <p:nvPr/>
        </p:nvSpPr>
        <p:spPr>
          <a:xfrm>
            <a:off x="6044184" y="2414016"/>
            <a:ext cx="2587752" cy="1115568"/>
          </a:xfrm>
          <a:prstGeom prst="roundRect">
            <a:avLst>
              <a:gd name="adj" fmla="val 3279"/>
            </a:avLst>
          </a:prstGeom>
          <a:solidFill>
            <a:srgbClr val="F2E8DF"/>
          </a:solidFill>
          <a:ln w="9525">
            <a:solidFill>
              <a:srgbClr val="D9C6BA"/>
            </a:solidFill>
            <a:prstDash val="solid"/>
          </a:ln>
        </p:spPr>
      </p:sp>
      <p:sp>
        <p:nvSpPr>
          <p:cNvPr id="20" name="Text 18"/>
          <p:cNvSpPr/>
          <p:nvPr/>
        </p:nvSpPr>
        <p:spPr>
          <a:xfrm>
            <a:off x="6208776" y="2560320"/>
            <a:ext cx="224028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6B615B"/>
                </a:solidFill>
                <a:effectLst/>
                <a:uLnTx/>
                <a:uFillTx/>
                <a:latin typeface="Calibri" pitchFamily="34" charset="0"/>
                <a:ea typeface="Calibri" pitchFamily="34" charset="-122"/>
                <a:cs typeface="Calibri" pitchFamily="34" charset="-120"/>
              </a:rPr>
              <a:t>Home and family</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Text 19"/>
          <p:cNvSpPr/>
          <p:nvPr/>
        </p:nvSpPr>
        <p:spPr>
          <a:xfrm>
            <a:off x="6208776" y="2944368"/>
            <a:ext cx="2240280" cy="4114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A8503F"/>
                </a:solidFill>
                <a:effectLst/>
                <a:uLnTx/>
                <a:uFillTx/>
                <a:latin typeface="Arial" pitchFamily="34" charset="0"/>
                <a:ea typeface="Arial" pitchFamily="34" charset="-122"/>
                <a:cs typeface="Arial" pitchFamily="34" charset="-120"/>
              </a:rPr>
              <a:t>Regional languages</a:t>
            </a:r>
            <a:endPar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Text 20"/>
          <p:cNvSpPr/>
          <p:nvPr/>
        </p:nvSpPr>
        <p:spPr>
          <a:xfrm>
            <a:off x="502920" y="3840480"/>
            <a:ext cx="8138160" cy="548640"/>
          </a:xfrm>
          <a:prstGeom prst="rect">
            <a:avLst/>
          </a:prstGeom>
          <a:noFill/>
          <a:ln/>
        </p:spPr>
        <p:txBody>
          <a:bodyPr wrap="square" lIns="0" tIns="0" rIns="0" bIns="0" rtlCol="0" anchor="ct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This is not a ranking. It is a division of work. The same woman who calls Arabic the most beautiful language spends her whole shift speaking Indonesian, and thinks nothing of it.</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9ECE4"/>
        </a:solidFill>
        <a:effectLst/>
      </p:bgPr>
    </p:bg>
    <p:spTree>
      <p:nvGrpSpPr>
        <p:cNvPr id="1" name=""/>
        <p:cNvGrpSpPr/>
        <p:nvPr/>
      </p:nvGrpSpPr>
      <p:grpSpPr>
        <a:xfrm>
          <a:off x="0" y="0"/>
          <a:ext cx="0" cy="0"/>
          <a:chOff x="0" y="0"/>
          <a:chExt cx="0" cy="0"/>
        </a:xfrm>
      </p:grpSpPr>
      <p:sp>
        <p:nvSpPr>
          <p:cNvPr id="2" name="Text 0"/>
          <p:cNvSpPr/>
          <p:nvPr/>
        </p:nvSpPr>
        <p:spPr>
          <a:xfrm>
            <a:off x="502920" y="164592"/>
            <a:ext cx="813816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00" normalizeH="0" baseline="0" noProof="0" dirty="0">
                <a:ln>
                  <a:noFill/>
                </a:ln>
                <a:solidFill>
                  <a:srgbClr val="A8503F"/>
                </a:solidFill>
                <a:effectLst/>
                <a:uLnTx/>
                <a:uFillTx/>
                <a:latin typeface="Courier New" pitchFamily="34" charset="0"/>
                <a:ea typeface="Courier New" pitchFamily="34" charset="-122"/>
                <a:cs typeface="Courier New" pitchFamily="34" charset="-120"/>
              </a:rPr>
              <a:t>FINDING 2 - Q2</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502920" y="347472"/>
            <a:ext cx="8138160" cy="6400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332A22"/>
                </a:solidFill>
                <a:effectLst/>
                <a:uLnTx/>
                <a:uFillTx/>
                <a:latin typeface="Cambria" pitchFamily="34" charset="0"/>
                <a:ea typeface="Cambria" pitchFamily="34" charset="-122"/>
                <a:cs typeface="Cambria" pitchFamily="34" charset="-120"/>
              </a:rPr>
              <a:t>Accommodation runs towards the customer</a:t>
            </a:r>
            <a:endParaRPr kumimoji="0" lang="en-US" sz="16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151617"/>
                </a:solidFill>
                <a:effectLst/>
                <a:uLnTx/>
                <a:uFillTx/>
                <a:latin typeface="Arial" pitchFamily="34" charset="0"/>
                <a:ea typeface="Arial" pitchFamily="34" charset="-122"/>
                <a:cs typeface="Arial" pitchFamily="34" charset="-120"/>
              </a:rPr>
              <a:t>The seller learns the buyer’s language</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502920" y="1097280"/>
            <a:ext cx="8138160" cy="1024128"/>
          </a:xfrm>
          <a:prstGeom prst="roundRect">
            <a:avLst>
              <a:gd name="adj" fmla="val 3571"/>
            </a:avLst>
          </a:prstGeom>
          <a:solidFill>
            <a:srgbClr val="F2E8DF"/>
          </a:solidFill>
          <a:ln w="9525">
            <a:solidFill>
              <a:srgbClr val="D9C6BA"/>
            </a:solidFill>
            <a:prstDash val="solid"/>
          </a:ln>
        </p:spPr>
      </p:sp>
      <p:sp>
        <p:nvSpPr>
          <p:cNvPr id="5" name="Text 3"/>
          <p:cNvSpPr/>
          <p:nvPr/>
        </p:nvSpPr>
        <p:spPr>
          <a:xfrm>
            <a:off x="713232" y="1216152"/>
            <a:ext cx="7726680" cy="822960"/>
          </a:xfrm>
          <a:prstGeom prst="rect">
            <a:avLst/>
          </a:prstGeom>
          <a:noFill/>
          <a:ln/>
        </p:spPr>
        <p:txBody>
          <a:bodyPr wrap="square" lIns="0" tIns="0" rIns="0" bIns="0" rtlCol="0" anchor="ct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6B615B"/>
                </a:solidFill>
                <a:effectLst/>
                <a:uLnTx/>
                <a:uFillTx/>
                <a:latin typeface="Calibri" pitchFamily="34" charset="0"/>
                <a:ea typeface="Calibri" pitchFamily="34" charset="-122"/>
                <a:cs typeface="Calibri" pitchFamily="34" charset="-120"/>
              </a:rPr>
              <a:t>A Yemeni worker, asked which language he uses most:  </a:t>
            </a:r>
            <a:r>
              <a:rPr kumimoji="0" lang="en-US" sz="1200" b="1"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“Bukan. Di sini sama kerja, Madinah sama masjid banyak sekali, banyak orang Indonesia.”
</a:t>
            </a:r>
            <a:r>
              <a:rPr kumimoji="0" lang="en-US" sz="1000" b="0" i="1" u="none" strike="noStrike" kern="1200" cap="none" spc="0" normalizeH="0" baseline="0" noProof="0" dirty="0">
                <a:ln>
                  <a:noFill/>
                </a:ln>
                <a:solidFill>
                  <a:srgbClr val="6B615B"/>
                </a:solidFill>
                <a:effectLst/>
                <a:uLnTx/>
                <a:uFillTx/>
                <a:latin typeface="Calibri" pitchFamily="34" charset="0"/>
                <a:ea typeface="Calibri" pitchFamily="34" charset="-122"/>
                <a:cs typeface="Calibri" pitchFamily="34" charset="-120"/>
              </a:rPr>
              <a:t>No. Here at work, around the mosque in Medina, there are very many Indonesians. His own first language is Arabic.</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502920" y="2240280"/>
            <a:ext cx="8138160" cy="1024128"/>
          </a:xfrm>
          <a:prstGeom prst="roundRect">
            <a:avLst>
              <a:gd name="adj" fmla="val 3571"/>
            </a:avLst>
          </a:prstGeom>
          <a:solidFill>
            <a:srgbClr val="F6DED6"/>
          </a:solidFill>
          <a:ln w="9525">
            <a:solidFill>
              <a:srgbClr val="E2BCB0"/>
            </a:solidFill>
            <a:prstDash val="solid"/>
          </a:ln>
        </p:spPr>
      </p:sp>
      <p:sp>
        <p:nvSpPr>
          <p:cNvPr id="7" name="Text 5"/>
          <p:cNvSpPr/>
          <p:nvPr/>
        </p:nvSpPr>
        <p:spPr>
          <a:xfrm>
            <a:off x="713232" y="2359152"/>
            <a:ext cx="7726680" cy="822960"/>
          </a:xfrm>
          <a:prstGeom prst="rect">
            <a:avLst/>
          </a:prstGeom>
          <a:noFill/>
          <a:ln/>
        </p:spPr>
        <p:txBody>
          <a:bodyPr wrap="square" lIns="0" tIns="0" rIns="0" bIns="0" rtlCol="0" anchor="ct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6B615B"/>
                </a:solidFill>
                <a:effectLst/>
                <a:uLnTx/>
                <a:uFillTx/>
                <a:latin typeface="Calibri" pitchFamily="34" charset="0"/>
                <a:ea typeface="Calibri" pitchFamily="34" charset="-122"/>
                <a:cs typeface="Calibri" pitchFamily="34" charset="-120"/>
              </a:rPr>
              <a:t>An Afghan merchant, sixteen years in the country:  </a:t>
            </a:r>
            <a:r>
              <a:rPr kumimoji="0" lang="en-US" sz="1200" b="1"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“Ngak bisa ngomong Bahasa Indonesia.”
</a:t>
            </a:r>
            <a:r>
              <a:rPr kumimoji="0" lang="en-US" sz="1000" b="0" i="1" u="none" strike="noStrike" kern="1200" cap="none" spc="0" normalizeH="0" baseline="0" noProof="0" dirty="0">
                <a:ln>
                  <a:noFill/>
                </a:ln>
                <a:solidFill>
                  <a:srgbClr val="6B615B"/>
                </a:solidFill>
                <a:effectLst/>
                <a:uLnTx/>
                <a:uFillTx/>
                <a:latin typeface="Calibri" pitchFamily="34" charset="0"/>
                <a:ea typeface="Calibri" pitchFamily="34" charset="-122"/>
                <a:cs typeface="Calibri" pitchFamily="34" charset="-120"/>
              </a:rPr>
              <a:t>I can’t speak Indonesian — said in fluent Indonesian, in the middle of an interview held entirely in Indonesian. He no longer counts it as a skill.</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p:cNvSpPr/>
          <p:nvPr/>
        </p:nvSpPr>
        <p:spPr>
          <a:xfrm>
            <a:off x="502920" y="3383280"/>
            <a:ext cx="8138160" cy="960120"/>
          </a:xfrm>
          <a:prstGeom prst="roundRect">
            <a:avLst>
              <a:gd name="adj" fmla="val 3810"/>
            </a:avLst>
          </a:prstGeom>
          <a:solidFill>
            <a:srgbClr val="2E2A28"/>
          </a:solidFill>
          <a:ln w="9525">
            <a:solidFill>
              <a:srgbClr val="2E2A28"/>
            </a:solidFill>
            <a:prstDash val="solid"/>
          </a:ln>
        </p:spPr>
      </p:sp>
      <p:sp>
        <p:nvSpPr>
          <p:cNvPr id="9" name="Text 7"/>
          <p:cNvSpPr/>
          <p:nvPr/>
        </p:nvSpPr>
        <p:spPr>
          <a:xfrm>
            <a:off x="713232" y="3502152"/>
            <a:ext cx="7726680" cy="731520"/>
          </a:xfrm>
          <a:prstGeom prst="rect">
            <a:avLst/>
          </a:prstGeom>
          <a:noFill/>
          <a:ln/>
        </p:spPr>
        <p:txBody>
          <a:bodyPr wrap="square" lIns="0" tIns="0" rIns="0" bIns="0" rtlCol="0" anchor="ct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The proof is not only what they told us.  </a:t>
            </a:r>
            <a:r>
              <a:rPr kumimoji="0" lang="en-US" sz="1150" b="0" i="0" u="none" strike="noStrike" kern="1200" cap="none" spc="0" normalizeH="0" baseline="0" noProof="0" dirty="0">
                <a:ln>
                  <a:noFill/>
                </a:ln>
                <a:solidFill>
                  <a:srgbClr val="E4D6CC"/>
                </a:solidFill>
                <a:effectLst/>
                <a:uLnTx/>
                <a:uFillTx/>
                <a:latin typeface="Calibri" pitchFamily="34" charset="0"/>
                <a:ea typeface="Calibri" pitchFamily="34" charset="-122"/>
                <a:cs typeface="Calibri" pitchFamily="34" charset="-120"/>
              </a:rPr>
              <a:t>Seven of the eight interviews with non-Indonesians were held in Indonesian, with no preparation and no interpreter. Each recording is the thing itself, not a story about it.</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9ECE4"/>
        </a:solidFill>
        <a:effectLst/>
      </p:bgPr>
    </p:bg>
    <p:spTree>
      <p:nvGrpSpPr>
        <p:cNvPr id="1" name=""/>
        <p:cNvGrpSpPr/>
        <p:nvPr/>
      </p:nvGrpSpPr>
      <p:grpSpPr>
        <a:xfrm>
          <a:off x="0" y="0"/>
          <a:ext cx="0" cy="0"/>
          <a:chOff x="0" y="0"/>
          <a:chExt cx="0" cy="0"/>
        </a:xfrm>
      </p:grpSpPr>
      <p:sp>
        <p:nvSpPr>
          <p:cNvPr id="2" name="Text 0"/>
          <p:cNvSpPr/>
          <p:nvPr/>
        </p:nvSpPr>
        <p:spPr>
          <a:xfrm>
            <a:off x="502920" y="164592"/>
            <a:ext cx="813816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00" normalizeH="0" baseline="0" noProof="0" dirty="0">
                <a:ln>
                  <a:noFill/>
                </a:ln>
                <a:solidFill>
                  <a:srgbClr val="A8503F"/>
                </a:solidFill>
                <a:effectLst/>
                <a:uLnTx/>
                <a:uFillTx/>
                <a:latin typeface="Courier New" pitchFamily="34" charset="0"/>
                <a:ea typeface="Courier New" pitchFamily="34" charset="-122"/>
                <a:cs typeface="Courier New" pitchFamily="34" charset="-120"/>
              </a:rPr>
              <a:t>FINDINGS 3 - RQ1/RQ2 AND 4 - RQ3 </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502920" y="347472"/>
            <a:ext cx="8138160" cy="6400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151617"/>
                </a:solidFill>
                <a:effectLst/>
                <a:uLnTx/>
                <a:uFillTx/>
                <a:latin typeface="Arial" pitchFamily="34" charset="0"/>
                <a:ea typeface="Arial" pitchFamily="34" charset="-122"/>
                <a:cs typeface="Arial" pitchFamily="34" charset="-120"/>
              </a:rPr>
              <a:t>Two smaller findings that change the picture</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502920" y="1097280"/>
            <a:ext cx="3977640" cy="2788920"/>
          </a:xfrm>
          <a:prstGeom prst="roundRect">
            <a:avLst>
              <a:gd name="adj" fmla="val 1311"/>
            </a:avLst>
          </a:prstGeom>
          <a:solidFill>
            <a:srgbClr val="2E2A28"/>
          </a:solidFill>
          <a:ln w="9525">
            <a:solidFill>
              <a:srgbClr val="2E2A28"/>
            </a:solidFill>
            <a:prstDash val="solid"/>
          </a:ln>
        </p:spPr>
        <p:txBody>
          <a:bodyPr/>
          <a:lstStyle/>
          <a:p>
            <a:endParaRPr lang="en-US" dirty="0"/>
          </a:p>
        </p:txBody>
      </p:sp>
      <p:sp>
        <p:nvSpPr>
          <p:cNvPr id="5" name="Text 3"/>
          <p:cNvSpPr/>
          <p:nvPr/>
        </p:nvSpPr>
        <p:spPr>
          <a:xfrm>
            <a:off x="731520" y="1371600"/>
            <a:ext cx="3520440" cy="5029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FFFF"/>
                </a:solidFill>
                <a:effectLst/>
                <a:uLnTx/>
                <a:uFillTx/>
                <a:latin typeface="Arial" pitchFamily="34" charset="0"/>
                <a:ea typeface="Arial" pitchFamily="34" charset="-122"/>
                <a:cs typeface="Arial" pitchFamily="34" charset="-120"/>
              </a:rPr>
              <a:t>“Siji loro telu.”</a:t>
            </a:r>
            <a:endPar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731520" y="1901952"/>
            <a:ext cx="3520440" cy="27432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1" u="none" strike="noStrike" kern="1200" cap="none" spc="0" normalizeH="0" baseline="0" noProof="0" dirty="0">
                <a:ln>
                  <a:noFill/>
                </a:ln>
                <a:solidFill>
                  <a:srgbClr val="E4D6CC"/>
                </a:solidFill>
                <a:effectLst/>
                <a:uLnTx/>
                <a:uFillTx/>
                <a:latin typeface="Calibri" pitchFamily="34" charset="0"/>
                <a:ea typeface="Calibri" pitchFamily="34" charset="-122"/>
                <a:cs typeface="Calibri" pitchFamily="34" charset="-120"/>
              </a:rPr>
              <a:t>One, two, three — in Javanese.</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731520" y="1970532"/>
            <a:ext cx="3520440" cy="1417320"/>
          </a:xfrm>
          <a:prstGeom prst="rect">
            <a:avLst/>
          </a:prstGeom>
          <a:noFill/>
          <a:ln/>
        </p:spPr>
        <p:txBody>
          <a:bodyPr wrap="square" lIns="0" tIns="0" rIns="0" bIns="0" rtlCol="0" anchor="ct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E4D6CC"/>
                </a:solidFill>
                <a:effectLst/>
                <a:uLnTx/>
                <a:uFillTx/>
                <a:latin typeface="Calibri" pitchFamily="34" charset="0"/>
                <a:ea typeface="Calibri" pitchFamily="34" charset="-122"/>
                <a:cs typeface="Calibri" pitchFamily="34" charset="-120"/>
              </a:rPr>
              <a:t>A vendor born in Myanmar counts a price in Javanese for an Indonesian customer. So the market has not learned the national language only. It has learned the regional one too. Anyone measuring how far BI has spread by counting standard BI will miss this.</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p:cNvSpPr/>
          <p:nvPr/>
        </p:nvSpPr>
        <p:spPr>
          <a:xfrm>
            <a:off x="4700016" y="1097280"/>
            <a:ext cx="3941064" cy="1325880"/>
          </a:xfrm>
          <a:prstGeom prst="roundRect">
            <a:avLst>
              <a:gd name="adj" fmla="val 2759"/>
            </a:avLst>
          </a:prstGeom>
          <a:solidFill>
            <a:srgbClr val="F2E8DF"/>
          </a:solidFill>
          <a:ln w="9525">
            <a:solidFill>
              <a:srgbClr val="D9C6BA"/>
            </a:solidFill>
            <a:prstDash val="solid"/>
          </a:ln>
        </p:spPr>
      </p:sp>
      <p:sp>
        <p:nvSpPr>
          <p:cNvPr id="9" name="Text 7"/>
          <p:cNvSpPr/>
          <p:nvPr/>
        </p:nvSpPr>
        <p:spPr>
          <a:xfrm>
            <a:off x="4864608" y="1216152"/>
            <a:ext cx="361188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A8503F"/>
                </a:solidFill>
                <a:effectLst/>
                <a:uLnTx/>
                <a:uFillTx/>
                <a:latin typeface="Calibri" pitchFamily="34" charset="0"/>
                <a:ea typeface="Calibri" pitchFamily="34" charset="-122"/>
                <a:cs typeface="Calibri" pitchFamily="34" charset="-120"/>
              </a:rPr>
              <a:t>Workers re-sort Arabic</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p:nvPr/>
        </p:nvSpPr>
        <p:spPr>
          <a:xfrm>
            <a:off x="4864608" y="1481328"/>
            <a:ext cx="3611880" cy="813816"/>
          </a:xfrm>
          <a:prstGeom prst="rect">
            <a:avLst/>
          </a:prstGeom>
          <a:noFill/>
          <a:ln/>
        </p:spPr>
        <p:txBody>
          <a:bodyPr wrap="square" lIns="0" tIns="0" rIns="0" bIns="0" rtlCol="0" anchor="ctr"/>
          <a:lstStyle/>
          <a:p>
            <a:pPr marL="0" marR="0" lvl="0" indent="0" algn="l" defTabSz="914400" rtl="0" eaLnBrk="1" fontAlgn="auto" latinLnBrk="0" hangingPunct="1">
              <a:lnSpc>
                <a:spcPts val="145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A restaurant worker notices that school Arabic and street Arabic differ, and calls the street one a "bahasa daerah" — the Indonesian word for a regional language.</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Shape 9"/>
          <p:cNvSpPr/>
          <p:nvPr/>
        </p:nvSpPr>
        <p:spPr>
          <a:xfrm>
            <a:off x="4700016" y="2560320"/>
            <a:ext cx="3941064" cy="1325880"/>
          </a:xfrm>
          <a:prstGeom prst="roundRect">
            <a:avLst>
              <a:gd name="adj" fmla="val 2759"/>
            </a:avLst>
          </a:prstGeom>
          <a:solidFill>
            <a:srgbClr val="F6DED6"/>
          </a:solidFill>
          <a:ln w="9525">
            <a:solidFill>
              <a:srgbClr val="E2BCB0"/>
            </a:solidFill>
            <a:prstDash val="solid"/>
          </a:ln>
        </p:spPr>
      </p:sp>
      <p:sp>
        <p:nvSpPr>
          <p:cNvPr id="12" name="Text 10"/>
          <p:cNvSpPr/>
          <p:nvPr/>
        </p:nvSpPr>
        <p:spPr>
          <a:xfrm>
            <a:off x="4864608" y="2679192"/>
            <a:ext cx="361188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A8503F"/>
                </a:solidFill>
                <a:effectLst/>
                <a:uLnTx/>
                <a:uFillTx/>
                <a:latin typeface="Calibri" pitchFamily="34" charset="0"/>
                <a:ea typeface="Calibri" pitchFamily="34" charset="-122"/>
                <a:cs typeface="Calibri" pitchFamily="34" charset="-120"/>
              </a:rPr>
              <a:t>Why that is interesting</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4864608" y="2944368"/>
            <a:ext cx="3611880" cy="813816"/>
          </a:xfrm>
          <a:prstGeom prst="rect">
            <a:avLst/>
          </a:prstGeom>
          <a:noFill/>
          <a:ln/>
        </p:spPr>
        <p:txBody>
          <a:bodyPr wrap="square" lIns="0" tIns="0" rIns="0" bIns="0" rtlCol="0" anchor="ctr"/>
          <a:lstStyle/>
          <a:p>
            <a:pPr marL="0" marR="0" lvl="0" indent="0" algn="l" defTabSz="914400" rtl="0" eaLnBrk="1" fontAlgn="auto" latinLnBrk="0" hangingPunct="1">
              <a:lnSpc>
                <a:spcPts val="1450"/>
              </a:lnSpc>
              <a:spcBef>
                <a:spcPts val="0"/>
              </a:spcBef>
              <a:spcAft>
                <a:spcPts val="0"/>
              </a:spcAft>
              <a:buClrTx/>
              <a:buSzTx/>
              <a:buFontTx/>
              <a:buNone/>
              <a:tabLst/>
              <a:defRPr/>
            </a:pPr>
            <a:r>
              <a:rPr kumimoji="0" lang="en-US" sz="1050" b="0"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That the two differ is old news to linguists. What is new is the label. She sorts Arabic using a category she brought from home — and quietly shrinks the reach of the language she admires.</a:t>
            </a:r>
            <a:endParaRPr kumimoji="0" lang="en-US" sz="10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p:nvPr/>
        </p:nvSpPr>
        <p:spPr>
          <a:xfrm>
            <a:off x="502920" y="4046220"/>
            <a:ext cx="813816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50" b="0" i="0" u="none" strike="noStrike" kern="1200" cap="none" spc="0" normalizeH="0" baseline="0" noProof="0" dirty="0">
                <a:ln>
                  <a:noFill/>
                </a:ln>
                <a:solidFill>
                  <a:srgbClr val="6B615B"/>
                </a:solidFill>
                <a:effectLst/>
                <a:uLnTx/>
                <a:uFillTx/>
                <a:latin typeface="Courier New" pitchFamily="34" charset="0"/>
                <a:ea typeface="Courier New" pitchFamily="34" charset="-122"/>
                <a:cs typeface="Courier New" pitchFamily="34" charset="-120"/>
              </a:rPr>
              <a:t>Both findings come from single speakers. We report them as illustrations, not as counts.</a:t>
            </a:r>
            <a:endParaRPr kumimoji="0" lang="en-US" sz="8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0">
            <a:extLst>
              <a:ext uri="{FF2B5EF4-FFF2-40B4-BE49-F238E27FC236}">
                <a16:creationId xmlns:a16="http://schemas.microsoft.com/office/drawing/2014/main" id="{05F8DB99-EEE3-982A-93E2-2A5E33FFBA3F}"/>
              </a:ext>
            </a:extLst>
          </p:cNvPr>
          <p:cNvSpPr/>
          <p:nvPr/>
        </p:nvSpPr>
        <p:spPr>
          <a:xfrm>
            <a:off x="731520" y="3271266"/>
            <a:ext cx="35204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1" u="none" strike="noStrike" kern="1200" cap="none" spc="0" normalizeH="0" baseline="0" noProof="0" dirty="0">
                <a:ln>
                  <a:noFill/>
                </a:ln>
                <a:solidFill>
                  <a:schemeClr val="bg1">
                    <a:lumMod val="95000"/>
                  </a:schemeClr>
                </a:solidFill>
                <a:effectLst/>
                <a:uLnTx/>
                <a:uFillTx/>
                <a:latin typeface="Calibri" pitchFamily="34" charset="0"/>
                <a:ea typeface="Calibri" pitchFamily="34" charset="-122"/>
                <a:cs typeface="Calibri" pitchFamily="34" charset="-120"/>
              </a:rPr>
              <a:t>He also learned Indonesian because he intends to move to Indonesia — an attachment the trade does not require.</a:t>
            </a:r>
            <a:endParaRPr kumimoji="0" lang="en-US" sz="1150" b="0" i="0" u="none" strike="noStrike" kern="1200" cap="none" spc="0" normalizeH="0" baseline="0" noProof="0" dirty="0">
              <a:ln>
                <a:noFill/>
              </a:ln>
              <a:solidFill>
                <a:schemeClr val="bg1">
                  <a:lumMod val="95000"/>
                </a:schemeClr>
              </a:solidFill>
              <a:effectLst/>
              <a:uLnTx/>
              <a:uFillTx/>
              <a:latin typeface="Calibri" panose="020F0502020204030204"/>
              <a:ea typeface="+mn-ea"/>
              <a:cs typeface="+mn-c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46304"/>
            <a:ext cx="804672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200" normalizeH="0" baseline="0" noProof="0" dirty="0">
                <a:ln>
                  <a:noFill/>
                </a:ln>
                <a:solidFill>
                  <a:srgbClr val="B85042"/>
                </a:solidFill>
                <a:effectLst/>
                <a:uLnTx/>
                <a:uFillTx/>
                <a:latin typeface="Calibri" pitchFamily="34" charset="0"/>
                <a:ea typeface="Calibri" pitchFamily="34" charset="-122"/>
                <a:cs typeface="Calibri" pitchFamily="34" charset="-120"/>
              </a:rPr>
              <a:t>FINDING 4 — RQ3</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548640" y="384048"/>
            <a:ext cx="8046720" cy="6858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32A22"/>
                </a:solidFill>
                <a:effectLst/>
                <a:uLnTx/>
                <a:uFillTx/>
                <a:latin typeface="Cambria" pitchFamily="34" charset="0"/>
                <a:ea typeface="Cambria" pitchFamily="34" charset="-122"/>
                <a:cs typeface="Cambria" pitchFamily="34" charset="-120"/>
              </a:rPr>
              <a:t>Speakers re-sort Arabic using categories from home</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548640" y="1188720"/>
            <a:ext cx="8046720" cy="1143000"/>
          </a:xfrm>
          <a:prstGeom prst="roundRect">
            <a:avLst>
              <a:gd name="adj" fmla="val 4800"/>
            </a:avLst>
          </a:prstGeom>
          <a:solidFill>
            <a:srgbClr val="F0EBDD"/>
          </a:solidFill>
          <a:ln w="12700">
            <a:solidFill>
              <a:srgbClr val="F0EBDD"/>
            </a:solidFill>
            <a:prstDash val="solid"/>
          </a:ln>
        </p:spPr>
      </p:sp>
      <p:sp>
        <p:nvSpPr>
          <p:cNvPr id="5" name="Text 3"/>
          <p:cNvSpPr/>
          <p:nvPr/>
        </p:nvSpPr>
        <p:spPr>
          <a:xfrm>
            <a:off x="777240" y="1325880"/>
            <a:ext cx="7589520" cy="960120"/>
          </a:xfrm>
          <a:prstGeom prst="rect">
            <a:avLst/>
          </a:prstGeom>
          <a:noFill/>
          <a:ln/>
        </p:spPr>
        <p:txBody>
          <a:bodyPr wrap="square" lIns="0" tIns="0" rIns="0" bIns="0" rtlCol="0" anchor="ct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150" b="0" i="0" u="none" strike="noStrike" kern="1200" cap="none" spc="0" normalizeH="0" baseline="0" noProof="0" dirty="0">
                <a:ln>
                  <a:noFill/>
                </a:ln>
                <a:solidFill>
                  <a:srgbClr val="7A6E62"/>
                </a:solidFill>
                <a:effectLst/>
                <a:uLnTx/>
                <a:uFillTx/>
                <a:latin typeface="Calibri" pitchFamily="34" charset="0"/>
                <a:ea typeface="Calibri" pitchFamily="34" charset="-122"/>
                <a:cs typeface="Calibri" pitchFamily="34" charset="-120"/>
              </a:rPr>
              <a:t>(8)  P4, a restaurant worker with pesantren schooling:  </a:t>
            </a:r>
            <a:r>
              <a:rPr kumimoji="0" lang="en-US" sz="1300" b="1"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“di sekolah tuh iya nya tuh na’am, tapi disini ayuwah … Beda. Jadi bahasa daerah.”
</a:t>
            </a:r>
            <a:r>
              <a:rPr kumimoji="0" lang="en-US" sz="1100" b="0" i="1" u="none" strike="noStrike" kern="1200" cap="none" spc="0" normalizeH="0" baseline="0" noProof="0" dirty="0">
                <a:ln>
                  <a:noFill/>
                </a:ln>
                <a:solidFill>
                  <a:srgbClr val="7A6E62"/>
                </a:solidFill>
                <a:effectLst/>
                <a:uLnTx/>
                <a:uFillTx/>
                <a:latin typeface="Calibri" pitchFamily="34" charset="0"/>
                <a:ea typeface="Calibri" pitchFamily="34" charset="-122"/>
                <a:cs typeface="Calibri" pitchFamily="34" charset="-120"/>
              </a:rPr>
              <a:t>At school “yes” is na’am, but here it is aiwah … Different. So it is a regional language.</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548640" y="2468880"/>
            <a:ext cx="3840480" cy="1417320"/>
          </a:xfrm>
          <a:prstGeom prst="roundRect">
            <a:avLst>
              <a:gd name="adj" fmla="val 3871"/>
            </a:avLst>
          </a:prstGeom>
          <a:solidFill>
            <a:srgbClr val="F0EBDD"/>
          </a:solidFill>
          <a:ln w="12700">
            <a:solidFill>
              <a:srgbClr val="F0EBDD"/>
            </a:solidFill>
            <a:prstDash val="solid"/>
          </a:ln>
        </p:spPr>
      </p:sp>
      <p:sp>
        <p:nvSpPr>
          <p:cNvPr id="7" name="Text 5"/>
          <p:cNvSpPr/>
          <p:nvPr/>
        </p:nvSpPr>
        <p:spPr>
          <a:xfrm>
            <a:off x="777240" y="2606040"/>
            <a:ext cx="3383280" cy="1143000"/>
          </a:xfrm>
          <a:prstGeom prst="rect">
            <a:avLst/>
          </a:prstGeom>
          <a:noFill/>
          <a:ln/>
        </p:spPr>
        <p:txBody>
          <a:bodyPr wrap="square" lIns="0" tIns="0" rIns="0" bIns="0" rtlCol="0" anchor="ct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7A6E62"/>
                </a:solidFill>
                <a:effectLst/>
                <a:uLnTx/>
                <a:uFillTx/>
                <a:latin typeface="Calibri" pitchFamily="34" charset="0"/>
                <a:ea typeface="Calibri" pitchFamily="34" charset="-122"/>
                <a:cs typeface="Calibri" pitchFamily="34" charset="-120"/>
              </a:rPr>
              <a:t>Not a finding
</a:t>
            </a:r>
            <a:r>
              <a:rPr kumimoji="0" lang="en-US" sz="115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That the varieties differ is diglossia, described since Ferguson (1959). Our participants are not discovering it.</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p:cNvSpPr/>
          <p:nvPr/>
        </p:nvSpPr>
        <p:spPr>
          <a:xfrm>
            <a:off x="4754880" y="2468880"/>
            <a:ext cx="3840480" cy="1417320"/>
          </a:xfrm>
          <a:prstGeom prst="roundRect">
            <a:avLst>
              <a:gd name="adj" fmla="val 3871"/>
            </a:avLst>
          </a:prstGeom>
          <a:solidFill>
            <a:srgbClr val="FBE9E5"/>
          </a:solidFill>
          <a:ln w="12700">
            <a:solidFill>
              <a:srgbClr val="FBE9E5"/>
            </a:solidFill>
            <a:prstDash val="solid"/>
          </a:ln>
        </p:spPr>
      </p:sp>
      <p:sp>
        <p:nvSpPr>
          <p:cNvPr id="9" name="Text 7"/>
          <p:cNvSpPr/>
          <p:nvPr/>
        </p:nvSpPr>
        <p:spPr>
          <a:xfrm>
            <a:off x="4983480" y="2606040"/>
            <a:ext cx="3383280" cy="1143000"/>
          </a:xfrm>
          <a:prstGeom prst="rect">
            <a:avLst/>
          </a:prstGeom>
          <a:noFill/>
          <a:ln/>
        </p:spPr>
        <p:txBody>
          <a:bodyPr wrap="square" lIns="0" tIns="0" rIns="0" bIns="0" rtlCol="0" anchor="ct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B85042"/>
                </a:solidFill>
                <a:effectLst/>
                <a:uLnTx/>
                <a:uFillTx/>
                <a:latin typeface="Calibri" pitchFamily="34" charset="0"/>
                <a:ea typeface="Calibri" pitchFamily="34" charset="-122"/>
                <a:cs typeface="Calibri" pitchFamily="34" charset="-120"/>
              </a:rPr>
              <a:t>The finding
</a:t>
            </a:r>
            <a:r>
              <a:rPr kumimoji="0" lang="en-US" sz="115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The category she reaches for. Bahasa daerah is the Indonesian label for a regional vernacular — imported wholesale to sort a repertoire it was never built for.</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Text 8"/>
          <p:cNvSpPr/>
          <p:nvPr/>
        </p:nvSpPr>
        <p:spPr>
          <a:xfrm>
            <a:off x="548640" y="4069080"/>
            <a:ext cx="8046720" cy="3200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50" b="0" i="1" u="none" strike="noStrike" kern="1200" cap="none" spc="0" normalizeH="0" baseline="0" noProof="0" dirty="0">
                <a:ln>
                  <a:noFill/>
                </a:ln>
                <a:solidFill>
                  <a:srgbClr val="7A6E62"/>
                </a:solidFill>
                <a:effectLst/>
                <a:uLnTx/>
                <a:uFillTx/>
                <a:latin typeface="Calibri" pitchFamily="34" charset="0"/>
                <a:ea typeface="Calibri" pitchFamily="34" charset="-122"/>
                <a:cs typeface="Calibri" pitchFamily="34" charset="-120"/>
              </a:rPr>
              <a:t>P14, with far less schooling, makes the analogy explicit: “beda-beda bahasa Arab … ya kayak kita aja Jawa.”</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46304"/>
            <a:ext cx="804672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200" normalizeH="0" baseline="0" noProof="0" dirty="0">
                <a:ln>
                  <a:noFill/>
                </a:ln>
                <a:solidFill>
                  <a:srgbClr val="B85042"/>
                </a:solidFill>
                <a:effectLst/>
                <a:uLnTx/>
                <a:uFillTx/>
                <a:latin typeface="Calibri" pitchFamily="34" charset="0"/>
                <a:ea typeface="Calibri" pitchFamily="34" charset="-122"/>
                <a:cs typeface="Calibri" pitchFamily="34" charset="-120"/>
              </a:rPr>
              <a:t>FINDING 5 — RQ1 / RQ3</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548640" y="384048"/>
            <a:ext cx="8046720" cy="6858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32A22"/>
                </a:solidFill>
                <a:effectLst/>
                <a:uLnTx/>
                <a:uFillTx/>
                <a:latin typeface="Cambria" pitchFamily="34" charset="0"/>
                <a:ea typeface="Cambria" pitchFamily="34" charset="-122"/>
                <a:cs typeface="Cambria" pitchFamily="34" charset="-120"/>
              </a:rPr>
              <a:t>Devotion, and an attachment beyond trade</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548640" y="1188720"/>
            <a:ext cx="3977640" cy="1965960"/>
          </a:xfrm>
          <a:prstGeom prst="roundRect">
            <a:avLst>
              <a:gd name="adj" fmla="val 2791"/>
            </a:avLst>
          </a:prstGeom>
          <a:solidFill>
            <a:srgbClr val="F0EBDD"/>
          </a:solidFill>
          <a:ln w="12700">
            <a:solidFill>
              <a:srgbClr val="F0EBDD"/>
            </a:solidFill>
            <a:prstDash val="solid"/>
          </a:ln>
        </p:spPr>
      </p:sp>
      <p:sp>
        <p:nvSpPr>
          <p:cNvPr id="5" name="Text 3"/>
          <p:cNvSpPr/>
          <p:nvPr/>
        </p:nvSpPr>
        <p:spPr>
          <a:xfrm>
            <a:off x="777240" y="1325880"/>
            <a:ext cx="3520440" cy="1783080"/>
          </a:xfrm>
          <a:prstGeom prst="rect">
            <a:avLst/>
          </a:prstGeom>
          <a:noFill/>
          <a:ln/>
        </p:spPr>
        <p:txBody>
          <a:bodyPr wrap="square" lIns="0" tIns="0" rIns="0" bIns="0" rtlCol="0" anchor="ct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7A6E62"/>
                </a:solidFill>
                <a:effectLst/>
                <a:uLnTx/>
                <a:uFillTx/>
                <a:latin typeface="Calibri" pitchFamily="34" charset="0"/>
                <a:ea typeface="Calibri" pitchFamily="34" charset="-122"/>
                <a:cs typeface="Calibri" pitchFamily="34" charset="-120"/>
              </a:rPr>
              <a:t>(9)  P3, Sundanese, 24 years resident
</a:t>
            </a:r>
            <a:r>
              <a:rPr kumimoji="0" lang="en-US" sz="1250" b="1"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“ngadu sama Alloh pakai Sunda saja, karena Alloh mah lebih mengerti”
</a:t>
            </a:r>
            <a:r>
              <a:rPr kumimoji="0" lang="en-US" sz="1050" b="0" i="1" u="none" strike="noStrike" kern="1200" cap="none" spc="0" normalizeH="0" baseline="0" noProof="0" dirty="0">
                <a:ln>
                  <a:noFill/>
                </a:ln>
                <a:solidFill>
                  <a:srgbClr val="7A6E62"/>
                </a:solidFill>
                <a:effectLst/>
                <a:uLnTx/>
                <a:uFillTx/>
                <a:latin typeface="Calibri" pitchFamily="34" charset="0"/>
                <a:ea typeface="Calibri" pitchFamily="34" charset="-122"/>
                <a:cs typeface="Calibri" pitchFamily="34" charset="-120"/>
              </a:rPr>
              <a:t>to complain to Allah, just Sundanese, because Allah understands better
</a:t>
            </a:r>
            <a:r>
              <a:rPr kumimoji="0" lang="en-US" sz="110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Also Bengali (P5) and Uzbek mixed with Arabic (P10). Supplication in any language is jurisprudentially permitted — so the datum is not the practice but the fact that speakers defend it.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4709160" y="1188720"/>
            <a:ext cx="3886200" cy="1965960"/>
          </a:xfrm>
          <a:prstGeom prst="roundRect">
            <a:avLst>
              <a:gd name="adj" fmla="val 2791"/>
            </a:avLst>
          </a:prstGeom>
          <a:solidFill>
            <a:srgbClr val="FBE9E5"/>
          </a:solidFill>
          <a:ln w="12700">
            <a:solidFill>
              <a:srgbClr val="FBE9E5"/>
            </a:solidFill>
            <a:prstDash val="solid"/>
          </a:ln>
        </p:spPr>
      </p:sp>
      <p:sp>
        <p:nvSpPr>
          <p:cNvPr id="7" name="Text 5"/>
          <p:cNvSpPr/>
          <p:nvPr/>
        </p:nvSpPr>
        <p:spPr>
          <a:xfrm>
            <a:off x="4937760" y="1325880"/>
            <a:ext cx="3429000" cy="1783080"/>
          </a:xfrm>
          <a:prstGeom prst="rect">
            <a:avLst/>
          </a:prstGeom>
          <a:noFill/>
          <a:ln/>
        </p:spPr>
        <p:txBody>
          <a:bodyPr wrap="square" lIns="0" tIns="0" rIns="0" bIns="0" rtlCol="0" anchor="ctr"/>
          <a:lstStyle/>
          <a:p>
            <a:pPr marL="0" marR="0" lvl="0" indent="0" algn="l" defTabSz="914400" rtl="0" eaLnBrk="1" fontAlgn="auto" latinLnBrk="0" hangingPunct="1">
              <a:lnSpc>
                <a:spcPts val="15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B85042"/>
                </a:solidFill>
                <a:effectLst/>
                <a:uLnTx/>
                <a:uFillTx/>
                <a:latin typeface="Calibri" pitchFamily="34" charset="0"/>
                <a:ea typeface="Calibri" pitchFamily="34" charset="-122"/>
                <a:cs typeface="Calibri" pitchFamily="34" charset="-120"/>
              </a:rPr>
              <a:t>Evaluating Indonesian itself
</a:t>
            </a:r>
            <a:r>
              <a:rPr kumimoji="0" lang="en-US" sz="115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“saya suka Bahasa Indonesia, yang bagus-bagus” — P6, unprompted, first language Arabic.
P2 plans to travel to Puncak and Bogor. P13 is learning it because he intends to move to Indonesia.
</a:t>
            </a:r>
            <a:r>
              <a:rPr kumimoji="0" lang="en-US" sz="1150" b="1"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None of the three is talking about work.</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Shape 6"/>
          <p:cNvSpPr/>
          <p:nvPr/>
        </p:nvSpPr>
        <p:spPr>
          <a:xfrm>
            <a:off x="548640" y="3310128"/>
            <a:ext cx="8046720" cy="868680"/>
          </a:xfrm>
          <a:prstGeom prst="roundRect">
            <a:avLst>
              <a:gd name="adj" fmla="val 6316"/>
            </a:avLst>
          </a:prstGeom>
          <a:solidFill>
            <a:srgbClr val="2B2118"/>
          </a:solidFill>
          <a:ln w="12700">
            <a:solidFill>
              <a:srgbClr val="2B2118"/>
            </a:solidFill>
            <a:prstDash val="solid"/>
          </a:ln>
        </p:spPr>
      </p:sp>
      <p:sp>
        <p:nvSpPr>
          <p:cNvPr id="9" name="Text 7"/>
          <p:cNvSpPr/>
          <p:nvPr/>
        </p:nvSpPr>
        <p:spPr>
          <a:xfrm>
            <a:off x="822960" y="3310128"/>
            <a:ext cx="7498080" cy="8686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0" i="1"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For speakers who acquired BI as an instrument of trade, it has come to carry attachments that trade does not require.</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548640" y="146304"/>
            <a:ext cx="804672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200" normalizeH="0" baseline="0" noProof="0" dirty="0">
                <a:ln>
                  <a:noFill/>
                </a:ln>
                <a:solidFill>
                  <a:srgbClr val="B85042"/>
                </a:solidFill>
                <a:effectLst/>
                <a:uLnTx/>
                <a:uFillTx/>
                <a:latin typeface="Calibri" pitchFamily="34" charset="0"/>
                <a:ea typeface="Calibri" pitchFamily="34" charset="-122"/>
                <a:cs typeface="Calibri" pitchFamily="34" charset="-120"/>
              </a:rPr>
              <a:t>DISCUSSION</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548640" y="384048"/>
            <a:ext cx="8046720" cy="6858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32A22"/>
                </a:solidFill>
                <a:effectLst/>
                <a:uLnTx/>
                <a:uFillTx/>
                <a:latin typeface="Cambria" pitchFamily="34" charset="0"/>
                <a:ea typeface="Cambria" pitchFamily="34" charset="-122"/>
                <a:cs typeface="Cambria" pitchFamily="34" charset="-120"/>
              </a:rPr>
              <a:t>Two routes out of a national territory</a:t>
            </a:r>
            <a:endParaRPr kumimoji="0" lang="en-US" sz="3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548640" y="1170432"/>
            <a:ext cx="3931920" cy="2286000"/>
          </a:xfrm>
          <a:prstGeom prst="roundRect">
            <a:avLst>
              <a:gd name="adj" fmla="val 2400"/>
            </a:avLst>
          </a:prstGeom>
          <a:solidFill>
            <a:srgbClr val="F0EBDD"/>
          </a:solidFill>
          <a:ln w="12700">
            <a:solidFill>
              <a:srgbClr val="F0EBDD"/>
            </a:solidFill>
            <a:prstDash val="solid"/>
          </a:ln>
        </p:spPr>
      </p:sp>
      <p:sp>
        <p:nvSpPr>
          <p:cNvPr id="5" name="Text 3"/>
          <p:cNvSpPr/>
          <p:nvPr/>
        </p:nvSpPr>
        <p:spPr>
          <a:xfrm>
            <a:off x="777240" y="1298448"/>
            <a:ext cx="34747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200" normalizeH="0" baseline="0" noProof="0" dirty="0">
                <a:ln>
                  <a:noFill/>
                </a:ln>
                <a:solidFill>
                  <a:srgbClr val="7A9384"/>
                </a:solidFill>
                <a:effectLst/>
                <a:uLnTx/>
                <a:uFillTx/>
                <a:latin typeface="Calibri" pitchFamily="34" charset="0"/>
                <a:ea typeface="Calibri" pitchFamily="34" charset="-122"/>
                <a:cs typeface="Calibri" pitchFamily="34" charset="-120"/>
              </a:rPr>
              <a:t>PLANNED</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Text 4"/>
          <p:cNvSpPr/>
          <p:nvPr/>
        </p:nvSpPr>
        <p:spPr>
          <a:xfrm>
            <a:off x="777240" y="1664208"/>
            <a:ext cx="3474720" cy="384048"/>
          </a:xfrm>
          <a:prstGeom prst="rect">
            <a:avLst/>
          </a:prstGeom>
          <a:noFill/>
          <a:ln/>
        </p:spPr>
        <p:txBody>
          <a:bodyPr wrap="square" lIns="0" tIns="0" rIns="0" bIns="0" rtlCol="0" anchor="ctr"/>
          <a:lstStyle/>
          <a:p>
            <a:pPr marL="342900" marR="0" lvl="0" indent="-342900" algn="l" defTabSz="914400" rtl="0" eaLnBrk="1" fontAlgn="auto" latinLnBrk="0" hangingPunct="1">
              <a:lnSpc>
                <a:spcPct val="100000"/>
              </a:lnSpc>
              <a:spcBef>
                <a:spcPts val="0"/>
              </a:spcBef>
              <a:spcAft>
                <a:spcPts val="0"/>
              </a:spcAft>
              <a:buClrTx/>
              <a:buSzPct val="100000"/>
              <a:buFontTx/>
              <a:buChar char="•"/>
              <a:tabLst/>
              <a:defRPr/>
            </a:pPr>
            <a:r>
              <a:rPr kumimoji="0" lang="en-US" sz="115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Diplomacy, curriculum, institutions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777240" y="2093976"/>
            <a:ext cx="3474720" cy="384048"/>
          </a:xfrm>
          <a:prstGeom prst="rect">
            <a:avLst/>
          </a:prstGeom>
          <a:noFill/>
          <a:ln/>
        </p:spPr>
        <p:txBody>
          <a:bodyPr wrap="square" lIns="0" tIns="0" rIns="0" bIns="0" rtlCol="0" anchor="ctr"/>
          <a:lstStyle/>
          <a:p>
            <a:pPr marL="342900" marR="0" lvl="0" indent="-342900" algn="l" defTabSz="914400" rtl="0" eaLnBrk="1" fontAlgn="auto" latinLnBrk="0" hangingPunct="1">
              <a:lnSpc>
                <a:spcPct val="100000"/>
              </a:lnSpc>
              <a:spcBef>
                <a:spcPts val="0"/>
              </a:spcBef>
              <a:spcAft>
                <a:spcPts val="0"/>
              </a:spcAft>
              <a:buClrTx/>
              <a:buSzPct val="100000"/>
              <a:buFontTx/>
              <a:buChar char="•"/>
              <a:tabLst/>
              <a:defRPr/>
            </a:pPr>
            <a:r>
              <a:rPr kumimoji="0" lang="en-US" sz="115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UNESCO General Conference, 2023</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777240" y="2523744"/>
            <a:ext cx="3474720" cy="384048"/>
          </a:xfrm>
          <a:prstGeom prst="rect">
            <a:avLst/>
          </a:prstGeom>
          <a:noFill/>
          <a:ln/>
        </p:spPr>
        <p:txBody>
          <a:bodyPr wrap="square" lIns="0" tIns="0" rIns="0" bIns="0" rtlCol="0" anchor="ctr"/>
          <a:lstStyle/>
          <a:p>
            <a:pPr marL="342900" marR="0" lvl="0" indent="-342900" algn="l" defTabSz="914400" rtl="0" eaLnBrk="1" fontAlgn="auto" latinLnBrk="0" hangingPunct="1">
              <a:lnSpc>
                <a:spcPct val="100000"/>
              </a:lnSpc>
              <a:spcBef>
                <a:spcPts val="0"/>
              </a:spcBef>
              <a:spcAft>
                <a:spcPts val="0"/>
              </a:spcAft>
              <a:buClrTx/>
              <a:buSzPct val="100000"/>
              <a:buFontTx/>
              <a:buChar char="•"/>
              <a:tabLst/>
              <a:defRPr/>
            </a:pPr>
            <a:r>
              <a:rPr kumimoji="0" lang="en-US" sz="115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Yields formal recognition</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Text 7"/>
          <p:cNvSpPr/>
          <p:nvPr/>
        </p:nvSpPr>
        <p:spPr>
          <a:xfrm>
            <a:off x="777240" y="2953512"/>
            <a:ext cx="3474720" cy="384048"/>
          </a:xfrm>
          <a:prstGeom prst="rect">
            <a:avLst/>
          </a:prstGeom>
          <a:noFill/>
          <a:ln/>
        </p:spPr>
        <p:txBody>
          <a:bodyPr wrap="square" lIns="0" tIns="0" rIns="0" bIns="0" rtlCol="0" anchor="ctr"/>
          <a:lstStyle/>
          <a:p>
            <a:pPr marL="342900" marR="0" lvl="0" indent="-342900" algn="l" defTabSz="914400" rtl="0" eaLnBrk="1" fontAlgn="auto" latinLnBrk="0" hangingPunct="1">
              <a:lnSpc>
                <a:spcPct val="100000"/>
              </a:lnSpc>
              <a:spcBef>
                <a:spcPts val="0"/>
              </a:spcBef>
              <a:spcAft>
                <a:spcPts val="0"/>
              </a:spcAft>
              <a:buClrTx/>
              <a:buSzPct val="100000"/>
              <a:buFontTx/>
              <a:buChar char="•"/>
              <a:tabLst/>
              <a:defRPr/>
            </a:pPr>
            <a:r>
              <a:rPr kumimoji="0" lang="en-US" sz="115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Measured in agreements and syllabi</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0" name="Shape 8"/>
          <p:cNvSpPr/>
          <p:nvPr/>
        </p:nvSpPr>
        <p:spPr>
          <a:xfrm>
            <a:off x="4663440" y="1170432"/>
            <a:ext cx="3931920" cy="2286000"/>
          </a:xfrm>
          <a:prstGeom prst="roundRect">
            <a:avLst>
              <a:gd name="adj" fmla="val 2400"/>
            </a:avLst>
          </a:prstGeom>
          <a:solidFill>
            <a:srgbClr val="FBE9E5"/>
          </a:solidFill>
          <a:ln w="12700">
            <a:solidFill>
              <a:srgbClr val="FBE9E5"/>
            </a:solidFill>
            <a:prstDash val="solid"/>
          </a:ln>
        </p:spPr>
      </p:sp>
      <p:sp>
        <p:nvSpPr>
          <p:cNvPr id="11" name="Text 9"/>
          <p:cNvSpPr/>
          <p:nvPr/>
        </p:nvSpPr>
        <p:spPr>
          <a:xfrm>
            <a:off x="4892040" y="1298448"/>
            <a:ext cx="3474720" cy="29260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200" normalizeH="0" baseline="0" noProof="0" dirty="0">
                <a:ln>
                  <a:noFill/>
                </a:ln>
                <a:solidFill>
                  <a:srgbClr val="B85042"/>
                </a:solidFill>
                <a:effectLst/>
                <a:uLnTx/>
                <a:uFillTx/>
                <a:latin typeface="Calibri" pitchFamily="34" charset="0"/>
                <a:ea typeface="Calibri" pitchFamily="34" charset="-122"/>
                <a:cs typeface="Calibri" pitchFamily="34" charset="-120"/>
              </a:rPr>
              <a:t>UNPLANNED</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4892040" y="1664208"/>
            <a:ext cx="3474720" cy="384048"/>
          </a:xfrm>
          <a:prstGeom prst="rect">
            <a:avLst/>
          </a:prstGeom>
          <a:noFill/>
          <a:ln/>
        </p:spPr>
        <p:txBody>
          <a:bodyPr wrap="square" lIns="0" tIns="0" rIns="0" bIns="0" rtlCol="0" anchor="ctr"/>
          <a:lstStyle/>
          <a:p>
            <a:pPr marL="342900" marR="0" lvl="0" indent="-342900" algn="l" defTabSz="914400" rtl="0" eaLnBrk="1" fontAlgn="auto" latinLnBrk="0" hangingPunct="1">
              <a:lnSpc>
                <a:spcPct val="100000"/>
              </a:lnSpc>
              <a:spcBef>
                <a:spcPts val="0"/>
              </a:spcBef>
              <a:spcAft>
                <a:spcPts val="0"/>
              </a:spcAft>
              <a:buClrTx/>
              <a:buSzPct val="100000"/>
              <a:buFontTx/>
              <a:buChar char="•"/>
              <a:tabLst/>
              <a:defRPr/>
            </a:pPr>
            <a:r>
              <a:rPr kumimoji="0" lang="en-US" sz="115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Purchasing power of pilgrims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4892040" y="2093976"/>
            <a:ext cx="3474720" cy="384048"/>
          </a:xfrm>
          <a:prstGeom prst="rect">
            <a:avLst/>
          </a:prstGeom>
          <a:noFill/>
          <a:ln/>
        </p:spPr>
        <p:txBody>
          <a:bodyPr wrap="square" lIns="0" tIns="0" rIns="0" bIns="0" rtlCol="0" anchor="ctr"/>
          <a:lstStyle/>
          <a:p>
            <a:pPr marL="342900" marR="0" lvl="0" indent="-342900" algn="l" defTabSz="914400" rtl="0" eaLnBrk="1" fontAlgn="auto" latinLnBrk="0" hangingPunct="1">
              <a:lnSpc>
                <a:spcPct val="100000"/>
              </a:lnSpc>
              <a:spcBef>
                <a:spcPts val="0"/>
              </a:spcBef>
              <a:spcAft>
                <a:spcPts val="0"/>
              </a:spcAft>
              <a:buClrTx/>
              <a:buSzPct val="100000"/>
              <a:buFontTx/>
              <a:buChar char="•"/>
              <a:tabLst/>
              <a:defRPr/>
            </a:pPr>
            <a:r>
              <a:rPr kumimoji="0" lang="en-US" sz="115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No agency, no school, no policy</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p:nvPr/>
        </p:nvSpPr>
        <p:spPr>
          <a:xfrm>
            <a:off x="4892040" y="2523744"/>
            <a:ext cx="3474720" cy="384048"/>
          </a:xfrm>
          <a:prstGeom prst="rect">
            <a:avLst/>
          </a:prstGeom>
          <a:noFill/>
          <a:ln/>
        </p:spPr>
        <p:txBody>
          <a:bodyPr wrap="square" lIns="0" tIns="0" rIns="0" bIns="0" rtlCol="0" anchor="ctr"/>
          <a:lstStyle/>
          <a:p>
            <a:pPr marL="342900" marR="0" lvl="0" indent="-342900" algn="l" defTabSz="914400" rtl="0" eaLnBrk="1" fontAlgn="auto" latinLnBrk="0" hangingPunct="1">
              <a:lnSpc>
                <a:spcPct val="100000"/>
              </a:lnSpc>
              <a:spcBef>
                <a:spcPts val="0"/>
              </a:spcBef>
              <a:spcAft>
                <a:spcPts val="0"/>
              </a:spcAft>
              <a:buClrTx/>
              <a:buSzPct val="100000"/>
              <a:buFontTx/>
              <a:buChar char="•"/>
              <a:tabLst/>
              <a:defRPr/>
            </a:pPr>
            <a:r>
              <a:rPr kumimoji="0" lang="en-US" sz="115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Yields a working register in a dense domain</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Text 13"/>
          <p:cNvSpPr/>
          <p:nvPr/>
        </p:nvSpPr>
        <p:spPr>
          <a:xfrm>
            <a:off x="4892040" y="2953512"/>
            <a:ext cx="3474720" cy="384048"/>
          </a:xfrm>
          <a:prstGeom prst="rect">
            <a:avLst/>
          </a:prstGeom>
          <a:noFill/>
          <a:ln/>
        </p:spPr>
        <p:txBody>
          <a:bodyPr wrap="square" lIns="0" tIns="0" rIns="0" bIns="0" rtlCol="0" anchor="ctr"/>
          <a:lstStyle/>
          <a:p>
            <a:pPr marL="342900" marR="0" lvl="0" indent="-342900" algn="l" defTabSz="914400" rtl="0" eaLnBrk="1" fontAlgn="auto" latinLnBrk="0" hangingPunct="1">
              <a:lnSpc>
                <a:spcPct val="100000"/>
              </a:lnSpc>
              <a:spcBef>
                <a:spcPts val="0"/>
              </a:spcBef>
              <a:spcAft>
                <a:spcPts val="0"/>
              </a:spcAft>
              <a:buClrTx/>
              <a:buSzPct val="100000"/>
              <a:buFontTx/>
              <a:buChar char="•"/>
              <a:tabLst/>
              <a:defRPr/>
            </a:pPr>
            <a:r>
              <a:rPr kumimoji="0" lang="en-US" sz="115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Measured in transactions and repertoires</a:t>
            </a:r>
            <a:endParaRPr kumimoji="0" lang="en-US" sz="11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 14"/>
          <p:cNvSpPr/>
          <p:nvPr/>
        </p:nvSpPr>
        <p:spPr>
          <a:xfrm>
            <a:off x="548640" y="3611880"/>
            <a:ext cx="8046720" cy="868680"/>
          </a:xfrm>
          <a:prstGeom prst="rect">
            <a:avLst/>
          </a:prstGeom>
          <a:noFill/>
          <a:ln/>
        </p:spPr>
        <p:txBody>
          <a:bodyPr wrap="square" lIns="0" tIns="0" rIns="0" bIns="0" rtlCol="0" anchor="ctr"/>
          <a:lstStyle/>
          <a:p>
            <a:pPr marL="0" marR="0" lvl="0" indent="0" algn="l" defTabSz="914400" rtl="0" eaLnBrk="1" fontAlgn="auto" latinLnBrk="0" hangingPunct="1">
              <a:lnSpc>
                <a:spcPts val="16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332A22"/>
                </a:solidFill>
                <a:effectLst/>
                <a:uLnTx/>
                <a:uFillTx/>
                <a:latin typeface="Calibri" pitchFamily="34" charset="0"/>
                <a:ea typeface="Calibri" pitchFamily="34" charset="-122"/>
                <a:cs typeface="Calibri" pitchFamily="34" charset="-120"/>
              </a:rPr>
              <a:t>Cooper (1982) asks who adopts what, when, why and how. The corridor answers unusually cleanly: the service workforce adopts a commercial register of Indonesian, as a function of length of employment, because of the aggregate spending of the largest national contingent in the market — on the job, from customers, without instruction.</a:t>
            </a:r>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496119" y="1123280"/>
            <a:ext cx="8151763" cy="442987"/>
          </a:xfrm>
          <a:prstGeom prst="rect">
            <a:avLst/>
          </a:prstGeom>
          <a:noFill/>
          <a:ln/>
        </p:spPr>
        <p:txBody>
          <a:bodyPr wrap="none" lIns="0" tIns="0" rIns="0" bIns="0" rtlCol="0" anchor="t"/>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n-US" sz="2750" b="0" i="0" u="none" strike="noStrike" kern="1200" cap="none" spc="0" normalizeH="0" baseline="0" noProof="0" dirty="0">
                <a:ln>
                  <a:noFill/>
                </a:ln>
                <a:solidFill>
                  <a:srgbClr val="124E73"/>
                </a:solidFill>
                <a:effectLst/>
                <a:uLnTx/>
                <a:uFillTx/>
                <a:latin typeface="MuseoModerno Medium" pitchFamily="34" charset="0"/>
                <a:ea typeface="MuseoModerno Medium" pitchFamily="34" charset="-122"/>
                <a:cs typeface="MuseoModerno Medium" pitchFamily="34" charset="-120"/>
              </a:rPr>
              <a:t>Discussion &amp; Conclusion</a:t>
            </a:r>
            <a:endParaRPr kumimoji="0" lang="en-US" sz="27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496119" y="1920627"/>
            <a:ext cx="3902943" cy="221456"/>
          </a:xfrm>
          <a:prstGeom prst="rect">
            <a:avLst/>
          </a:prstGeom>
          <a:noFill/>
          <a:ln/>
        </p:spPr>
        <p:txBody>
          <a:bodyPr wrap="none" lIns="0" tIns="0" rIns="0" bIns="0" rtlCol="0" anchor="t"/>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124E73"/>
                </a:solidFill>
                <a:effectLst/>
                <a:uLnTx/>
                <a:uFillTx/>
                <a:latin typeface="MuseoModerno Medium" pitchFamily="34" charset="0"/>
                <a:ea typeface="MuseoModerno Medium" pitchFamily="34" charset="-122"/>
                <a:cs typeface="MuseoModerno Medium" pitchFamily="34" charset="-120"/>
              </a:rPr>
              <a:t>Answers to Research Questions</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496119" y="2283842"/>
            <a:ext cx="3902943" cy="1686818"/>
          </a:xfrm>
          <a:prstGeom prst="rect">
            <a:avLst/>
          </a:prstGeom>
          <a:noFill/>
          <a:ln/>
        </p:spPr>
        <p:txBody>
          <a:bodyPr wrap="square" lIns="0" tIns="0" rIns="0" bIns="0" rtlCol="0" anchor="t">
            <a:normAutofit/>
          </a:bodyPr>
          <a:lstStyle/>
          <a:p>
            <a:pPr marL="223520" marR="0" lvl="0" indent="-223520" algn="l" defTabSz="914400" rtl="0" eaLnBrk="1" fontAlgn="auto" latinLnBrk="0" hangingPunct="1">
              <a:lnSpc>
                <a:spcPct val="133000"/>
              </a:lnSpc>
              <a:spcBef>
                <a:spcPts val="0"/>
              </a:spcBef>
              <a:spcAft>
                <a:spcPts val="0"/>
              </a:spcAft>
              <a:buClrTx/>
              <a:buSzPct val="100000"/>
              <a:buFontTx/>
              <a:buChar char="•"/>
              <a:tabLst/>
              <a:defRPr/>
            </a:pPr>
            <a:r>
              <a:rPr kumimoji="0" lang="en-US" sz="1100" b="1" i="0" u="none" strike="noStrike" kern="1200" cap="none" spc="0" normalizeH="0" baseline="0" noProof="0" dirty="0">
                <a:ln>
                  <a:noFill/>
                </a:ln>
                <a:solidFill>
                  <a:srgbClr val="2B4150"/>
                </a:solidFill>
                <a:effectLst/>
                <a:uLnTx/>
                <a:uFillTx/>
                <a:latin typeface="Source Sans 3 Bold" pitchFamily="34" charset="0"/>
                <a:ea typeface="Source Sans 3 Bold" pitchFamily="34" charset="-122"/>
                <a:cs typeface="Source Sans 3 Bold" pitchFamily="34" charset="-120"/>
              </a:rPr>
              <a:t>RQ1:</a:t>
            </a:r>
            <a:r>
              <a:rPr kumimoji="0" lang="en-US" sz="1100" b="0" i="0" u="none" strike="noStrike" kern="1200" cap="none" spc="0" normalizeH="0" baseline="0" noProof="0" dirty="0">
                <a:ln>
                  <a:noFill/>
                </a:ln>
                <a:solidFill>
                  <a:srgbClr val="2B4150"/>
                </a:solidFill>
                <a:effectLst/>
                <a:uLnTx/>
                <a:uFillTx/>
                <a:latin typeface="Source Sans 3" pitchFamily="34" charset="0"/>
                <a:ea typeface="Source Sans 3" pitchFamily="34" charset="-122"/>
                <a:cs typeface="Source Sans 3" pitchFamily="34" charset="-120"/>
              </a:rPr>
              <a:t> BI dominates commerce with Indonesian customers and peer interaction — domain-specific, not overall supremacy.</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3520" marR="0" lvl="0" indent="-223520" algn="l" defTabSz="914400" rtl="0" eaLnBrk="1" fontAlgn="auto" latinLnBrk="0" hangingPunct="1">
              <a:lnSpc>
                <a:spcPct val="133000"/>
              </a:lnSpc>
              <a:spcBef>
                <a:spcPts val="0"/>
              </a:spcBef>
              <a:spcAft>
                <a:spcPts val="0"/>
              </a:spcAft>
              <a:buClrTx/>
              <a:buSzPct val="100000"/>
              <a:buFontTx/>
              <a:buChar char="•"/>
              <a:tabLst/>
              <a:defRPr/>
            </a:pPr>
            <a:r>
              <a:rPr kumimoji="0" lang="en-US" sz="1100" b="1" i="0" u="none" strike="noStrike" kern="1200" cap="none" spc="0" normalizeH="0" baseline="0" noProof="0" dirty="0">
                <a:ln>
                  <a:noFill/>
                </a:ln>
                <a:solidFill>
                  <a:srgbClr val="2B4150"/>
                </a:solidFill>
                <a:effectLst/>
                <a:uLnTx/>
                <a:uFillTx/>
                <a:latin typeface="Source Sans 3 Bold" pitchFamily="34" charset="0"/>
                <a:ea typeface="Source Sans 3 Bold" pitchFamily="34" charset="-122"/>
                <a:cs typeface="Source Sans 3 Bold" pitchFamily="34" charset="-120"/>
              </a:rPr>
              <a:t>RQ2:</a:t>
            </a:r>
            <a:r>
              <a:rPr kumimoji="0" lang="en-US" sz="1100" b="0" i="0" u="none" strike="noStrike" kern="1200" cap="none" spc="0" normalizeH="0" baseline="0" noProof="0" dirty="0">
                <a:ln>
                  <a:noFill/>
                </a:ln>
                <a:solidFill>
                  <a:srgbClr val="2B4150"/>
                </a:solidFill>
                <a:effectLst/>
                <a:uLnTx/>
                <a:uFillTx/>
                <a:latin typeface="Source Sans 3" pitchFamily="34" charset="0"/>
                <a:ea typeface="Source Sans 3" pitchFamily="34" charset="-122"/>
                <a:cs typeface="Source Sans 3" pitchFamily="34" charset="-120"/>
              </a:rPr>
              <a:t> Accommodation runs seller→buyer; for some, beginning to harden into commodification (P12, P13).</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223520" marR="0" lvl="0" indent="-223520" algn="l" defTabSz="914400" rtl="0" eaLnBrk="1" fontAlgn="auto" latinLnBrk="0" hangingPunct="1">
              <a:lnSpc>
                <a:spcPct val="133000"/>
              </a:lnSpc>
              <a:spcBef>
                <a:spcPts val="0"/>
              </a:spcBef>
              <a:spcAft>
                <a:spcPts val="0"/>
              </a:spcAft>
              <a:buClrTx/>
              <a:buSzPct val="100000"/>
              <a:buFontTx/>
              <a:buChar char="•"/>
              <a:tabLst/>
              <a:defRPr/>
            </a:pPr>
            <a:r>
              <a:rPr kumimoji="0" lang="en-US" sz="1100" b="1" i="0" u="none" strike="noStrike" kern="1200" cap="none" spc="0" normalizeH="0" baseline="0" noProof="0" dirty="0">
                <a:ln>
                  <a:noFill/>
                </a:ln>
                <a:solidFill>
                  <a:srgbClr val="2B4150"/>
                </a:solidFill>
                <a:effectLst/>
                <a:uLnTx/>
                <a:uFillTx/>
                <a:latin typeface="Source Sans 3 Bold" pitchFamily="34" charset="0"/>
                <a:ea typeface="Source Sans 3 Bold" pitchFamily="34" charset="-122"/>
                <a:cs typeface="Source Sans 3 Bold" pitchFamily="34" charset="-120"/>
              </a:rPr>
              <a:t>RQ3:</a:t>
            </a:r>
            <a:r>
              <a:rPr kumimoji="0" lang="en-US" sz="1100" b="0" i="0" u="none" strike="noStrike" kern="1200" cap="none" spc="0" normalizeH="0" baseline="0" noProof="0" dirty="0">
                <a:ln>
                  <a:noFill/>
                </a:ln>
                <a:solidFill>
                  <a:srgbClr val="2B4150"/>
                </a:solidFill>
                <a:effectLst/>
                <a:uLnTx/>
                <a:uFillTx/>
                <a:latin typeface="Source Sans 3" pitchFamily="34" charset="0"/>
                <a:ea typeface="Source Sans 3" pitchFamily="34" charset="-122"/>
                <a:cs typeface="Source Sans 3" pitchFamily="34" charset="-120"/>
              </a:rPr>
              <a:t> Participants import Indonesian national language ideology to categorize Arabic; vernacular supplication is permitted but apologetically justified.</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Shape 3"/>
          <p:cNvSpPr/>
          <p:nvPr/>
        </p:nvSpPr>
        <p:spPr>
          <a:xfrm>
            <a:off x="4647605" y="1778868"/>
            <a:ext cx="4107135" cy="2241352"/>
          </a:xfrm>
          <a:prstGeom prst="roundRect">
            <a:avLst>
              <a:gd name="adj" fmla="val 949"/>
            </a:avLst>
          </a:prstGeom>
          <a:solidFill>
            <a:srgbClr val="325F7B"/>
          </a:solidFill>
          <a:ln/>
        </p:spPr>
      </p:sp>
      <p:sp>
        <p:nvSpPr>
          <p:cNvPr id="6" name="Text 4"/>
          <p:cNvSpPr/>
          <p:nvPr/>
        </p:nvSpPr>
        <p:spPr>
          <a:xfrm>
            <a:off x="4789363" y="1920627"/>
            <a:ext cx="3823618" cy="221456"/>
          </a:xfrm>
          <a:prstGeom prst="rect">
            <a:avLst/>
          </a:prstGeom>
          <a:noFill/>
          <a:ln/>
        </p:spPr>
        <p:txBody>
          <a:bodyPr wrap="none" lIns="0" tIns="0" rIns="0" bIns="0" rtlCol="0" anchor="t"/>
          <a:lstStyle/>
          <a:p>
            <a:pPr marL="0" marR="0" lvl="0" indent="0" algn="l" defTabSz="914400" rtl="0" eaLnBrk="1" fontAlgn="auto" latinLnBrk="0" hangingPunct="1">
              <a:lnSpc>
                <a:spcPct val="104000"/>
              </a:lnSpc>
              <a:spcBef>
                <a:spcPts val="0"/>
              </a:spcBef>
              <a:spcAft>
                <a:spcPts val="0"/>
              </a:spcAft>
              <a:buClrTx/>
              <a:buSzTx/>
              <a:buFontTx/>
              <a:buNone/>
              <a:tabLst/>
              <a:defRPr/>
            </a:pPr>
            <a:r>
              <a:rPr kumimoji="0" lang="en-US" sz="1350" b="0" i="0" u="none" strike="noStrike" kern="1200" cap="none" spc="0" normalizeH="0" baseline="0" noProof="0" dirty="0">
                <a:ln>
                  <a:noFill/>
                </a:ln>
                <a:solidFill>
                  <a:srgbClr val="FFFFFF"/>
                </a:solidFill>
                <a:effectLst/>
                <a:uLnTx/>
                <a:uFillTx/>
                <a:latin typeface="MuseoModerno Medium" pitchFamily="34" charset="0"/>
                <a:ea typeface="MuseoModerno Medium" pitchFamily="34" charset="-122"/>
                <a:cs typeface="MuseoModerno Medium" pitchFamily="34" charset="-120"/>
              </a:rPr>
              <a:t>Core Contribution</a:t>
            </a:r>
            <a:endParaRPr kumimoji="0" lang="en-US" sz="13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4789363" y="2283842"/>
            <a:ext cx="3823618" cy="1261616"/>
          </a:xfrm>
          <a:prstGeom prst="rect">
            <a:avLst/>
          </a:prstGeom>
          <a:noFill/>
          <a:ln/>
        </p:spPr>
        <p:txBody>
          <a:bodyPr wrap="square" lIns="0" tIns="0" rIns="0" bIns="0" rtlCol="0" anchor="t">
            <a:normAutofit/>
          </a:bodyPr>
          <a:lstStyle/>
          <a:p>
            <a:pPr marL="0" marR="0" lvl="0" indent="0" algn="l" defTabSz="914400" rtl="0" eaLnBrk="1" fontAlgn="auto" latinLnBrk="0" hangingPunct="1">
              <a:lnSpc>
                <a:spcPct val="133000"/>
              </a:lnSpc>
              <a:spcBef>
                <a:spcPts val="0"/>
              </a:spcBef>
              <a:spcAft>
                <a:spcPts val="100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Source Sans 3" pitchFamily="34" charset="0"/>
                <a:ea typeface="Source Sans 3" pitchFamily="34" charset="-122"/>
                <a:cs typeface="Source Sans 3" pitchFamily="34" charset="-120"/>
              </a:rPr>
              <a:t>A documented case of </a:t>
            </a:r>
            <a:r>
              <a:rPr kumimoji="0" lang="en-US" sz="1100" b="1" i="0" u="none" strike="noStrike" kern="1200" cap="none" spc="0" normalizeH="0" baseline="0" noProof="0" dirty="0">
                <a:ln>
                  <a:noFill/>
                </a:ln>
                <a:solidFill>
                  <a:srgbClr val="FFFFFF"/>
                </a:solidFill>
                <a:effectLst/>
                <a:uLnTx/>
                <a:uFillTx/>
                <a:latin typeface="Source Sans 3 Bold" pitchFamily="34" charset="0"/>
                <a:ea typeface="Source Sans 3 Bold" pitchFamily="34" charset="-122"/>
                <a:cs typeface="Source Sans 3 Bold" pitchFamily="34" charset="-120"/>
              </a:rPr>
              <a:t>unplanned language spread</a:t>
            </a:r>
            <a:r>
              <a:rPr kumimoji="0" lang="en-US" sz="1100" b="0" i="0" u="none" strike="noStrike" kern="1200" cap="none" spc="0" normalizeH="0" baseline="0" noProof="0" dirty="0">
                <a:ln>
                  <a:noFill/>
                </a:ln>
                <a:solidFill>
                  <a:srgbClr val="FFFFFF"/>
                </a:solidFill>
                <a:effectLst/>
                <a:uLnTx/>
                <a:uFillTx/>
                <a:latin typeface="Source Sans 3" pitchFamily="34" charset="0"/>
                <a:ea typeface="Source Sans 3" pitchFamily="34" charset="-122"/>
                <a:cs typeface="Source Sans 3" pitchFamily="34" charset="-120"/>
              </a:rPr>
              <a:t> driven by purchasing power, not policy — in a setting where the competing prestige language is fixed by religious obligation.</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33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FFFFFF"/>
                </a:solidFill>
                <a:effectLst/>
                <a:uLnTx/>
                <a:uFillTx/>
                <a:latin typeface="Source Sans 3" pitchFamily="34" charset="0"/>
                <a:ea typeface="Source Sans 3" pitchFamily="34" charset="-122"/>
                <a:cs typeface="Source Sans 3" pitchFamily="34" charset="-120"/>
              </a:rPr>
              <a:t>What spreads is not standardized BI but </a:t>
            </a:r>
            <a:r>
              <a:rPr kumimoji="0" lang="en-US" sz="1100" b="1" i="0" u="none" strike="noStrike" kern="1200" cap="none" spc="0" normalizeH="0" baseline="0" noProof="0" dirty="0">
                <a:ln>
                  <a:noFill/>
                </a:ln>
                <a:solidFill>
                  <a:srgbClr val="FFFFFF"/>
                </a:solidFill>
                <a:effectLst/>
                <a:uLnTx/>
                <a:uFillTx/>
                <a:latin typeface="Source Sans 3 Bold" pitchFamily="34" charset="0"/>
                <a:ea typeface="Source Sans 3 Bold" pitchFamily="34" charset="-122"/>
                <a:cs typeface="Source Sans 3 Bold" pitchFamily="34" charset="-120"/>
              </a:rPr>
              <a:t>Indonesian-ness as a saleable repertoire</a:t>
            </a:r>
            <a:r>
              <a:rPr kumimoji="0" lang="en-US" sz="1100" b="0" i="0" u="none" strike="noStrike" kern="1200" cap="none" spc="0" normalizeH="0" baseline="0" noProof="0" dirty="0">
                <a:ln>
                  <a:noFill/>
                </a:ln>
                <a:solidFill>
                  <a:srgbClr val="FFFFFF"/>
                </a:solidFill>
                <a:effectLst/>
                <a:uLnTx/>
                <a:uFillTx/>
                <a:latin typeface="Source Sans 3" pitchFamily="34" charset="0"/>
                <a:ea typeface="Source Sans 3" pitchFamily="34" charset="-122"/>
                <a:cs typeface="Source Sans 3" pitchFamily="34" charset="-120"/>
              </a:rPr>
              <a:t>, regional layers included.</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6528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502920" y="164592"/>
            <a:ext cx="8138160" cy="201168"/>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1" i="0" u="none" strike="noStrike" kern="0" cap="none" spc="100" normalizeH="0" baseline="0" noProof="0" dirty="0">
                <a:ln>
                  <a:noFill/>
                </a:ln>
                <a:solidFill>
                  <a:srgbClr val="A8503F"/>
                </a:solidFill>
                <a:effectLst/>
                <a:uLnTx/>
                <a:uFillTx/>
                <a:latin typeface="Courier New" pitchFamily="34" charset="0"/>
                <a:ea typeface="Courier New" pitchFamily="34" charset="-122"/>
                <a:cs typeface="Courier New" pitchFamily="34" charset="-120"/>
              </a:rPr>
              <a:t>WHY IT MATTERS</a:t>
            </a:r>
            <a:endParaRPr kumimoji="0" lang="en-US" sz="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 1"/>
          <p:cNvSpPr/>
          <p:nvPr/>
        </p:nvSpPr>
        <p:spPr>
          <a:xfrm>
            <a:off x="502920" y="347472"/>
            <a:ext cx="8138160" cy="64008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100" b="1" i="0" u="none" strike="noStrike" kern="1200" cap="none" spc="0" normalizeH="0" baseline="0" noProof="0" dirty="0">
                <a:ln>
                  <a:noFill/>
                </a:ln>
                <a:solidFill>
                  <a:srgbClr val="151617"/>
                </a:solidFill>
                <a:effectLst/>
                <a:uLnTx/>
                <a:uFillTx/>
                <a:latin typeface="Arial" pitchFamily="34" charset="0"/>
                <a:ea typeface="Arial" pitchFamily="34" charset="-122"/>
                <a:cs typeface="Arial" pitchFamily="34" charset="-120"/>
              </a:rPr>
              <a:t>Three reasons this case is worth reporting</a:t>
            </a:r>
            <a:endParaRPr kumimoji="0" lang="en-US" sz="2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Shape 2"/>
          <p:cNvSpPr/>
          <p:nvPr/>
        </p:nvSpPr>
        <p:spPr>
          <a:xfrm>
            <a:off x="502920" y="1188720"/>
            <a:ext cx="2587752" cy="2651760"/>
          </a:xfrm>
          <a:prstGeom prst="roundRect">
            <a:avLst>
              <a:gd name="adj" fmla="val 1413"/>
            </a:avLst>
          </a:prstGeom>
          <a:solidFill>
            <a:srgbClr val="F2E8DF"/>
          </a:solidFill>
          <a:ln w="9525">
            <a:solidFill>
              <a:srgbClr val="D9C6BA"/>
            </a:solidFill>
            <a:prstDash val="solid"/>
          </a:ln>
        </p:spPr>
      </p:sp>
      <p:sp>
        <p:nvSpPr>
          <p:cNvPr id="5" name="Shape 3"/>
          <p:cNvSpPr/>
          <p:nvPr/>
        </p:nvSpPr>
        <p:spPr>
          <a:xfrm>
            <a:off x="667512" y="1353312"/>
            <a:ext cx="329184" cy="329184"/>
          </a:xfrm>
          <a:prstGeom prst="ellipse">
            <a:avLst/>
          </a:prstGeom>
          <a:solidFill>
            <a:srgbClr val="A8503F"/>
          </a:solidFill>
          <a:ln/>
        </p:spPr>
      </p:sp>
      <p:sp>
        <p:nvSpPr>
          <p:cNvPr id="6" name="Text 4"/>
          <p:cNvSpPr/>
          <p:nvPr/>
        </p:nvSpPr>
        <p:spPr>
          <a:xfrm>
            <a:off x="667512" y="1353312"/>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1</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 5"/>
          <p:cNvSpPr/>
          <p:nvPr/>
        </p:nvSpPr>
        <p:spPr>
          <a:xfrm>
            <a:off x="667512" y="1810512"/>
            <a:ext cx="22402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A rare kind of spread</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667512" y="2304288"/>
            <a:ext cx="2240280" cy="1371600"/>
          </a:xfrm>
          <a:prstGeom prst="rect">
            <a:avLst/>
          </a:prstGeom>
          <a:noFill/>
          <a:ln/>
        </p:spPr>
        <p:txBody>
          <a:bodyPr wrap="square" lIns="0" tIns="0" rIns="0" bIns="0" rtlCol="0" anchor="ctr"/>
          <a:lstStyle/>
          <a:p>
            <a:pPr marL="0" marR="0" lvl="0" indent="0" algn="l" defTabSz="914400" rtl="0" eaLnBrk="1" fontAlgn="auto" latinLnBrk="0" hangingPunct="1">
              <a:lnSpc>
                <a:spcPts val="145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Languages usually cross borders because a state pushes them. Here nobody pushed. The market did it.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3273552" y="1188720"/>
            <a:ext cx="2587752" cy="2651760"/>
          </a:xfrm>
          <a:prstGeom prst="roundRect">
            <a:avLst>
              <a:gd name="adj" fmla="val 1413"/>
            </a:avLst>
          </a:prstGeom>
          <a:solidFill>
            <a:srgbClr val="F2E8DF"/>
          </a:solidFill>
          <a:ln w="9525">
            <a:solidFill>
              <a:srgbClr val="D9C6BA"/>
            </a:solidFill>
            <a:prstDash val="solid"/>
          </a:ln>
        </p:spPr>
      </p:sp>
      <p:sp>
        <p:nvSpPr>
          <p:cNvPr id="10" name="Shape 8"/>
          <p:cNvSpPr/>
          <p:nvPr/>
        </p:nvSpPr>
        <p:spPr>
          <a:xfrm>
            <a:off x="3438144" y="1353312"/>
            <a:ext cx="329184" cy="329184"/>
          </a:xfrm>
          <a:prstGeom prst="ellipse">
            <a:avLst/>
          </a:prstGeom>
          <a:solidFill>
            <a:srgbClr val="A8503F"/>
          </a:solidFill>
          <a:ln/>
        </p:spPr>
      </p:sp>
      <p:sp>
        <p:nvSpPr>
          <p:cNvPr id="11" name="Text 9"/>
          <p:cNvSpPr/>
          <p:nvPr/>
        </p:nvSpPr>
        <p:spPr>
          <a:xfrm>
            <a:off x="3438144" y="1353312"/>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2</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Text 10"/>
          <p:cNvSpPr/>
          <p:nvPr/>
        </p:nvSpPr>
        <p:spPr>
          <a:xfrm>
            <a:off x="3438144" y="1810512"/>
            <a:ext cx="22402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A clean test of an old idea</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3" name="Text 11"/>
          <p:cNvSpPr/>
          <p:nvPr/>
        </p:nvSpPr>
        <p:spPr>
          <a:xfrm>
            <a:off x="3438144" y="2304288"/>
            <a:ext cx="2240280" cy="1371600"/>
          </a:xfrm>
          <a:prstGeom prst="rect">
            <a:avLst/>
          </a:prstGeom>
          <a:noFill/>
          <a:ln/>
        </p:spPr>
        <p:txBody>
          <a:bodyPr wrap="square" lIns="0" tIns="0" rIns="0" bIns="0" rtlCol="0" anchor="ctr"/>
          <a:lstStyle/>
          <a:p>
            <a:pPr marL="0" marR="0" lvl="0" indent="0" algn="l" defTabSz="914400" rtl="0" eaLnBrk="1" fontAlgn="auto" latinLnBrk="0" hangingPunct="1">
              <a:lnSpc>
                <a:spcPts val="145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The idea of "language domains" is hard to test in messy cities. Here the boundaries are unusually clear, because one domain — prayer — is fixed by religion.</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Shape 12"/>
          <p:cNvSpPr/>
          <p:nvPr/>
        </p:nvSpPr>
        <p:spPr>
          <a:xfrm>
            <a:off x="6044184" y="1188720"/>
            <a:ext cx="2587752" cy="2651760"/>
          </a:xfrm>
          <a:prstGeom prst="roundRect">
            <a:avLst>
              <a:gd name="adj" fmla="val 1413"/>
            </a:avLst>
          </a:prstGeom>
          <a:solidFill>
            <a:srgbClr val="F2E8DF"/>
          </a:solidFill>
          <a:ln w="9525">
            <a:solidFill>
              <a:srgbClr val="D9C6BA"/>
            </a:solidFill>
            <a:prstDash val="solid"/>
          </a:ln>
        </p:spPr>
      </p:sp>
      <p:sp>
        <p:nvSpPr>
          <p:cNvPr id="15" name="Shape 13"/>
          <p:cNvSpPr/>
          <p:nvPr/>
        </p:nvSpPr>
        <p:spPr>
          <a:xfrm>
            <a:off x="6208776" y="1353312"/>
            <a:ext cx="329184" cy="329184"/>
          </a:xfrm>
          <a:prstGeom prst="ellipse">
            <a:avLst/>
          </a:prstGeom>
          <a:solidFill>
            <a:srgbClr val="A8503F"/>
          </a:solidFill>
          <a:ln/>
        </p:spPr>
      </p:sp>
      <p:sp>
        <p:nvSpPr>
          <p:cNvPr id="16" name="Text 14"/>
          <p:cNvSpPr/>
          <p:nvPr/>
        </p:nvSpPr>
        <p:spPr>
          <a:xfrm>
            <a:off x="6208776" y="1353312"/>
            <a:ext cx="329184" cy="329184"/>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3</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p:cNvSpPr/>
          <p:nvPr/>
        </p:nvSpPr>
        <p:spPr>
          <a:xfrm>
            <a:off x="6208776" y="1810512"/>
            <a:ext cx="2240280" cy="45720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A practical lesson</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8" name="Text 16"/>
          <p:cNvSpPr/>
          <p:nvPr/>
        </p:nvSpPr>
        <p:spPr>
          <a:xfrm>
            <a:off x="6208776" y="2304288"/>
            <a:ext cx="2240280" cy="1371600"/>
          </a:xfrm>
          <a:prstGeom prst="rect">
            <a:avLst/>
          </a:prstGeom>
          <a:noFill/>
          <a:ln/>
        </p:spPr>
        <p:txBody>
          <a:bodyPr wrap="square" lIns="0" tIns="0" rIns="0" bIns="0" rtlCol="0" anchor="ctr"/>
          <a:lstStyle/>
          <a:p>
            <a:pPr marL="0" marR="0" lvl="0" indent="0" algn="l" defTabSz="914400" rtl="0" eaLnBrk="1" fontAlgn="auto" latinLnBrk="0" hangingPunct="1">
              <a:lnSpc>
                <a:spcPts val="145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51617"/>
                </a:solidFill>
                <a:effectLst/>
                <a:uLnTx/>
                <a:uFillTx/>
                <a:latin typeface="Calibri" pitchFamily="34" charset="0"/>
                <a:ea typeface="Calibri" pitchFamily="34" charset="-122"/>
                <a:cs typeface="Calibri" pitchFamily="34" charset="-120"/>
              </a:rPr>
              <a:t>Indonesians prepare for the trip by studying Arabic. What they meet on the ground does not match what they studied.</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9" name="Text 17"/>
          <p:cNvSpPr/>
          <p:nvPr/>
        </p:nvSpPr>
        <p:spPr>
          <a:xfrm>
            <a:off x="502920" y="4069080"/>
            <a:ext cx="813816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dirty="0">
                <a:ln>
                  <a:noFill/>
                </a:ln>
                <a:solidFill>
                  <a:srgbClr val="6B615B"/>
                </a:solidFill>
                <a:effectLst/>
                <a:uLnTx/>
                <a:uFillTx/>
                <a:latin typeface="Calibri" pitchFamily="34" charset="0"/>
                <a:ea typeface="Calibri" pitchFamily="34" charset="-122"/>
                <a:cs typeface="Calibri" pitchFamily="34" charset="-120"/>
              </a:rPr>
              <a:t>Bahasa Indonesia was recognised by UNESCO in 2023 as an official conference language. That was planned. What we describe here was not.</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25829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B2118"/>
        </a:solidFill>
        <a:effectLst/>
      </p:bgPr>
    </p:bg>
    <p:spTree>
      <p:nvGrpSpPr>
        <p:cNvPr id="1" name=""/>
        <p:cNvGrpSpPr/>
        <p:nvPr/>
      </p:nvGrpSpPr>
      <p:grpSpPr>
        <a:xfrm>
          <a:off x="0" y="0"/>
          <a:ext cx="0" cy="0"/>
          <a:chOff x="0" y="0"/>
          <a:chExt cx="0" cy="0"/>
        </a:xfrm>
      </p:grpSpPr>
      <p:sp>
        <p:nvSpPr>
          <p:cNvPr id="2" name="Shape 0"/>
          <p:cNvSpPr/>
          <p:nvPr/>
        </p:nvSpPr>
        <p:spPr>
          <a:xfrm>
            <a:off x="-1280160" y="2743200"/>
            <a:ext cx="3474720" cy="3474720"/>
          </a:xfrm>
          <a:prstGeom prst="ellipse">
            <a:avLst/>
          </a:prstGeom>
          <a:solidFill>
            <a:srgbClr val="B85042">
              <a:alpha val="16000"/>
            </a:srgbClr>
          </a:solidFill>
          <a:ln/>
        </p:spPr>
      </p:sp>
      <p:sp>
        <p:nvSpPr>
          <p:cNvPr id="3" name="Text 1"/>
          <p:cNvSpPr/>
          <p:nvPr/>
        </p:nvSpPr>
        <p:spPr>
          <a:xfrm>
            <a:off x="548640" y="146304"/>
            <a:ext cx="8046720" cy="237744"/>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1" i="0" u="none" strike="noStrike" kern="0" cap="none" spc="200" normalizeH="0" baseline="0" noProof="0" dirty="0">
                <a:ln>
                  <a:noFill/>
                </a:ln>
                <a:solidFill>
                  <a:srgbClr val="B85042"/>
                </a:solidFill>
                <a:effectLst/>
                <a:uLnTx/>
                <a:uFillTx/>
                <a:latin typeface="Calibri" pitchFamily="34" charset="0"/>
                <a:ea typeface="Calibri" pitchFamily="34" charset="-122"/>
                <a:cs typeface="Calibri" pitchFamily="34" charset="-120"/>
              </a:rPr>
              <a:t>TAKING STOCK</a:t>
            </a:r>
            <a:endParaRPr kumimoji="0" lang="en-US" sz="11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 name="Text 2"/>
          <p:cNvSpPr/>
          <p:nvPr/>
        </p:nvSpPr>
        <p:spPr>
          <a:xfrm>
            <a:off x="548640" y="457200"/>
            <a:ext cx="8046720" cy="54864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Cambria" pitchFamily="34" charset="0"/>
                <a:ea typeface="Cambria" pitchFamily="34" charset="-122"/>
                <a:cs typeface="Cambria" pitchFamily="34" charset="-120"/>
              </a:rPr>
              <a:t>Dominance — of a very particular kind</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5" name="Text 3"/>
          <p:cNvSpPr/>
          <p:nvPr/>
        </p:nvSpPr>
        <p:spPr>
          <a:xfrm>
            <a:off x="548640" y="1097280"/>
            <a:ext cx="5120640" cy="1005840"/>
          </a:xfrm>
          <a:prstGeom prst="rect">
            <a:avLst/>
          </a:prstGeom>
          <a:noFill/>
          <a:ln/>
        </p:spPr>
        <p:txBody>
          <a:bodyPr wrap="square" lIns="0" tIns="0" rIns="0" bIns="0" rtlCol="0" anchor="ctr"/>
          <a:lstStyle/>
          <a:p>
            <a:pPr marL="0" marR="0" lvl="0" indent="0" algn="l" defTabSz="914400" rtl="0" eaLnBrk="1" fontAlgn="auto" latinLnBrk="0" hangingPunct="1">
              <a:lnSpc>
                <a:spcPts val="18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0EBDD"/>
                </a:solidFill>
                <a:effectLst/>
                <a:uLnTx/>
                <a:uFillTx/>
                <a:latin typeface="Calibri" pitchFamily="34" charset="0"/>
                <a:ea typeface="Calibri" pitchFamily="34" charset="-122"/>
                <a:cs typeface="Calibri" pitchFamily="34" charset="-120"/>
              </a:rPr>
              <a:t>Bahasa Indonesia holds a domain in a foreign linguistic ecology, without displacing Arabic from worship or English from the airport. That is dominance in Fishman’s sense — a language holding a domain — not demographic or institutional supremacy.</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Shape 4"/>
          <p:cNvSpPr/>
          <p:nvPr/>
        </p:nvSpPr>
        <p:spPr>
          <a:xfrm>
            <a:off x="548640" y="2240280"/>
            <a:ext cx="384048" cy="384048"/>
          </a:xfrm>
          <a:prstGeom prst="ellipse">
            <a:avLst/>
          </a:prstGeom>
          <a:solidFill>
            <a:srgbClr val="B85042"/>
          </a:solidFill>
          <a:ln/>
        </p:spPr>
      </p:sp>
      <p:sp>
        <p:nvSpPr>
          <p:cNvPr id="7" name="Text 5"/>
          <p:cNvSpPr/>
          <p:nvPr/>
        </p:nvSpPr>
        <p:spPr>
          <a:xfrm>
            <a:off x="548640" y="2240280"/>
            <a:ext cx="384048" cy="3840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1</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8" name="Text 6"/>
          <p:cNvSpPr/>
          <p:nvPr/>
        </p:nvSpPr>
        <p:spPr>
          <a:xfrm>
            <a:off x="1097280" y="2267712"/>
            <a:ext cx="46634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Domains partition by function, not prestige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9" name="Shape 7"/>
          <p:cNvSpPr/>
          <p:nvPr/>
        </p:nvSpPr>
        <p:spPr>
          <a:xfrm>
            <a:off x="548640" y="2743200"/>
            <a:ext cx="384048" cy="384048"/>
          </a:xfrm>
          <a:prstGeom prst="ellipse">
            <a:avLst/>
          </a:prstGeom>
          <a:solidFill>
            <a:srgbClr val="B85042"/>
          </a:solidFill>
          <a:ln/>
        </p:spPr>
      </p:sp>
      <p:sp>
        <p:nvSpPr>
          <p:cNvPr id="10" name="Text 8"/>
          <p:cNvSpPr/>
          <p:nvPr/>
        </p:nvSpPr>
        <p:spPr>
          <a:xfrm>
            <a:off x="548640" y="2743200"/>
            <a:ext cx="384048" cy="3840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2</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 9"/>
          <p:cNvSpPr/>
          <p:nvPr/>
        </p:nvSpPr>
        <p:spPr>
          <a:xfrm>
            <a:off x="1097280" y="2770632"/>
            <a:ext cx="46634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Accommodation runs to the buyer, not the sacred code</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2" name="Shape 10"/>
          <p:cNvSpPr/>
          <p:nvPr/>
        </p:nvSpPr>
        <p:spPr>
          <a:xfrm>
            <a:off x="548640" y="3246120"/>
            <a:ext cx="384048" cy="384048"/>
          </a:xfrm>
          <a:prstGeom prst="ellipse">
            <a:avLst/>
          </a:prstGeom>
          <a:solidFill>
            <a:srgbClr val="B85042"/>
          </a:solidFill>
          <a:ln/>
        </p:spPr>
      </p:sp>
      <p:sp>
        <p:nvSpPr>
          <p:cNvPr id="13" name="Text 11"/>
          <p:cNvSpPr/>
          <p:nvPr/>
        </p:nvSpPr>
        <p:spPr>
          <a:xfrm>
            <a:off x="548640" y="3246120"/>
            <a:ext cx="384048" cy="384048"/>
          </a:xfrm>
          <a:prstGeom prst="rect">
            <a:avLst/>
          </a:prstGeom>
          <a:noFill/>
          <a:ln/>
        </p:spPr>
        <p:txBody>
          <a:bodyPr wrap="square"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3</a:t>
            </a:r>
            <a:endParaRPr kumimoji="0" lang="en-US" sz="15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4" name="Text 12"/>
          <p:cNvSpPr/>
          <p:nvPr/>
        </p:nvSpPr>
        <p:spPr>
          <a:xfrm>
            <a:off x="1097280" y="3273552"/>
            <a:ext cx="46634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00" b="0" i="0" u="none" strike="noStrike" kern="1200" cap="none" spc="0" normalizeH="0" baseline="0" noProof="0" dirty="0">
                <a:ln>
                  <a:noFill/>
                </a:ln>
                <a:solidFill>
                  <a:srgbClr val="FFFFFF"/>
                </a:solidFill>
                <a:effectLst/>
                <a:uLnTx/>
                <a:uFillTx/>
                <a:latin typeface="Calibri" pitchFamily="34" charset="0"/>
                <a:ea typeface="Calibri" pitchFamily="34" charset="-122"/>
                <a:cs typeface="Calibri" pitchFamily="34" charset="-120"/>
              </a:rPr>
              <a:t>What spreads is a repertoire, not a standard</a:t>
            </a:r>
            <a:endParaRPr kumimoji="0" lang="en-US" sz="13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 name="Shape 13"/>
          <p:cNvSpPr/>
          <p:nvPr/>
        </p:nvSpPr>
        <p:spPr>
          <a:xfrm>
            <a:off x="5943600" y="1097280"/>
            <a:ext cx="2651760" cy="2743200"/>
          </a:xfrm>
          <a:prstGeom prst="roundRect">
            <a:avLst>
              <a:gd name="adj" fmla="val 2069"/>
            </a:avLst>
          </a:prstGeom>
          <a:solidFill>
            <a:srgbClr val="FFFFFF">
              <a:alpha val="10000"/>
            </a:srgbClr>
          </a:solidFill>
          <a:ln w="12700">
            <a:solidFill>
              <a:srgbClr val="7A9384"/>
            </a:solidFill>
            <a:prstDash val="solid"/>
          </a:ln>
        </p:spPr>
      </p:sp>
      <p:sp>
        <p:nvSpPr>
          <p:cNvPr id="16" name="Text 14"/>
          <p:cNvSpPr/>
          <p:nvPr/>
        </p:nvSpPr>
        <p:spPr>
          <a:xfrm>
            <a:off x="6172200" y="1280160"/>
            <a:ext cx="2240280" cy="2468880"/>
          </a:xfrm>
          <a:prstGeom prst="rect">
            <a:avLst/>
          </a:prstGeom>
          <a:noFill/>
          <a:ln/>
        </p:spPr>
        <p:txBody>
          <a:bodyPr wrap="square" lIns="0" tIns="0" rIns="0" bIns="0" rtlCol="0" anchor="ctr"/>
          <a:lstStyle/>
          <a:p>
            <a:pPr marL="0" marR="0" lvl="0" indent="0" algn="l" defTabSz="914400" rtl="0" eaLnBrk="1" fontAlgn="auto" latinLnBrk="0" hangingPunct="1">
              <a:lnSpc>
                <a:spcPts val="1400"/>
              </a:lnSpc>
              <a:spcBef>
                <a:spcPts val="0"/>
              </a:spcBef>
              <a:spcAft>
                <a:spcPts val="0"/>
              </a:spcAft>
              <a:buClrTx/>
              <a:buSzTx/>
              <a:buFontTx/>
              <a:buNone/>
              <a:tabLst/>
              <a:defRPr/>
            </a:pPr>
            <a:r>
              <a:rPr kumimoji="0" lang="en-US" sz="1250" b="1" i="0" u="none" strike="noStrike" kern="1200" cap="none" spc="0" normalizeH="0" baseline="0" noProof="0" dirty="0">
                <a:ln>
                  <a:noFill/>
                </a:ln>
                <a:solidFill>
                  <a:srgbClr val="B85042"/>
                </a:solidFill>
                <a:effectLst/>
                <a:uLnTx/>
                <a:uFillTx/>
                <a:latin typeface="Calibri" pitchFamily="34" charset="0"/>
                <a:ea typeface="Calibri" pitchFamily="34" charset="-122"/>
                <a:cs typeface="Calibri" pitchFamily="34" charset="-120"/>
              </a:rPr>
              <a:t>Limits
</a:t>
            </a:r>
            <a:r>
              <a:rPr kumimoji="0" lang="en-US" sz="1100" b="0" i="0" u="none" strike="noStrike" kern="1200" cap="none" spc="0" normalizeH="0" baseline="0" noProof="0" dirty="0">
                <a:ln>
                  <a:noFill/>
                </a:ln>
                <a:solidFill>
                  <a:srgbClr val="F0EBDD"/>
                </a:solidFill>
                <a:effectLst/>
                <a:uLnTx/>
                <a:uFillTx/>
                <a:latin typeface="Calibri" pitchFamily="34" charset="0"/>
                <a:ea typeface="Calibri" pitchFamily="34" charset="-122"/>
                <a:cs typeface="Calibri" pitchFamily="34" charset="-120"/>
              </a:rPr>
              <a:t>Small, opportunistically recruited corpus — invites market observation.
Synchronic design — invites a longitudinal study.
Interviews mostly in Indonesian — invites comparison with Bahasa Malaysia.</a:t>
            </a:r>
            <a:endParaRPr kumimoji="0" lang="en-US" sz="125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7" name="Text 15"/>
          <p:cNvSpPr/>
          <p:nvPr/>
        </p:nvSpPr>
        <p:spPr>
          <a:xfrm>
            <a:off x="548640" y="4069080"/>
            <a:ext cx="5120640" cy="365760"/>
          </a:xfrm>
          <a:prstGeom prst="rect">
            <a:avLst/>
          </a:prstGeom>
          <a:noFill/>
          <a:ln/>
        </p:spPr>
        <p:txBody>
          <a:bodyPr wrap="square" lIns="0" tIns="0" rIns="0" bIns="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700" b="1" i="0" u="none" strike="noStrike" kern="1200" cap="none" spc="0" normalizeH="0" baseline="0" noProof="0" dirty="0">
                <a:ln>
                  <a:noFill/>
                </a:ln>
                <a:solidFill>
                  <a:srgbClr val="B85042"/>
                </a:solidFill>
                <a:effectLst/>
                <a:uLnTx/>
                <a:uFillTx/>
                <a:latin typeface="Cambria" pitchFamily="34" charset="0"/>
                <a:ea typeface="Cambria" pitchFamily="34" charset="-122"/>
                <a:cs typeface="Cambria" pitchFamily="34" charset="-120"/>
              </a:rPr>
              <a:t>Terima kasih  ·  شكراً  ·  Thank you</a:t>
            </a:r>
            <a:endParaRPr kumimoji="0" lang="en-US" sz="17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369</TotalTime>
  <Words>2966</Words>
  <Application>Microsoft Office PowerPoint</Application>
  <PresentationFormat>On-screen Show (16:9)</PresentationFormat>
  <Paragraphs>251</Paragraphs>
  <Slides>23</Slides>
  <Notes>23</Notes>
  <HiddenSlides>0</HiddenSlides>
  <MMClips>0</MMClips>
  <ScaleCrop>false</ScaleCrop>
  <HeadingPairs>
    <vt:vector size="6" baseType="variant">
      <vt:variant>
        <vt:lpstr>Fonts Used</vt:lpstr>
      </vt:variant>
      <vt:variant>
        <vt:i4>10</vt:i4>
      </vt:variant>
      <vt:variant>
        <vt:lpstr>Theme</vt:lpstr>
      </vt:variant>
      <vt:variant>
        <vt:i4>2</vt:i4>
      </vt:variant>
      <vt:variant>
        <vt:lpstr>Slide Titles</vt:lpstr>
      </vt:variant>
      <vt:variant>
        <vt:i4>23</vt:i4>
      </vt:variant>
    </vt:vector>
  </HeadingPairs>
  <TitlesOfParts>
    <vt:vector size="35" baseType="lpstr">
      <vt:lpstr>Quattrocento</vt:lpstr>
      <vt:lpstr>Source Sans 3</vt:lpstr>
      <vt:lpstr>Arial</vt:lpstr>
      <vt:lpstr>Calibri</vt:lpstr>
      <vt:lpstr>MuseoModerno Medium</vt:lpstr>
      <vt:lpstr>Times New Roman</vt:lpstr>
      <vt:lpstr>Sitka Banner</vt:lpstr>
      <vt:lpstr>Source Sans 3 Bold</vt:lpstr>
      <vt:lpstr>Courier New</vt:lpstr>
      <vt:lpstr>Cambria</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lastModifiedBy>Wida Mulyanti</cp:lastModifiedBy>
  <cp:revision>6</cp:revision>
  <dcterms:created xsi:type="dcterms:W3CDTF">2026-08-07T17:00:41Z</dcterms:created>
  <dcterms:modified xsi:type="dcterms:W3CDTF">2026-08-10T06:24:00Z</dcterms:modified>
</cp:coreProperties>
</file>