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3" d="100"/>
          <a:sy n="63" d="100"/>
        </p:scale>
        <p:origin x="78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Coded extracts</c:v>
                </c:pt>
              </c:strCache>
            </c:strRef>
          </c:tx>
          <c:spPr>
            <a:solidFill>
              <a:srgbClr val="0B3B36"/>
            </a:solidFill>
            <a:effectLst/>
          </c:spPr>
          <c:invertIfNegative val="0"/>
          <c:dPt>
            <c:idx val="0"/>
            <c:invertIfNegative val="0"/>
            <c:bubble3D val="0"/>
            <c:extLst>
              <c:ext xmlns:c16="http://schemas.microsoft.com/office/drawing/2014/chart" uri="{C3380CC4-5D6E-409C-BE32-E72D297353CC}">
                <c16:uniqueId val="{00000001-CBB7-49E7-9423-098BF472C809}"/>
              </c:ext>
            </c:extLst>
          </c:dPt>
          <c:dPt>
            <c:idx val="1"/>
            <c:invertIfNegative val="0"/>
            <c:bubble3D val="0"/>
            <c:extLst>
              <c:ext xmlns:c16="http://schemas.microsoft.com/office/drawing/2014/chart" uri="{C3380CC4-5D6E-409C-BE32-E72D297353CC}">
                <c16:uniqueId val="{00000003-CBB7-49E7-9423-098BF472C809}"/>
              </c:ext>
            </c:extLst>
          </c:dPt>
          <c:dPt>
            <c:idx val="2"/>
            <c:invertIfNegative val="0"/>
            <c:bubble3D val="0"/>
            <c:extLst>
              <c:ext xmlns:c16="http://schemas.microsoft.com/office/drawing/2014/chart" uri="{C3380CC4-5D6E-409C-BE32-E72D297353CC}">
                <c16:uniqueId val="{00000005-CBB7-49E7-9423-098BF472C809}"/>
              </c:ext>
            </c:extLst>
          </c:dPt>
          <c:dPt>
            <c:idx val="3"/>
            <c:invertIfNegative val="0"/>
            <c:bubble3D val="0"/>
            <c:extLst>
              <c:ext xmlns:c16="http://schemas.microsoft.com/office/drawing/2014/chart" uri="{C3380CC4-5D6E-409C-BE32-E72D297353CC}">
                <c16:uniqueId val="{00000007-CBB7-49E7-9423-098BF472C809}"/>
              </c:ext>
            </c:extLst>
          </c:dPt>
          <c:dPt>
            <c:idx val="4"/>
            <c:invertIfNegative val="0"/>
            <c:bubble3D val="0"/>
            <c:extLst>
              <c:ext xmlns:c16="http://schemas.microsoft.com/office/drawing/2014/chart" uri="{C3380CC4-5D6E-409C-BE32-E72D297353CC}">
                <c16:uniqueId val="{00000009-CBB7-49E7-9423-098BF472C809}"/>
              </c:ext>
            </c:extLst>
          </c:dPt>
          <c:dLbls>
            <c:numFmt formatCode="#,##0" sourceLinked="0"/>
            <c:spPr>
              <a:noFill/>
              <a:ln>
                <a:noFill/>
              </a:ln>
              <a:effectLst/>
            </c:spPr>
            <c:txPr>
              <a:bodyPr/>
              <a:lstStyle/>
              <a:p>
                <a:pPr>
                  <a:defRPr sz="1300" b="1" i="0" u="none" strike="noStrike">
                    <a:solidFill>
                      <a:srgbClr val="1A2E2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Everyday
communication</c:v>
                </c:pt>
                <c:pt idx="1">
                  <c:v>Commerce</c:v>
                </c:pt>
                <c:pt idx="2">
                  <c:v>Prayer</c:v>
                </c:pt>
                <c:pt idx="3">
                  <c:v>Solidarity</c:v>
                </c:pt>
                <c:pt idx="4">
                  <c:v>Religious
lectures</c:v>
                </c:pt>
              </c:strCache>
            </c:strRef>
          </c:cat>
          <c:val>
            <c:numRef>
              <c:f>Sheet1!$B$2:$B$6</c:f>
              <c:numCache>
                <c:formatCode>General</c:formatCode>
                <c:ptCount val="5"/>
                <c:pt idx="0">
                  <c:v>16</c:v>
                </c:pt>
                <c:pt idx="1">
                  <c:v>13</c:v>
                </c:pt>
                <c:pt idx="2">
                  <c:v>10</c:v>
                </c:pt>
                <c:pt idx="3">
                  <c:v>4</c:v>
                </c:pt>
                <c:pt idx="4">
                  <c:v>1</c:v>
                </c:pt>
              </c:numCache>
            </c:numRef>
          </c:val>
          <c:extLst>
            <c:ext xmlns:c16="http://schemas.microsoft.com/office/drawing/2014/chart" uri="{C3380CC4-5D6E-409C-BE32-E72D297353CC}">
              <c16:uniqueId val="{0000000A-CBB7-49E7-9423-098BF472C809}"/>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A2E2B"/>
                </a:solidFill>
                <a:latin typeface="Calibri"/>
              </a:defRPr>
            </a:pPr>
            <a:endParaRPr lang="en-US"/>
          </a:p>
        </c:txPr>
        <c:crossAx val="2094734552"/>
        <c:crosses val="autoZero"/>
        <c:auto val="1"/>
        <c:lblAlgn val="ctr"/>
        <c:lblOffset val="100"/>
        <c:noMultiLvlLbl val="1"/>
      </c:catAx>
      <c:valAx>
        <c:axId val="2094734552"/>
        <c:scaling>
          <c:orientation val="minMax"/>
          <c:max val="18"/>
        </c:scaling>
        <c:delete val="0"/>
        <c:axPos val="l"/>
        <c:majorGridlines>
          <c:spPr>
            <a:ln w="12700" cap="flat">
              <a:solidFill>
                <a:srgbClr val="E2DDD2"/>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76"/>
                </a:solidFill>
                <a:latin typeface="Calibri"/>
              </a:defRPr>
            </a:pPr>
            <a:endParaRPr lang="en-US"/>
          </a:p>
        </c:txPr>
        <c:crossAx val="2094734554"/>
        <c:crosses val="autoZero"/>
        <c:crossBetween val="between"/>
      </c:valAx>
      <c:spPr>
        <a:solidFill>
          <a:srgbClr val="FBF9F4"/>
        </a:solid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Coded extracts</c:v>
                </c:pt>
              </c:strCache>
            </c:strRef>
          </c:tx>
          <c:spPr>
            <a:solidFill>
              <a:srgbClr val="C08B3E"/>
            </a:solidFill>
            <a:effectLst/>
          </c:spPr>
          <c:invertIfNegative val="0"/>
          <c:dPt>
            <c:idx val="0"/>
            <c:invertIfNegative val="0"/>
            <c:bubble3D val="0"/>
            <c:extLst>
              <c:ext xmlns:c16="http://schemas.microsoft.com/office/drawing/2014/chart" uri="{C3380CC4-5D6E-409C-BE32-E72D297353CC}">
                <c16:uniqueId val="{00000001-330B-49F6-9CDE-00BF6F82EC78}"/>
              </c:ext>
            </c:extLst>
          </c:dPt>
          <c:dPt>
            <c:idx val="1"/>
            <c:invertIfNegative val="0"/>
            <c:bubble3D val="0"/>
            <c:extLst>
              <c:ext xmlns:c16="http://schemas.microsoft.com/office/drawing/2014/chart" uri="{C3380CC4-5D6E-409C-BE32-E72D297353CC}">
                <c16:uniqueId val="{00000003-330B-49F6-9CDE-00BF6F82EC78}"/>
              </c:ext>
            </c:extLst>
          </c:dPt>
          <c:dPt>
            <c:idx val="2"/>
            <c:invertIfNegative val="0"/>
            <c:bubble3D val="0"/>
            <c:extLst>
              <c:ext xmlns:c16="http://schemas.microsoft.com/office/drawing/2014/chart" uri="{C3380CC4-5D6E-409C-BE32-E72D297353CC}">
                <c16:uniqueId val="{00000005-330B-49F6-9CDE-00BF6F82EC78}"/>
              </c:ext>
            </c:extLst>
          </c:dPt>
          <c:dLbls>
            <c:numFmt formatCode="#,##0" sourceLinked="0"/>
            <c:spPr>
              <a:noFill/>
              <a:ln>
                <a:noFill/>
              </a:ln>
              <a:effectLst/>
            </c:spPr>
            <c:txPr>
              <a:bodyPr/>
              <a:lstStyle/>
              <a:p>
                <a:pPr>
                  <a:defRPr sz="1300" b="1" i="0" u="none" strike="noStrike">
                    <a:solidFill>
                      <a:srgbClr val="1A2E2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Accommodation</c:v>
                </c:pt>
                <c:pt idx="1">
                  <c:v>Identity expression</c:v>
                </c:pt>
                <c:pt idx="2">
                  <c:v>Solidarity</c:v>
                </c:pt>
              </c:strCache>
            </c:strRef>
          </c:cat>
          <c:val>
            <c:numRef>
              <c:f>Sheet1!$B$2:$B$4</c:f>
              <c:numCache>
                <c:formatCode>General</c:formatCode>
                <c:ptCount val="3"/>
                <c:pt idx="0">
                  <c:v>17</c:v>
                </c:pt>
                <c:pt idx="1">
                  <c:v>12</c:v>
                </c:pt>
                <c:pt idx="2">
                  <c:v>4</c:v>
                </c:pt>
              </c:numCache>
            </c:numRef>
          </c:val>
          <c:extLst>
            <c:ext xmlns:c16="http://schemas.microsoft.com/office/drawing/2014/chart" uri="{C3380CC4-5D6E-409C-BE32-E72D297353CC}">
              <c16:uniqueId val="{00000006-330B-49F6-9CDE-00BF6F82EC78}"/>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A2E2B"/>
                </a:solidFill>
                <a:latin typeface="Calibri"/>
              </a:defRPr>
            </a:pPr>
            <a:endParaRPr lang="en-US"/>
          </a:p>
        </c:txPr>
        <c:crossAx val="2094734552"/>
        <c:crosses val="autoZero"/>
        <c:auto val="1"/>
        <c:lblAlgn val="ctr"/>
        <c:lblOffset val="100"/>
        <c:noMultiLvlLbl val="1"/>
      </c:catAx>
      <c:valAx>
        <c:axId val="2094734552"/>
        <c:scaling>
          <c:orientation val="minMax"/>
          <c:max val="20"/>
        </c:scaling>
        <c:delete val="0"/>
        <c:axPos val="b"/>
        <c:majorGridlines>
          <c:spPr>
            <a:ln w="12700" cap="flat">
              <a:solidFill>
                <a:srgbClr val="E2DDD2"/>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A76"/>
                </a:solidFill>
                <a:latin typeface="Calibri"/>
              </a:defRPr>
            </a:pPr>
            <a:endParaRPr lang="en-US"/>
          </a:p>
        </c:txPr>
        <c:crossAx val="2094734554"/>
        <c:crosses val="autoZero"/>
        <c:crossBetween val="between"/>
      </c:valAx>
      <c:spPr>
        <a:solidFill>
          <a:srgbClr val="FBF9F4"/>
        </a:solid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650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Selamat pagi. Terima kasih atas kesempatan ini. Saya akan memaparkan penelitian tentang penggunaan bahasa Indonesia di koridor ziarah Tanah Suci, yang mengkaji ranah penggunaannya, fungsi sosiolinguistiknya, dan perannya dalam konstruksi identitas. [0:15]</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Mekkah dan Madinah adalah dua kota dengan keragaman bahasa tertinggi di dunia. Jutaan jamaah dari lebih dari 180 negara berkumpul untuk menunaikan ibadah haji atau umrah. Masing-masing dari mereka membawa bahasa, budaya, dan identitasnya.
Pada musim haji 1446 Hijriah tercatat lebih dari 1,6 juta jamaah, dan hampir 1,5 juta di antaranya datang dari luar Arab Saudi. [0:45]</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tiga arus penelitian yang relevan. Pertama, kajian kebahasaan di Mekkah dan Madinah, yang menempatkan bahasa Arab sebagai fokus tunggal, yaitu sebagai bahasa liturgi. Kajian lanskap linguistik memang mulai melihat bahasa lain, tetapi hanya pada posisi periferal seperti papan informasi.
Kedua, kajian tentang bahasa Indonesia di luar negeri, yang hampir seluruhnya membahas konteks diaspora ekonomi dan pekerja migran, bukan konteks peribadahan.
Ketiga, kajian relasi bahasa dan agama, yang kini berkembang melalui gagasan sociolinguistics of Islam, tetapi belum menyentuh bahasa nasional yang tidak dominan di ruang sakral.
Ketiganya bertemu pada satu celah yang sama: belum dipahaminya bagaimana sebuah bahasa nasional non-dominan benar-benar berfungsi dan membentuk identitas di ruang yang secara historis dikuasai bahasa Arab. [1:00]</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 celah tersebut lahir tiga pertanyaan penelitian. Pertama, dalam ranah apa saja bahasa Indonesia digunakan di koridor ziarah Tanah Suci. Kedua, fungsi sosiolinguistik apa yang dijalankan bahasa Indonesia dalam interaksi antarpenutur. Dan ketiga, bagaimana bahasa Indonesia berkontribusi pada konstruksi identitas penuturnya di lingkungan asing. [0:25]</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penelitian ini berasal dari 56 pertemuan wawancara. Dari jumlah itu, 42 berhasil terekam dalam bentuk audio, dan 39 dapat diakses kembali. Korpus yang dianalisis adalah 15 rekaman berbahasa Indonesia. Perlu saya tekankan, kelima belas rekaman ini bukan sampel yang dipilih, melainkan keseluruhan pertemuan yang memenuhi syarat. Dari korpus tersebut dihasilkan 44 kutipan terkode yang menjadi dasar seluruh analisis. [0:30]</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Penelitian ini menggunakan pendekatan kualitatif dengan metode studi kasus instrumental berorientasi etnografi mikro-kebahasaan. Disebut instrumental karena kasus ini tidak diteliti demi kasusnya sendiri, melainkan untuk menguji dan memperluas teori.
Pengumpulan data dilakukan dalam situasi alamiah, bukan wawancara terjadwal di ruang formal. Pertimbangannya adalah paradoks pengamat: penggunaan bahasa sangat peka terhadap kehadiran peneliti, sehingga data paling bernilai justru yang terkumpul dalam situasi tutur sealamiah mungkin.
Setting-nya tiga lokasi, yaitu pelataran Masjid Nabawi di Madinah, kawasan pertokoan sekitar Masjidil Haram di Mekkah, dan area keberangkatan Bandara King Abdulaziz di Jeddah, pada 12 sampai 20 November 2025. [0:45]</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Partisipan ditentukan melalui convenience sampling, karena kondisi lapangan tidak memungkinkan penjadwalan wawancara: jamaah bergerak dalam kelompok besar, sementara pedagang dan pekerja terikat jam kerja.
Yang membedakan korpus ini dari kajian sebelumnya adalah komposisinya. Partisipan tidak hanya penutur asli bahasa Indonesia, tetapi juga pekerja kelahiran Bangladesh, Yaman, Afghanistan-Uzbekistan, Myanmar, dan Arab Saudi yang mempelajari bahasa Indonesia langsung di tempat kerja. Kehadiran merekalah yang memungkinkan pertanyaan tentang fungsi penghubung bahasa Indonesia benar-benar diuji, bukan sekadar diasumsikan.
Pengumpulan data menggunakan wawancara semi-terstruktur yang dilengkapi observasi lapangan. Setiap wawancara berlangsung dua sampai lima belas menit, tatap muka, di ruang publik terbuka, dengan persetujuan lisan yang terekam pada setiap pertemuan. [0:45]</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Menjawab pertanyaan pertama. Keempat puluh empat kutipan dipetakan menggunakan teori ranah Fishman, yang memandang pilihan bahasa dalam masyarakat multibahasa sebagai sesuatu yang terpola secara sosial, bukan terjadi begitu saja. Setiap ranah memiliki norma kebahasaannya sendiri.
Hasilnya, bahasa Indonesia muncul di lima ranah. Terbesar adalah komunikasi sehari-hari, 36,4 persen, disusul perdagangan hampir 30 persen, doa 22,7 persen, solidaritas 9,1 persen, dan kajian keagamaan hanya 2,3 persen.
Perhatikan dua angka yang paling ekstrem. Perdagangan sangat tinggi — di sana bahasa Indonesia kuat. Sementara kajian keagamaan nyaris nol, karena ceramah di kedua masjid berlangsung sepenuhnya dalam bahasa Arab. Seorang jamaah asal Yogyakarta mengatakan, "Yang susah itu pas ada kajian, bahasa Arab semua, gak ngerti apa ini?"
Dua slide berikutnya menyoroti dua ranah yang temuannya paling menuntut perhatian teoretis, yaitu perdagangan dan doa. [1:10]</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Pada ranah perdagangan, bahasa Indonesia telah menjadi bahasa dagang semiformal. Yang menggerakkannya bukan jamaah Indonesia, melainkan pedagang dan pekerja asing yang mempelajarinya.
Temuan paling mencolok datang dari partisipan asal Yaman, seorang penutur asli bahasa Arab. Ditanya bahasa apa yang paling sering ia gunakan sehari-hari di Madinah, jawabannya bukan bahasa Arab, melainkan bahasa Indonesia. Seorang penutur asli bahasa Arab, di tanah Arab, menyebut bahasa Indonesia sebagai bahasa hariannya.
Pola ini dibaca melalui teori akomodasi komunikasi, khususnya konsep konvergensi. Kedalamannya melampaui kosakata sapaan: pedagang Bangladesh menawar termasuk sistem bilangannya, dan pedagang Myanmar bahkan menyebut harga dengan bilangan Jawa, siji loro telu — penyesuaian yang turun sampai ke tingkat bahasa daerah pembelinya. [0:55]</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Sekarang temuan yang paling penting. Ranah doa menyumbang 22,7 persen, tetapi seluruhnya berasal dari partisipan Indonesia.
Bagi mereka, batas ranah ini terbuka. Seorang pemandu jamaah asal Majalengka mengatakan bahwa untuk mengadu kepada Allah ia memakai bahasa Sunda, karena menurutnya Allah lebih mengerti, sebab Allah yang menciptakan bahasa.
Tetapi pada partisipan asing, batas itu tidak dilintasi sama sekali. Pedagang Bangladesh yang tadi berdagang lancar dalam bahasa Indonesia, ketika ditanya apakah pernah berdoa dalam bahasa Indonesia, menjawab pendek: nggak pernah.
Bahasa yang sama, yang dipakai berjam-jam setiap hari untuk menawar dan bercanda, sama sekali tidak masuk ke ruang paling pribadi penuturnya. Temuan ini menajamkan teori Fishman: ranah agama bukan satu blok utuh, melainkan terbagi antara ritual formal, kajian, dan doa pribadi. [0:55]</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Menjawab pertanyaan kedua, bahasa Indonesia menjalankan tiga fungsi sosiolinguistik. Akomodasi paling dominan dengan 17 temuan, disusul ekspresi identitas 12, dan solidaritas 4.
Yang penting bukan sekadar adanya akomodasi, melainkan arahnya. Dalam perumusan klasik teori akomodasi komunikasi, konvergensi dibayangkan berlangsung timbal balik. Data ini menunjukkan sebaliknya — penyesuaian hampir sepenuhnya satu arah. Pihak yang menetap menyesuaikan diri dengan pihak yang datang dalam jumlah besar.
Artinya, bahasa mana yang berkuasa di suatu ruang tutur ditentukan oleh komposisi demografis penuturnya, bukan oleh status resmi bahasa itu. [0:50]</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Menjawab pertanyaan ketiga, identitas penutur muncul dalam tiga lapis yang dinegosiasikan sekaligus.
Lapis pertama, identitas nasional. Di Tanah Suci, seseorang hadir pertama-tama sebagai orang Indonesia, dan bahasa Indonesia menjadi penandanya yang paling kuat. Yang baru dari data ini, identitas itu juga dikenali dari luar komunitas: pedagang mengenali pembeli Indonesia dari kata rupiah, lalu langsung beralih kode. Jadi keindonesiaan bukan hanya pengakuan dari dalam, melainkan kategori sosial yang beredar dan bermakna bagi penutur lain.
Lapis kedua, identitas religio-kultural. Ketiga identitas — sebagai muslim, sebagai orang Indonesia, dan sebagai anggota kelompok etnis — tidak diperingkat, melainkan dibagi ke register yang berbeda: bahasa Arab untuk ibadah formal, bahasa daerah untuk mengadu kepada Tuhan, dan bahasa Indonesia untuk isi hati yang tidak tertampung keduanya. Seorang penutur memegang ketiganya sekaligus tanpa merasa bertentangan.
Lapis ketiga, kesempatan berbahasa dan hak untuk berbicara. Repertoar partisipan ternyata tidak ditentukan oleh lamanya menetap, melainkan oleh apakah situasi kerjanya menuntut dan memberi ruang. Pemandu jamaah menguasai empat bahasa karena pekerjaannya menuntut alih kode terus-menerus. Sebaliknya, pekerja salon yang sudah tiga tahun di Mekkah tetap berbahasa Arab sedikit-sedikit, karena pelayanan pelanggan ditangani resepsionis. Yang penting secara sosiolinguistik, ia menyalahkan dirinya sendiri, padahal kerangka Norton menunjukkan yang menentukan bukan kemampuan melainkan kesempatan dan hak untuk berbicara yang diberikan situasi tutur. [1:05]</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simpulan. Pertama, sebaran ranah menunjukkan bahwa ranah agama tidak monolitik, melainkan terbagi antara ritual formal, kajian, dan doa pribadi. Kedua, akomodasi terhadap bahasa Indonesia berlangsung satu arah, dan ini menajamkan teori akomodasi komunikasi. Ketiga, identitas penutur bersifat berlapis dan didistribusikan ke register yang berbeda.
Rumusan yang saya usulkan sebagai sumbangan teoretis adalah ini: sebuah bahasa masuk ke ranah doa hanya jika ia bahasa hati penuturnya, bukan sekadar bahasa kerjanya.
Satu keterbatasan perlu saya sampaikan terbuka. Karena korpus dibatasi pada rekaman berbahasa Indonesia, penutur yang sama sekali tidak menguasai bahasa Indonesia dengan sendirinya tidak masuk, sehingga peran bahasa Indonesia berpotensi tampak lebih besar daripada keadaan sebenarnya.
Demikian pemaparan saya. Terima kasih. [0:55]</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3271D-544D-719C-1BFF-6A88B1F8B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D055DB-81AE-961F-9BD8-FBDE74A06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F27266-9F29-1775-FD16-169807C13D58}"/>
              </a:ext>
            </a:extLst>
          </p:cNvPr>
          <p:cNvSpPr>
            <a:spLocks noGrp="1"/>
          </p:cNvSpPr>
          <p:nvPr>
            <p:ph type="body" idx="1"/>
          </p:nvPr>
        </p:nvSpPr>
        <p:spPr/>
        <p:txBody>
          <a:bodyPr/>
          <a:lstStyle/>
          <a:p>
            <a:r>
              <a:rPr lang="en-US" dirty="0"/>
              <a:t>Tiga simpulan. Pertama, sebaran ranah menunjukkan bahwa ranah agama tidak monolitik, melainkan terbagi antara ritual formal, kajian, dan doa pribadi. Kedua, akomodasi terhadap bahasa Indonesia berlangsung satu arah, dan ini menajamkan teori akomodasi komunikasi. Ketiga, identitas penutur bersifat berlapis dan didistribusikan ke register yang berbeda.
Rumusan yang saya usulkan sebagai sumbangan teoretis adalah ini: sebuah bahasa masuk ke ranah doa hanya jika ia bahasa hati penuturnya, bukan sekadar bahasa kerjanya.
Satu keterbatasan perlu saya sampaikan terbuka. Karena korpus dibatasi pada rekaman berbahasa Indonesia, penutur yang sama sekali tidak menguasai bahasa Indonesia dengan sendirinya tidak masuk, sehingga peran bahasa Indonesia berpotensi tampak lebih besar daripada keadaan sebenarnya.
Demikian pemaparan saya. Terima kasih. [0:55]</a:t>
            </a:r>
          </a:p>
        </p:txBody>
      </p:sp>
      <p:sp>
        <p:nvSpPr>
          <p:cNvPr id="4" name="Slide Number Placeholder 3">
            <a:extLst>
              <a:ext uri="{FF2B5EF4-FFF2-40B4-BE49-F238E27FC236}">
                <a16:creationId xmlns:a16="http://schemas.microsoft.com/office/drawing/2014/main" id="{FE6F0E0D-A367-A1BA-1B79-3ED396CABB0D}"/>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135529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B36"/>
        </a:solidFill>
        <a:effectLst/>
      </p:bgPr>
    </p:bg>
    <p:spTree>
      <p:nvGrpSpPr>
        <p:cNvPr id="1" name=""/>
        <p:cNvGrpSpPr/>
        <p:nvPr/>
      </p:nvGrpSpPr>
      <p:grpSpPr>
        <a:xfrm>
          <a:off x="0" y="0"/>
          <a:ext cx="0" cy="0"/>
          <a:chOff x="0" y="0"/>
          <a:chExt cx="0" cy="0"/>
        </a:xfrm>
      </p:grpSpPr>
      <p:sp>
        <p:nvSpPr>
          <p:cNvPr id="2" name="Shape 0"/>
          <p:cNvSpPr/>
          <p:nvPr/>
        </p:nvSpPr>
        <p:spPr>
          <a:xfrm>
            <a:off x="9235440" y="-1463040"/>
            <a:ext cx="4937760" cy="4937760"/>
          </a:xfrm>
          <a:prstGeom prst="ellipse">
            <a:avLst/>
          </a:prstGeom>
          <a:solidFill>
            <a:srgbClr val="12524A"/>
          </a:solidFill>
          <a:ln w="12700">
            <a:solidFill>
              <a:srgbClr val="12524A"/>
            </a:solidFill>
            <a:prstDash val="solid"/>
          </a:ln>
        </p:spPr>
      </p:sp>
      <p:sp>
        <p:nvSpPr>
          <p:cNvPr id="3" name="Shape 1"/>
          <p:cNvSpPr/>
          <p:nvPr/>
        </p:nvSpPr>
        <p:spPr>
          <a:xfrm>
            <a:off x="10424160" y="4297680"/>
            <a:ext cx="2926080" cy="2926080"/>
          </a:xfrm>
          <a:prstGeom prst="ellipse">
            <a:avLst/>
          </a:prstGeom>
          <a:solidFill>
            <a:srgbClr val="12524A"/>
          </a:solidFill>
          <a:ln w="12700">
            <a:solidFill>
              <a:srgbClr val="12524A"/>
            </a:solidFill>
            <a:prstDash val="solid"/>
          </a:ln>
        </p:spPr>
      </p:sp>
      <p:sp>
        <p:nvSpPr>
          <p:cNvPr id="4" name="Text 2"/>
          <p:cNvSpPr/>
          <p:nvPr/>
        </p:nvSpPr>
        <p:spPr>
          <a:xfrm>
            <a:off x="822960" y="777240"/>
            <a:ext cx="8412480" cy="320040"/>
          </a:xfrm>
          <a:prstGeom prst="rect">
            <a:avLst/>
          </a:prstGeom>
          <a:noFill/>
          <a:ln/>
        </p:spPr>
        <p:txBody>
          <a:bodyPr wrap="square" lIns="0" tIns="0" rIns="0" bIns="0" rtlCol="0" anchor="ctr"/>
          <a:lstStyle/>
          <a:p>
            <a:pPr marL="0" indent="0">
              <a:buNone/>
            </a:pPr>
            <a:r>
              <a:rPr lang="en-US" sz="1200" b="1" kern="0" spc="250" dirty="0">
                <a:solidFill>
                  <a:srgbClr val="C08B3E"/>
                </a:solidFill>
                <a:latin typeface="Calibri" pitchFamily="34" charset="0"/>
                <a:ea typeface="Calibri" pitchFamily="34" charset="-122"/>
                <a:cs typeface="Calibri" pitchFamily="34" charset="-120"/>
              </a:rPr>
              <a:t>SOCIOLINGUISTICS OF SACRED SPACE</a:t>
            </a:r>
            <a:endParaRPr lang="en-US" sz="1200" dirty="0"/>
          </a:p>
        </p:txBody>
      </p:sp>
      <p:sp>
        <p:nvSpPr>
          <p:cNvPr id="5" name="Text 3"/>
          <p:cNvSpPr/>
          <p:nvPr/>
        </p:nvSpPr>
        <p:spPr>
          <a:xfrm>
            <a:off x="822960" y="1188720"/>
            <a:ext cx="8778240" cy="1508760"/>
          </a:xfrm>
          <a:prstGeom prst="rect">
            <a:avLst/>
          </a:prstGeom>
          <a:noFill/>
          <a:ln/>
        </p:spPr>
        <p:txBody>
          <a:bodyPr wrap="square" lIns="0" tIns="0" rIns="0" bIns="0" rtlCol="0" anchor="t"/>
          <a:lstStyle/>
          <a:p>
            <a:pPr marL="0" indent="0">
              <a:lnSpc>
                <a:spcPts val="4400"/>
              </a:lnSpc>
              <a:buNone/>
            </a:pPr>
            <a:r>
              <a:rPr lang="en-US" sz="3800" b="1" dirty="0">
                <a:solidFill>
                  <a:srgbClr val="FFFFFF"/>
                </a:solidFill>
                <a:latin typeface="Cambria" pitchFamily="34" charset="0"/>
                <a:ea typeface="Cambria" pitchFamily="34" charset="-122"/>
                <a:cs typeface="Cambria" pitchFamily="34" charset="-120"/>
              </a:rPr>
              <a:t>Indonesian in the Pilgrimage</a:t>
            </a:r>
            <a:endParaRPr lang="en-US" sz="3800" dirty="0"/>
          </a:p>
          <a:p>
            <a:pPr marL="0" indent="0">
              <a:lnSpc>
                <a:spcPts val="4400"/>
              </a:lnSpc>
              <a:buNone/>
            </a:pPr>
            <a:r>
              <a:rPr lang="en-US" sz="3800" b="1" dirty="0">
                <a:solidFill>
                  <a:srgbClr val="FFFFFF"/>
                </a:solidFill>
                <a:latin typeface="Cambria" pitchFamily="34" charset="0"/>
                <a:ea typeface="Cambria" pitchFamily="34" charset="-122"/>
                <a:cs typeface="Cambria" pitchFamily="34" charset="-120"/>
              </a:rPr>
              <a:t>Corridor of the Holy Cities</a:t>
            </a:r>
            <a:endParaRPr lang="en-US" sz="3800" dirty="0"/>
          </a:p>
        </p:txBody>
      </p:sp>
      <p:sp>
        <p:nvSpPr>
          <p:cNvPr id="6" name="Text 4"/>
          <p:cNvSpPr/>
          <p:nvPr/>
        </p:nvSpPr>
        <p:spPr>
          <a:xfrm>
            <a:off x="822960" y="2788920"/>
            <a:ext cx="8778240" cy="411480"/>
          </a:xfrm>
          <a:prstGeom prst="rect">
            <a:avLst/>
          </a:prstGeom>
          <a:noFill/>
          <a:ln/>
        </p:spPr>
        <p:txBody>
          <a:bodyPr wrap="square" lIns="0" tIns="0" rIns="0" bIns="0" rtlCol="0" anchor="ctr"/>
          <a:lstStyle/>
          <a:p>
            <a:pPr marL="0" indent="0">
              <a:buNone/>
            </a:pPr>
            <a:r>
              <a:rPr lang="en-US" sz="1600" i="1" dirty="0">
                <a:solidFill>
                  <a:srgbClr val="E8E0D0"/>
                </a:solidFill>
                <a:latin typeface="Calibri" pitchFamily="34" charset="0"/>
                <a:ea typeface="Calibri" pitchFamily="34" charset="-122"/>
                <a:cs typeface="Calibri" pitchFamily="34" charset="-120"/>
              </a:rPr>
              <a:t>Domains, Sociolinguistic Functions, and Identity Construction</a:t>
            </a:r>
            <a:endParaRPr lang="en-US" sz="1600" dirty="0"/>
          </a:p>
        </p:txBody>
      </p:sp>
      <p:sp>
        <p:nvSpPr>
          <p:cNvPr id="7" name="Text 5"/>
          <p:cNvSpPr/>
          <p:nvPr/>
        </p:nvSpPr>
        <p:spPr>
          <a:xfrm>
            <a:off x="822960" y="3794760"/>
            <a:ext cx="8778240" cy="1371600"/>
          </a:xfrm>
          <a:prstGeom prst="rect">
            <a:avLst/>
          </a:prstGeom>
          <a:noFill/>
          <a:ln/>
        </p:spPr>
        <p:txBody>
          <a:bodyPr wrap="square" lIns="0" tIns="0" rIns="0" bIns="0" rtlCol="0" anchor="t"/>
          <a:lstStyle/>
          <a:p>
            <a:pPr marL="0" indent="0">
              <a:lnSpc>
                <a:spcPts val="2400"/>
              </a:lnSpc>
              <a:buNone/>
            </a:pPr>
            <a:r>
              <a:rPr lang="en-US" sz="1500" b="1" dirty="0">
                <a:solidFill>
                  <a:srgbClr val="FFFFFF"/>
                </a:solidFill>
                <a:latin typeface="Calibri" pitchFamily="34" charset="0"/>
                <a:ea typeface="Calibri" pitchFamily="34" charset="-122"/>
                <a:cs typeface="Calibri" pitchFamily="34" charset="-120"/>
              </a:rPr>
              <a:t>Mely Rizki Suryanita  ·  Adi Hidayat  ·  Mahardika Zifana  ·  Wida Mulyanti</a:t>
            </a:r>
            <a:endParaRPr lang="en-US" sz="1500" dirty="0"/>
          </a:p>
          <a:p>
            <a:pPr marL="0" indent="0">
              <a:lnSpc>
                <a:spcPts val="2400"/>
              </a:lnSpc>
              <a:buNone/>
            </a:pPr>
            <a:r>
              <a:rPr lang="en-US" sz="1400" dirty="0">
                <a:solidFill>
                  <a:srgbClr val="E8E0D0"/>
                </a:solidFill>
                <a:latin typeface="Calibri" pitchFamily="34" charset="0"/>
                <a:ea typeface="Calibri" pitchFamily="34" charset="-122"/>
                <a:cs typeface="Calibri" pitchFamily="34" charset="-120"/>
              </a:rPr>
              <a:t>Universitas Pendidikan Indonesia</a:t>
            </a:r>
            <a:endParaRPr lang="en-US" sz="1500" dirty="0"/>
          </a:p>
          <a:p>
            <a:pPr marL="0" indent="0">
              <a:lnSpc>
                <a:spcPts val="2400"/>
              </a:lnSpc>
              <a:buNone/>
            </a:pPr>
            <a:r>
              <a:rPr lang="en-US" sz="1300" i="1" dirty="0">
                <a:solidFill>
                  <a:srgbClr val="C08B3E"/>
                </a:solidFill>
                <a:latin typeface="Calibri" pitchFamily="34" charset="0"/>
                <a:ea typeface="Calibri" pitchFamily="34" charset="-122"/>
                <a:cs typeface="Calibri" pitchFamily="34" charset="-120"/>
              </a:rPr>
              <a:t>Fieldwork: Medina, Mecca, Jeddah — November 2025</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BACKGROUND</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000" b="1" dirty="0">
                <a:solidFill>
                  <a:srgbClr val="0B3B36"/>
                </a:solidFill>
                <a:latin typeface="Cambria" pitchFamily="34" charset="0"/>
                <a:ea typeface="Cambria" pitchFamily="34" charset="-122"/>
                <a:cs typeface="Cambria" pitchFamily="34" charset="-120"/>
              </a:rPr>
              <a:t>The two most linguistically diverse cities in the world</a:t>
            </a:r>
            <a:endParaRPr lang="en-US" sz="3000" dirty="0"/>
          </a:p>
        </p:txBody>
      </p:sp>
      <p:sp>
        <p:nvSpPr>
          <p:cNvPr id="4" name="Shape 2"/>
          <p:cNvSpPr/>
          <p:nvPr/>
        </p:nvSpPr>
        <p:spPr>
          <a:xfrm>
            <a:off x="640080" y="1417320"/>
            <a:ext cx="3429000" cy="1783080"/>
          </a:xfrm>
          <a:prstGeom prst="roundRect">
            <a:avLst>
              <a:gd name="adj" fmla="val 5128"/>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5" name="Text 3"/>
          <p:cNvSpPr/>
          <p:nvPr/>
        </p:nvSpPr>
        <p:spPr>
          <a:xfrm>
            <a:off x="822960" y="1572768"/>
            <a:ext cx="3063240" cy="777240"/>
          </a:xfrm>
          <a:prstGeom prst="rect">
            <a:avLst/>
          </a:prstGeom>
          <a:noFill/>
          <a:ln/>
        </p:spPr>
        <p:txBody>
          <a:bodyPr wrap="square" lIns="0" tIns="0" rIns="0" bIns="0" rtlCol="0" anchor="ctr"/>
          <a:lstStyle/>
          <a:p>
            <a:pPr marL="0" indent="0">
              <a:buNone/>
            </a:pPr>
            <a:r>
              <a:rPr lang="en-US" sz="3000" b="1" dirty="0">
                <a:solidFill>
                  <a:srgbClr val="0B3B36"/>
                </a:solidFill>
                <a:latin typeface="Cambria" pitchFamily="34" charset="0"/>
                <a:ea typeface="Cambria" pitchFamily="34" charset="-122"/>
                <a:cs typeface="Cambria" pitchFamily="34" charset="-120"/>
              </a:rPr>
              <a:t>180+</a:t>
            </a:r>
            <a:endParaRPr lang="en-US" sz="3000" dirty="0"/>
          </a:p>
        </p:txBody>
      </p:sp>
      <p:sp>
        <p:nvSpPr>
          <p:cNvPr id="6" name="Text 4"/>
          <p:cNvSpPr/>
          <p:nvPr/>
        </p:nvSpPr>
        <p:spPr>
          <a:xfrm>
            <a:off x="822960" y="2377440"/>
            <a:ext cx="3063240" cy="685800"/>
          </a:xfrm>
          <a:prstGeom prst="rect">
            <a:avLst/>
          </a:prstGeom>
          <a:noFill/>
          <a:ln/>
        </p:spPr>
        <p:txBody>
          <a:bodyPr wrap="square" lIns="0" tIns="0" rIns="0" bIns="0" rtlCol="0" anchor="t"/>
          <a:lstStyle/>
          <a:p>
            <a:pPr marL="0" indent="0">
              <a:lnSpc>
                <a:spcPts val="1700"/>
              </a:lnSpc>
              <a:buNone/>
            </a:pPr>
            <a:r>
              <a:rPr lang="en-US" sz="1300" dirty="0">
                <a:solidFill>
                  <a:srgbClr val="6B7A76"/>
                </a:solidFill>
                <a:latin typeface="Calibri" pitchFamily="34" charset="0"/>
                <a:ea typeface="Calibri" pitchFamily="34" charset="-122"/>
                <a:cs typeface="Calibri" pitchFamily="34" charset="-120"/>
              </a:rPr>
              <a:t>countries of origin</a:t>
            </a:r>
            <a:endParaRPr lang="en-US" sz="1300" dirty="0"/>
          </a:p>
          <a:p>
            <a:pPr marL="0" indent="0">
              <a:lnSpc>
                <a:spcPts val="1700"/>
              </a:lnSpc>
              <a:buNone/>
            </a:pPr>
            <a:r>
              <a:rPr lang="en-US" sz="1300" dirty="0">
                <a:solidFill>
                  <a:srgbClr val="6B7A76"/>
                </a:solidFill>
                <a:latin typeface="Calibri" pitchFamily="34" charset="0"/>
                <a:ea typeface="Calibri" pitchFamily="34" charset="-122"/>
                <a:cs typeface="Calibri" pitchFamily="34" charset="-120"/>
              </a:rPr>
              <a:t>represented</a:t>
            </a:r>
            <a:endParaRPr lang="en-US" sz="1300" dirty="0"/>
          </a:p>
        </p:txBody>
      </p:sp>
      <p:sp>
        <p:nvSpPr>
          <p:cNvPr id="7" name="Shape 5"/>
          <p:cNvSpPr/>
          <p:nvPr/>
        </p:nvSpPr>
        <p:spPr>
          <a:xfrm>
            <a:off x="4343400" y="1417320"/>
            <a:ext cx="3429000" cy="1783080"/>
          </a:xfrm>
          <a:prstGeom prst="roundRect">
            <a:avLst>
              <a:gd name="adj" fmla="val 5128"/>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8" name="Text 6"/>
          <p:cNvSpPr/>
          <p:nvPr/>
        </p:nvSpPr>
        <p:spPr>
          <a:xfrm>
            <a:off x="4526280" y="1572768"/>
            <a:ext cx="3063240" cy="777240"/>
          </a:xfrm>
          <a:prstGeom prst="rect">
            <a:avLst/>
          </a:prstGeom>
          <a:noFill/>
          <a:ln/>
        </p:spPr>
        <p:txBody>
          <a:bodyPr wrap="square" lIns="0" tIns="0" rIns="0" bIns="0" rtlCol="0" anchor="ctr"/>
          <a:lstStyle/>
          <a:p>
            <a:pPr marL="0" indent="0">
              <a:buNone/>
            </a:pPr>
            <a:r>
              <a:rPr lang="en-US" sz="3000" b="1" dirty="0">
                <a:solidFill>
                  <a:srgbClr val="0B3B36"/>
                </a:solidFill>
                <a:latin typeface="Cambria" pitchFamily="34" charset="0"/>
                <a:ea typeface="Cambria" pitchFamily="34" charset="-122"/>
                <a:cs typeface="Cambria" pitchFamily="34" charset="-120"/>
              </a:rPr>
              <a:t>1,673,230</a:t>
            </a:r>
            <a:endParaRPr lang="en-US" sz="3000" dirty="0"/>
          </a:p>
        </p:txBody>
      </p:sp>
      <p:sp>
        <p:nvSpPr>
          <p:cNvPr id="9" name="Text 7"/>
          <p:cNvSpPr/>
          <p:nvPr/>
        </p:nvSpPr>
        <p:spPr>
          <a:xfrm>
            <a:off x="4526280" y="2377440"/>
            <a:ext cx="3063240" cy="685800"/>
          </a:xfrm>
          <a:prstGeom prst="rect">
            <a:avLst/>
          </a:prstGeom>
          <a:noFill/>
          <a:ln/>
        </p:spPr>
        <p:txBody>
          <a:bodyPr wrap="square" lIns="0" tIns="0" rIns="0" bIns="0" rtlCol="0" anchor="t"/>
          <a:lstStyle/>
          <a:p>
            <a:pPr marL="0" indent="0">
              <a:lnSpc>
                <a:spcPts val="1700"/>
              </a:lnSpc>
              <a:buNone/>
            </a:pPr>
            <a:r>
              <a:rPr lang="en-US" sz="1300" dirty="0">
                <a:solidFill>
                  <a:srgbClr val="6B7A76"/>
                </a:solidFill>
                <a:latin typeface="Calibri" pitchFamily="34" charset="0"/>
                <a:ea typeface="Calibri" pitchFamily="34" charset="-122"/>
                <a:cs typeface="Calibri" pitchFamily="34" charset="-120"/>
              </a:rPr>
              <a:t>pilgrims</a:t>
            </a:r>
            <a:endParaRPr lang="en-US" sz="1300" dirty="0"/>
          </a:p>
          <a:p>
            <a:pPr marL="0" indent="0">
              <a:lnSpc>
                <a:spcPts val="1700"/>
              </a:lnSpc>
              <a:buNone/>
            </a:pPr>
            <a:r>
              <a:rPr lang="en-US" sz="1300" dirty="0">
                <a:solidFill>
                  <a:srgbClr val="6B7A76"/>
                </a:solidFill>
                <a:latin typeface="Calibri" pitchFamily="34" charset="0"/>
                <a:ea typeface="Calibri" pitchFamily="34" charset="-122"/>
                <a:cs typeface="Calibri" pitchFamily="34" charset="-120"/>
              </a:rPr>
              <a:t>Hajj 1446 H / 2025</a:t>
            </a:r>
            <a:endParaRPr lang="en-US" sz="1300" dirty="0"/>
          </a:p>
        </p:txBody>
      </p:sp>
      <p:sp>
        <p:nvSpPr>
          <p:cNvPr id="10" name="Shape 8"/>
          <p:cNvSpPr/>
          <p:nvPr/>
        </p:nvSpPr>
        <p:spPr>
          <a:xfrm>
            <a:off x="8046720" y="1417320"/>
            <a:ext cx="3429000" cy="1783080"/>
          </a:xfrm>
          <a:prstGeom prst="roundRect">
            <a:avLst>
              <a:gd name="adj" fmla="val 5128"/>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1" name="Text 9"/>
          <p:cNvSpPr/>
          <p:nvPr/>
        </p:nvSpPr>
        <p:spPr>
          <a:xfrm>
            <a:off x="8229600" y="1572768"/>
            <a:ext cx="3063240" cy="777240"/>
          </a:xfrm>
          <a:prstGeom prst="rect">
            <a:avLst/>
          </a:prstGeom>
          <a:noFill/>
          <a:ln/>
        </p:spPr>
        <p:txBody>
          <a:bodyPr wrap="square" lIns="0" tIns="0" rIns="0" bIns="0" rtlCol="0" anchor="ctr"/>
          <a:lstStyle/>
          <a:p>
            <a:pPr marL="0" indent="0">
              <a:buNone/>
            </a:pPr>
            <a:r>
              <a:rPr lang="en-US" sz="3000" b="1" dirty="0">
                <a:solidFill>
                  <a:srgbClr val="0B3B36"/>
                </a:solidFill>
                <a:latin typeface="Cambria" pitchFamily="34" charset="0"/>
                <a:ea typeface="Cambria" pitchFamily="34" charset="-122"/>
                <a:cs typeface="Cambria" pitchFamily="34" charset="-120"/>
              </a:rPr>
              <a:t>1,506,576</a:t>
            </a:r>
            <a:endParaRPr lang="en-US" sz="3000" dirty="0"/>
          </a:p>
        </p:txBody>
      </p:sp>
      <p:sp>
        <p:nvSpPr>
          <p:cNvPr id="12" name="Text 10"/>
          <p:cNvSpPr/>
          <p:nvPr/>
        </p:nvSpPr>
        <p:spPr>
          <a:xfrm>
            <a:off x="8229600" y="2377440"/>
            <a:ext cx="3063240" cy="685800"/>
          </a:xfrm>
          <a:prstGeom prst="rect">
            <a:avLst/>
          </a:prstGeom>
          <a:noFill/>
          <a:ln/>
        </p:spPr>
        <p:txBody>
          <a:bodyPr wrap="square" lIns="0" tIns="0" rIns="0" bIns="0" rtlCol="0" anchor="t"/>
          <a:lstStyle/>
          <a:p>
            <a:pPr marL="0" indent="0">
              <a:lnSpc>
                <a:spcPts val="1700"/>
              </a:lnSpc>
              <a:buNone/>
            </a:pPr>
            <a:r>
              <a:rPr lang="en-US" sz="1300" dirty="0">
                <a:solidFill>
                  <a:srgbClr val="6B7A76"/>
                </a:solidFill>
                <a:latin typeface="Calibri" pitchFamily="34" charset="0"/>
                <a:ea typeface="Calibri" pitchFamily="34" charset="-122"/>
                <a:cs typeface="Calibri" pitchFamily="34" charset="-120"/>
              </a:rPr>
              <a:t>arriving from</a:t>
            </a:r>
            <a:endParaRPr lang="en-US" sz="1300" dirty="0"/>
          </a:p>
          <a:p>
            <a:pPr marL="0" indent="0">
              <a:lnSpc>
                <a:spcPts val="1700"/>
              </a:lnSpc>
              <a:buNone/>
            </a:pPr>
            <a:r>
              <a:rPr lang="en-US" sz="1300" dirty="0">
                <a:solidFill>
                  <a:srgbClr val="6B7A76"/>
                </a:solidFill>
                <a:latin typeface="Calibri" pitchFamily="34" charset="0"/>
                <a:ea typeface="Calibri" pitchFamily="34" charset="-122"/>
                <a:cs typeface="Calibri" pitchFamily="34" charset="-120"/>
              </a:rPr>
              <a:t>outside Saudi Arabia</a:t>
            </a:r>
            <a:endParaRPr lang="en-US" sz="1300" dirty="0"/>
          </a:p>
        </p:txBody>
      </p:sp>
      <p:sp>
        <p:nvSpPr>
          <p:cNvPr id="13" name="Shape 11"/>
          <p:cNvSpPr/>
          <p:nvPr/>
        </p:nvSpPr>
        <p:spPr>
          <a:xfrm>
            <a:off x="640080" y="3520440"/>
            <a:ext cx="10881360" cy="2331720"/>
          </a:xfrm>
          <a:prstGeom prst="roundRect">
            <a:avLst>
              <a:gd name="adj" fmla="val 3922"/>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14" name="Text 12"/>
          <p:cNvSpPr/>
          <p:nvPr/>
        </p:nvSpPr>
        <p:spPr>
          <a:xfrm>
            <a:off x="1005840" y="3794760"/>
            <a:ext cx="10149840" cy="50292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Mecca and Medina are the two most linguistically diverse cities in the world.</a:t>
            </a:r>
            <a:endParaRPr lang="en-US" sz="2100" dirty="0"/>
          </a:p>
        </p:txBody>
      </p:sp>
      <p:sp>
        <p:nvSpPr>
          <p:cNvPr id="15" name="Text 13"/>
          <p:cNvSpPr/>
          <p:nvPr/>
        </p:nvSpPr>
        <p:spPr>
          <a:xfrm>
            <a:off x="1005840" y="4389120"/>
            <a:ext cx="10149840" cy="1188720"/>
          </a:xfrm>
          <a:prstGeom prst="rect">
            <a:avLst/>
          </a:prstGeom>
          <a:noFill/>
          <a:ln/>
        </p:spPr>
        <p:txBody>
          <a:bodyPr wrap="square" lIns="0" tIns="0" rIns="0" bIns="0" rtlCol="0" anchor="t"/>
          <a:lstStyle/>
          <a:p>
            <a:pPr marL="0" indent="0">
              <a:lnSpc>
                <a:spcPts val="2600"/>
              </a:lnSpc>
              <a:buNone/>
            </a:pPr>
            <a:r>
              <a:rPr lang="en-US" sz="1700" dirty="0">
                <a:solidFill>
                  <a:srgbClr val="E8E0D0"/>
                </a:solidFill>
                <a:latin typeface="Calibri" pitchFamily="34" charset="0"/>
                <a:ea typeface="Calibri" pitchFamily="34" charset="-122"/>
                <a:cs typeface="Calibri" pitchFamily="34" charset="-120"/>
              </a:rPr>
              <a:t>Millions of pilgrims from more than 180 countries gather there to perform the Hajj or the Umrah — and </a:t>
            </a:r>
            <a:r>
              <a:rPr lang="en-US" sz="1700" b="1" dirty="0">
                <a:solidFill>
                  <a:srgbClr val="C08B3E"/>
                </a:solidFill>
                <a:latin typeface="Calibri" pitchFamily="34" charset="0"/>
                <a:ea typeface="Calibri" pitchFamily="34" charset="-122"/>
                <a:cs typeface="Calibri" pitchFamily="34" charset="-120"/>
              </a:rPr>
              <a:t>each of them brings a language, a culture, and an identity of their own.</a:t>
            </a:r>
            <a:endParaRPr lang="en-US" sz="1700" dirty="0"/>
          </a:p>
        </p:txBody>
      </p:sp>
      <p:sp>
        <p:nvSpPr>
          <p:cNvPr id="16" name="Text 14"/>
          <p:cNvSpPr/>
          <p:nvPr/>
        </p:nvSpPr>
        <p:spPr>
          <a:xfrm>
            <a:off x="640080" y="6172200"/>
            <a:ext cx="10881360" cy="274320"/>
          </a:xfrm>
          <a:prstGeom prst="rect">
            <a:avLst/>
          </a:prstGeom>
          <a:noFill/>
          <a:ln/>
        </p:spPr>
        <p:txBody>
          <a:bodyPr wrap="square" lIns="0" tIns="0" rIns="0" bIns="0" rtlCol="0" anchor="ctr"/>
          <a:lstStyle/>
          <a:p>
            <a:pPr marL="0" indent="0">
              <a:buNone/>
            </a:pPr>
            <a:r>
              <a:rPr lang="en-US" sz="1000" dirty="0">
                <a:solidFill>
                  <a:srgbClr val="6B7A76"/>
                </a:solidFill>
                <a:latin typeface="Calibri" pitchFamily="34" charset="0"/>
                <a:ea typeface="Calibri" pitchFamily="34" charset="-122"/>
                <a:cs typeface="Calibri" pitchFamily="34" charset="-120"/>
              </a:rPr>
              <a:t>Source: General Authority for Statistics (2026)</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PREVIOUS RESEARCH</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000" b="1" dirty="0">
                <a:solidFill>
                  <a:srgbClr val="0B3B36"/>
                </a:solidFill>
                <a:latin typeface="Cambria" pitchFamily="34" charset="0"/>
                <a:ea typeface="Cambria" pitchFamily="34" charset="-122"/>
                <a:cs typeface="Cambria" pitchFamily="34" charset="-120"/>
              </a:rPr>
              <a:t>Three strands — one shared gap</a:t>
            </a:r>
            <a:endParaRPr lang="en-US" sz="3000" dirty="0"/>
          </a:p>
        </p:txBody>
      </p:sp>
      <p:sp>
        <p:nvSpPr>
          <p:cNvPr id="4" name="Text 2"/>
          <p:cNvSpPr/>
          <p:nvPr/>
        </p:nvSpPr>
        <p:spPr>
          <a:xfrm>
            <a:off x="1234440" y="1298448"/>
            <a:ext cx="2651760" cy="274320"/>
          </a:xfrm>
          <a:prstGeom prst="rect">
            <a:avLst/>
          </a:prstGeom>
          <a:noFill/>
          <a:ln/>
        </p:spPr>
        <p:txBody>
          <a:bodyPr wrap="square" lIns="0" tIns="0" rIns="0" bIns="0" rtlCol="0" anchor="ctr"/>
          <a:lstStyle/>
          <a:p>
            <a:pPr marL="0" indent="0">
              <a:buNone/>
            </a:pPr>
            <a:r>
              <a:rPr lang="en-US" sz="1000" b="1" kern="0" spc="150" dirty="0">
                <a:solidFill>
                  <a:srgbClr val="6B7A76"/>
                </a:solidFill>
                <a:latin typeface="Calibri" pitchFamily="34" charset="0"/>
                <a:ea typeface="Calibri" pitchFamily="34" charset="-122"/>
                <a:cs typeface="Calibri" pitchFamily="34" charset="-120"/>
              </a:rPr>
              <a:t>STRAND</a:t>
            </a:r>
            <a:endParaRPr lang="en-US" sz="1000" dirty="0"/>
          </a:p>
        </p:txBody>
      </p:sp>
      <p:sp>
        <p:nvSpPr>
          <p:cNvPr id="5" name="Text 3"/>
          <p:cNvSpPr/>
          <p:nvPr/>
        </p:nvSpPr>
        <p:spPr>
          <a:xfrm>
            <a:off x="4023360" y="1298448"/>
            <a:ext cx="4297680" cy="274320"/>
          </a:xfrm>
          <a:prstGeom prst="rect">
            <a:avLst/>
          </a:prstGeom>
          <a:noFill/>
          <a:ln/>
        </p:spPr>
        <p:txBody>
          <a:bodyPr wrap="square" lIns="0" tIns="0" rIns="0" bIns="0" rtlCol="0" anchor="ctr"/>
          <a:lstStyle/>
          <a:p>
            <a:pPr marL="0" indent="0">
              <a:buNone/>
            </a:pPr>
            <a:r>
              <a:rPr lang="en-US" sz="1000" b="1" kern="0" spc="150" dirty="0">
                <a:solidFill>
                  <a:srgbClr val="6B7A76"/>
                </a:solidFill>
                <a:latin typeface="Calibri" pitchFamily="34" charset="0"/>
                <a:ea typeface="Calibri" pitchFamily="34" charset="-122"/>
                <a:cs typeface="Calibri" pitchFamily="34" charset="-120"/>
              </a:rPr>
              <a:t>FOCUS</a:t>
            </a:r>
            <a:endParaRPr lang="en-US" sz="1000" dirty="0"/>
          </a:p>
        </p:txBody>
      </p:sp>
      <p:sp>
        <p:nvSpPr>
          <p:cNvPr id="6" name="Text 4"/>
          <p:cNvSpPr/>
          <p:nvPr/>
        </p:nvSpPr>
        <p:spPr>
          <a:xfrm>
            <a:off x="8503920" y="1298448"/>
            <a:ext cx="3017520" cy="274320"/>
          </a:xfrm>
          <a:prstGeom prst="rect">
            <a:avLst/>
          </a:prstGeom>
          <a:noFill/>
          <a:ln/>
        </p:spPr>
        <p:txBody>
          <a:bodyPr wrap="square" lIns="0" tIns="0" rIns="0" bIns="0" rtlCol="0" anchor="ctr"/>
          <a:lstStyle/>
          <a:p>
            <a:pPr marL="0" indent="0">
              <a:buNone/>
            </a:pPr>
            <a:r>
              <a:rPr lang="en-US" sz="1000" b="1" kern="0" spc="150" dirty="0">
                <a:solidFill>
                  <a:srgbClr val="6B7A76"/>
                </a:solidFill>
                <a:latin typeface="Calibri" pitchFamily="34" charset="0"/>
                <a:ea typeface="Calibri" pitchFamily="34" charset="-122"/>
                <a:cs typeface="Calibri" pitchFamily="34" charset="-120"/>
              </a:rPr>
              <a:t>GAP</a:t>
            </a:r>
            <a:endParaRPr lang="en-US" sz="1000" dirty="0"/>
          </a:p>
        </p:txBody>
      </p:sp>
      <p:sp>
        <p:nvSpPr>
          <p:cNvPr id="7" name="Shape 5"/>
          <p:cNvSpPr/>
          <p:nvPr/>
        </p:nvSpPr>
        <p:spPr>
          <a:xfrm>
            <a:off x="640080" y="1627632"/>
            <a:ext cx="10881360" cy="1097280"/>
          </a:xfrm>
          <a:prstGeom prst="roundRect">
            <a:avLst>
              <a:gd name="adj" fmla="val 8333"/>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8" name="Shape 6"/>
          <p:cNvSpPr/>
          <p:nvPr/>
        </p:nvSpPr>
        <p:spPr>
          <a:xfrm>
            <a:off x="841248" y="1965960"/>
            <a:ext cx="420624" cy="420624"/>
          </a:xfrm>
          <a:prstGeom prst="ellipse">
            <a:avLst/>
          </a:prstGeom>
          <a:solidFill>
            <a:srgbClr val="C08B3E"/>
          </a:solidFill>
          <a:ln w="12700">
            <a:solidFill>
              <a:srgbClr val="C08B3E"/>
            </a:solidFill>
            <a:prstDash val="solid"/>
          </a:ln>
        </p:spPr>
      </p:sp>
      <p:sp>
        <p:nvSpPr>
          <p:cNvPr id="9" name="Text 7"/>
          <p:cNvSpPr/>
          <p:nvPr/>
        </p:nvSpPr>
        <p:spPr>
          <a:xfrm>
            <a:off x="841248" y="1965960"/>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0" name="Text 8"/>
          <p:cNvSpPr/>
          <p:nvPr/>
        </p:nvSpPr>
        <p:spPr>
          <a:xfrm>
            <a:off x="1371600" y="1719072"/>
            <a:ext cx="2514600" cy="914400"/>
          </a:xfrm>
          <a:prstGeom prst="rect">
            <a:avLst/>
          </a:prstGeom>
          <a:noFill/>
          <a:ln/>
        </p:spPr>
        <p:txBody>
          <a:bodyPr wrap="square" lIns="0" tIns="0" rIns="0" bIns="0" rtlCol="0" anchor="ctr"/>
          <a:lstStyle/>
          <a:p>
            <a:pPr marL="0" indent="0">
              <a:buNone/>
            </a:pPr>
            <a:r>
              <a:rPr lang="en-US" sz="1400" b="1" dirty="0">
                <a:solidFill>
                  <a:srgbClr val="0B3B36"/>
                </a:solidFill>
                <a:latin typeface="Cambria" pitchFamily="34" charset="0"/>
                <a:ea typeface="Cambria" pitchFamily="34" charset="-122"/>
                <a:cs typeface="Cambria" pitchFamily="34" charset="-120"/>
              </a:rPr>
              <a:t>Language in Mecca &amp; Medina</a:t>
            </a:r>
            <a:endParaRPr lang="en-US" sz="1400" dirty="0"/>
          </a:p>
        </p:txBody>
      </p:sp>
      <p:sp>
        <p:nvSpPr>
          <p:cNvPr id="11" name="Text 9"/>
          <p:cNvSpPr/>
          <p:nvPr/>
        </p:nvSpPr>
        <p:spPr>
          <a:xfrm>
            <a:off x="4023360" y="1719072"/>
            <a:ext cx="4297680" cy="914400"/>
          </a:xfrm>
          <a:prstGeom prst="rect">
            <a:avLst/>
          </a:prstGeom>
          <a:noFill/>
          <a:ln/>
        </p:spPr>
        <p:txBody>
          <a:bodyPr wrap="square" lIns="0" tIns="0" rIns="0" bIns="0" rtlCol="0" anchor="ctr"/>
          <a:lstStyle/>
          <a:p>
            <a:pPr marL="0" indent="0">
              <a:lnSpc>
                <a:spcPts val="1500"/>
              </a:lnSpc>
              <a:buNone/>
            </a:pPr>
            <a:r>
              <a:rPr lang="en-US" sz="1150" dirty="0">
                <a:solidFill>
                  <a:srgbClr val="1A2E2B"/>
                </a:solidFill>
                <a:latin typeface="Calibri" pitchFamily="34" charset="0"/>
                <a:ea typeface="Calibri" pitchFamily="34" charset="-122"/>
                <a:cs typeface="Calibri" pitchFamily="34" charset="-120"/>
              </a:rPr>
              <a:t>Arabic as liturgical language (Bassiouney, 2020); other languages treated as peripheral — signage only (Alsaif &amp; Starks, 2019, 2021)</a:t>
            </a:r>
            <a:endParaRPr lang="en-US" sz="1150" dirty="0"/>
          </a:p>
        </p:txBody>
      </p:sp>
      <p:sp>
        <p:nvSpPr>
          <p:cNvPr id="12" name="Text 10"/>
          <p:cNvSpPr/>
          <p:nvPr/>
        </p:nvSpPr>
        <p:spPr>
          <a:xfrm>
            <a:off x="8503920" y="1719072"/>
            <a:ext cx="2834640" cy="914400"/>
          </a:xfrm>
          <a:prstGeom prst="rect">
            <a:avLst/>
          </a:prstGeom>
          <a:noFill/>
          <a:ln/>
        </p:spPr>
        <p:txBody>
          <a:bodyPr wrap="square" lIns="0" tIns="0" rIns="0" bIns="0" rtlCol="0" anchor="ctr"/>
          <a:lstStyle/>
          <a:p>
            <a:pPr marL="0" indent="0">
              <a:lnSpc>
                <a:spcPts val="1500"/>
              </a:lnSpc>
              <a:buNone/>
            </a:pPr>
            <a:r>
              <a:rPr lang="en-US" sz="1150" b="1" dirty="0">
                <a:solidFill>
                  <a:srgbClr val="C08B3E"/>
                </a:solidFill>
                <a:latin typeface="Calibri" pitchFamily="34" charset="0"/>
                <a:ea typeface="Calibri" pitchFamily="34" charset="-122"/>
                <a:cs typeface="Calibri" pitchFamily="34" charset="-120"/>
              </a:rPr>
              <a:t>Non-dominant national languages unexamined</a:t>
            </a:r>
            <a:endParaRPr lang="en-US" sz="1150" dirty="0"/>
          </a:p>
        </p:txBody>
      </p:sp>
      <p:sp>
        <p:nvSpPr>
          <p:cNvPr id="13" name="Shape 11"/>
          <p:cNvSpPr/>
          <p:nvPr/>
        </p:nvSpPr>
        <p:spPr>
          <a:xfrm>
            <a:off x="640080" y="2907792"/>
            <a:ext cx="10881360" cy="1097280"/>
          </a:xfrm>
          <a:prstGeom prst="roundRect">
            <a:avLst>
              <a:gd name="adj" fmla="val 8333"/>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4" name="Shape 12"/>
          <p:cNvSpPr/>
          <p:nvPr/>
        </p:nvSpPr>
        <p:spPr>
          <a:xfrm>
            <a:off x="841248" y="3246120"/>
            <a:ext cx="420624" cy="420624"/>
          </a:xfrm>
          <a:prstGeom prst="ellipse">
            <a:avLst/>
          </a:prstGeom>
          <a:solidFill>
            <a:srgbClr val="C08B3E"/>
          </a:solidFill>
          <a:ln w="12700">
            <a:solidFill>
              <a:srgbClr val="C08B3E"/>
            </a:solidFill>
            <a:prstDash val="solid"/>
          </a:ln>
        </p:spPr>
      </p:sp>
      <p:sp>
        <p:nvSpPr>
          <p:cNvPr id="15" name="Text 13"/>
          <p:cNvSpPr/>
          <p:nvPr/>
        </p:nvSpPr>
        <p:spPr>
          <a:xfrm>
            <a:off x="841248" y="3246120"/>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6" name="Text 14"/>
          <p:cNvSpPr/>
          <p:nvPr/>
        </p:nvSpPr>
        <p:spPr>
          <a:xfrm>
            <a:off x="1371600" y="2999232"/>
            <a:ext cx="2514600" cy="914400"/>
          </a:xfrm>
          <a:prstGeom prst="rect">
            <a:avLst/>
          </a:prstGeom>
          <a:noFill/>
          <a:ln/>
        </p:spPr>
        <p:txBody>
          <a:bodyPr wrap="square" lIns="0" tIns="0" rIns="0" bIns="0" rtlCol="0" anchor="ctr"/>
          <a:lstStyle/>
          <a:p>
            <a:pPr marL="0" indent="0">
              <a:buNone/>
            </a:pPr>
            <a:r>
              <a:rPr lang="en-US" sz="1400" b="1" dirty="0">
                <a:solidFill>
                  <a:srgbClr val="0B3B36"/>
                </a:solidFill>
                <a:latin typeface="Cambria" pitchFamily="34" charset="0"/>
                <a:ea typeface="Cambria" pitchFamily="34" charset="-122"/>
                <a:cs typeface="Cambria" pitchFamily="34" charset="-120"/>
              </a:rPr>
              <a:t>Indonesian abroad</a:t>
            </a:r>
            <a:endParaRPr lang="en-US" sz="1400" dirty="0"/>
          </a:p>
        </p:txBody>
      </p:sp>
      <p:sp>
        <p:nvSpPr>
          <p:cNvPr id="17" name="Text 15"/>
          <p:cNvSpPr/>
          <p:nvPr/>
        </p:nvSpPr>
        <p:spPr>
          <a:xfrm>
            <a:off x="4023360" y="2999232"/>
            <a:ext cx="4297680" cy="914400"/>
          </a:xfrm>
          <a:prstGeom prst="rect">
            <a:avLst/>
          </a:prstGeom>
          <a:noFill/>
          <a:ln/>
        </p:spPr>
        <p:txBody>
          <a:bodyPr wrap="square" lIns="0" tIns="0" rIns="0" bIns="0" rtlCol="0" anchor="ctr"/>
          <a:lstStyle/>
          <a:p>
            <a:pPr marL="0" indent="0">
              <a:lnSpc>
                <a:spcPts val="1500"/>
              </a:lnSpc>
              <a:buNone/>
            </a:pPr>
            <a:r>
              <a:rPr lang="en-US" sz="1150" dirty="0">
                <a:solidFill>
                  <a:srgbClr val="1A2E2B"/>
                </a:solidFill>
                <a:latin typeface="Calibri" pitchFamily="34" charset="0"/>
                <a:ea typeface="Calibri" pitchFamily="34" charset="-122"/>
                <a:cs typeface="Calibri" pitchFamily="34" charset="-120"/>
              </a:rPr>
              <a:t>Economic diaspora and migrant workers (Djatmika et al., 2024; Sasmita et al., 2025)</a:t>
            </a:r>
            <a:endParaRPr lang="en-US" sz="1150" dirty="0"/>
          </a:p>
        </p:txBody>
      </p:sp>
      <p:sp>
        <p:nvSpPr>
          <p:cNvPr id="18" name="Text 16"/>
          <p:cNvSpPr/>
          <p:nvPr/>
        </p:nvSpPr>
        <p:spPr>
          <a:xfrm>
            <a:off x="8503920" y="2999232"/>
            <a:ext cx="2834640" cy="914400"/>
          </a:xfrm>
          <a:prstGeom prst="rect">
            <a:avLst/>
          </a:prstGeom>
          <a:noFill/>
          <a:ln/>
        </p:spPr>
        <p:txBody>
          <a:bodyPr wrap="square" lIns="0" tIns="0" rIns="0" bIns="0" rtlCol="0" anchor="ctr"/>
          <a:lstStyle/>
          <a:p>
            <a:pPr marL="0" indent="0">
              <a:lnSpc>
                <a:spcPts val="1500"/>
              </a:lnSpc>
              <a:buNone/>
            </a:pPr>
            <a:r>
              <a:rPr lang="en-US" sz="1150" b="1" dirty="0">
                <a:solidFill>
                  <a:srgbClr val="C08B3E"/>
                </a:solidFill>
                <a:latin typeface="Calibri" pitchFamily="34" charset="0"/>
                <a:ea typeface="Calibri" pitchFamily="34" charset="-122"/>
                <a:cs typeface="Calibri" pitchFamily="34" charset="-120"/>
              </a:rPr>
              <a:t>Not the devotional context</a:t>
            </a:r>
            <a:endParaRPr lang="en-US" sz="1150" dirty="0"/>
          </a:p>
        </p:txBody>
      </p:sp>
      <p:sp>
        <p:nvSpPr>
          <p:cNvPr id="19" name="Shape 17"/>
          <p:cNvSpPr/>
          <p:nvPr/>
        </p:nvSpPr>
        <p:spPr>
          <a:xfrm>
            <a:off x="640080" y="4187952"/>
            <a:ext cx="10881360" cy="1097280"/>
          </a:xfrm>
          <a:prstGeom prst="roundRect">
            <a:avLst>
              <a:gd name="adj" fmla="val 8333"/>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20" name="Shape 18"/>
          <p:cNvSpPr/>
          <p:nvPr/>
        </p:nvSpPr>
        <p:spPr>
          <a:xfrm>
            <a:off x="841248" y="4526280"/>
            <a:ext cx="420624" cy="420624"/>
          </a:xfrm>
          <a:prstGeom prst="ellipse">
            <a:avLst/>
          </a:prstGeom>
          <a:solidFill>
            <a:srgbClr val="C08B3E"/>
          </a:solidFill>
          <a:ln w="12700">
            <a:solidFill>
              <a:srgbClr val="C08B3E"/>
            </a:solidFill>
            <a:prstDash val="solid"/>
          </a:ln>
        </p:spPr>
      </p:sp>
      <p:sp>
        <p:nvSpPr>
          <p:cNvPr id="21" name="Text 19"/>
          <p:cNvSpPr/>
          <p:nvPr/>
        </p:nvSpPr>
        <p:spPr>
          <a:xfrm>
            <a:off x="841248" y="4526280"/>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2" name="Text 20"/>
          <p:cNvSpPr/>
          <p:nvPr/>
        </p:nvSpPr>
        <p:spPr>
          <a:xfrm>
            <a:off x="1371600" y="4279392"/>
            <a:ext cx="2514600" cy="914400"/>
          </a:xfrm>
          <a:prstGeom prst="rect">
            <a:avLst/>
          </a:prstGeom>
          <a:noFill/>
          <a:ln/>
        </p:spPr>
        <p:txBody>
          <a:bodyPr wrap="square" lIns="0" tIns="0" rIns="0" bIns="0" rtlCol="0" anchor="ctr"/>
          <a:lstStyle/>
          <a:p>
            <a:pPr marL="0" indent="0">
              <a:buNone/>
            </a:pPr>
            <a:r>
              <a:rPr lang="en-US" sz="1400" b="1" dirty="0">
                <a:solidFill>
                  <a:srgbClr val="0B3B36"/>
                </a:solidFill>
                <a:latin typeface="Cambria" pitchFamily="34" charset="0"/>
                <a:ea typeface="Cambria" pitchFamily="34" charset="-122"/>
                <a:cs typeface="Cambria" pitchFamily="34" charset="-120"/>
              </a:rPr>
              <a:t>Language and religion</a:t>
            </a:r>
            <a:endParaRPr lang="en-US" sz="1400" dirty="0"/>
          </a:p>
        </p:txBody>
      </p:sp>
      <p:sp>
        <p:nvSpPr>
          <p:cNvPr id="23" name="Text 21"/>
          <p:cNvSpPr/>
          <p:nvPr/>
        </p:nvSpPr>
        <p:spPr>
          <a:xfrm>
            <a:off x="4023360" y="4279392"/>
            <a:ext cx="4297680" cy="914400"/>
          </a:xfrm>
          <a:prstGeom prst="rect">
            <a:avLst/>
          </a:prstGeom>
          <a:noFill/>
          <a:ln/>
        </p:spPr>
        <p:txBody>
          <a:bodyPr wrap="square" lIns="0" tIns="0" rIns="0" bIns="0" rtlCol="0" anchor="ctr"/>
          <a:lstStyle/>
          <a:p>
            <a:pPr marL="0" indent="0">
              <a:lnSpc>
                <a:spcPts val="1500"/>
              </a:lnSpc>
              <a:buNone/>
            </a:pPr>
            <a:r>
              <a:rPr lang="en-US" sz="1150" dirty="0">
                <a:solidFill>
                  <a:srgbClr val="1A2E2B"/>
                </a:solidFill>
                <a:latin typeface="Calibri" pitchFamily="34" charset="0"/>
                <a:ea typeface="Calibri" pitchFamily="34" charset="-122"/>
                <a:cs typeface="Calibri" pitchFamily="34" charset="-120"/>
              </a:rPr>
              <a:t>Sociolinguistics of Islam (Alsaawi, 2022; Bhatt et al., 2025); ethnography of large Islamic gatherings (Alam et al., 2026)</a:t>
            </a:r>
            <a:endParaRPr lang="en-US" sz="1150" dirty="0"/>
          </a:p>
        </p:txBody>
      </p:sp>
      <p:sp>
        <p:nvSpPr>
          <p:cNvPr id="24" name="Text 22"/>
          <p:cNvSpPr/>
          <p:nvPr/>
        </p:nvSpPr>
        <p:spPr>
          <a:xfrm>
            <a:off x="8503920" y="4279392"/>
            <a:ext cx="2834640" cy="914400"/>
          </a:xfrm>
          <a:prstGeom prst="rect">
            <a:avLst/>
          </a:prstGeom>
          <a:noFill/>
          <a:ln/>
        </p:spPr>
        <p:txBody>
          <a:bodyPr wrap="square" lIns="0" tIns="0" rIns="0" bIns="0" rtlCol="0" anchor="ctr"/>
          <a:lstStyle/>
          <a:p>
            <a:pPr marL="0" indent="0">
              <a:lnSpc>
                <a:spcPts val="1500"/>
              </a:lnSpc>
              <a:buNone/>
            </a:pPr>
            <a:r>
              <a:rPr lang="en-US" sz="1150" b="1" dirty="0">
                <a:solidFill>
                  <a:srgbClr val="C08B3E"/>
                </a:solidFill>
                <a:latin typeface="Calibri" pitchFamily="34" charset="0"/>
                <a:ea typeface="Calibri" pitchFamily="34" charset="-122"/>
                <a:cs typeface="Calibri" pitchFamily="34" charset="-120"/>
              </a:rPr>
              <a:t>Sacred space + non-dominant national language untouched</a:t>
            </a:r>
            <a:endParaRPr lang="en-US" sz="1150" dirty="0"/>
          </a:p>
        </p:txBody>
      </p:sp>
      <p:sp>
        <p:nvSpPr>
          <p:cNvPr id="25" name="Shape 23"/>
          <p:cNvSpPr/>
          <p:nvPr/>
        </p:nvSpPr>
        <p:spPr>
          <a:xfrm>
            <a:off x="640080" y="5532120"/>
            <a:ext cx="10881360" cy="914400"/>
          </a:xfrm>
          <a:prstGeom prst="roundRect">
            <a:avLst>
              <a:gd name="adj" fmla="val 10000"/>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26" name="Text 24"/>
          <p:cNvSpPr/>
          <p:nvPr/>
        </p:nvSpPr>
        <p:spPr>
          <a:xfrm>
            <a:off x="960120" y="5532120"/>
            <a:ext cx="10241280" cy="914400"/>
          </a:xfrm>
          <a:prstGeom prst="rect">
            <a:avLst/>
          </a:prstGeom>
          <a:noFill/>
          <a:ln/>
        </p:spPr>
        <p:txBody>
          <a:bodyPr wrap="square" lIns="0" tIns="0" rIns="0" bIns="0" rtlCol="0" anchor="ctr"/>
          <a:lstStyle/>
          <a:p>
            <a:pPr marL="0" indent="0">
              <a:lnSpc>
                <a:spcPts val="2000"/>
              </a:lnSpc>
              <a:buNone/>
            </a:pPr>
            <a:r>
              <a:rPr lang="en-US" sz="1450" i="1" dirty="0">
                <a:solidFill>
                  <a:srgbClr val="FFFFFF"/>
                </a:solidFill>
                <a:latin typeface="Calibri" pitchFamily="34" charset="0"/>
                <a:ea typeface="Calibri" pitchFamily="34" charset="-122"/>
                <a:cs typeface="Calibri" pitchFamily="34" charset="-120"/>
              </a:rPr>
              <a:t>How does a non-dominant national language actually function — and build identity — in a space historically governed by Arabic?</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RESEARCH QUESTIONS</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Three questions guide the study</a:t>
            </a:r>
            <a:endParaRPr lang="en-US" sz="3200" dirty="0"/>
          </a:p>
        </p:txBody>
      </p:sp>
      <p:sp>
        <p:nvSpPr>
          <p:cNvPr id="4" name="Shape 2"/>
          <p:cNvSpPr/>
          <p:nvPr/>
        </p:nvSpPr>
        <p:spPr>
          <a:xfrm>
            <a:off x="640080" y="1554480"/>
            <a:ext cx="10881360" cy="1280160"/>
          </a:xfrm>
          <a:prstGeom prst="roundRect">
            <a:avLst>
              <a:gd name="adj" fmla="val 7143"/>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5" name="Shape 3"/>
          <p:cNvSpPr/>
          <p:nvPr/>
        </p:nvSpPr>
        <p:spPr>
          <a:xfrm>
            <a:off x="914400" y="1984248"/>
            <a:ext cx="420624" cy="420624"/>
          </a:xfrm>
          <a:prstGeom prst="ellipse">
            <a:avLst/>
          </a:prstGeom>
          <a:solidFill>
            <a:srgbClr val="C08B3E"/>
          </a:solidFill>
          <a:ln w="12700">
            <a:solidFill>
              <a:srgbClr val="C08B3E"/>
            </a:solidFill>
            <a:prstDash val="solid"/>
          </a:ln>
        </p:spPr>
      </p:sp>
      <p:sp>
        <p:nvSpPr>
          <p:cNvPr id="6" name="Text 4"/>
          <p:cNvSpPr/>
          <p:nvPr/>
        </p:nvSpPr>
        <p:spPr>
          <a:xfrm>
            <a:off x="914400" y="198424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p:nvPr/>
        </p:nvSpPr>
        <p:spPr>
          <a:xfrm>
            <a:off x="1508760" y="1719072"/>
            <a:ext cx="2194560" cy="320040"/>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DOMAINS</a:t>
            </a:r>
            <a:endParaRPr lang="en-US" sz="1100" dirty="0"/>
          </a:p>
        </p:txBody>
      </p:sp>
      <p:sp>
        <p:nvSpPr>
          <p:cNvPr id="8" name="Text 6"/>
          <p:cNvSpPr/>
          <p:nvPr/>
        </p:nvSpPr>
        <p:spPr>
          <a:xfrm>
            <a:off x="1508760" y="2029968"/>
            <a:ext cx="9692640" cy="685800"/>
          </a:xfrm>
          <a:prstGeom prst="rect">
            <a:avLst/>
          </a:prstGeom>
          <a:noFill/>
          <a:ln/>
        </p:spPr>
        <p:txBody>
          <a:bodyPr wrap="square" lIns="0" tIns="0" rIns="0" bIns="0" rtlCol="0" anchor="t"/>
          <a:lstStyle/>
          <a:p>
            <a:pPr marL="0" indent="0">
              <a:lnSpc>
                <a:spcPts val="2100"/>
              </a:lnSpc>
              <a:buNone/>
            </a:pPr>
            <a:r>
              <a:rPr lang="en-US" sz="1500" dirty="0">
                <a:solidFill>
                  <a:srgbClr val="1A2E2B"/>
                </a:solidFill>
                <a:latin typeface="Calibri" pitchFamily="34" charset="0"/>
                <a:ea typeface="Calibri" pitchFamily="34" charset="-122"/>
                <a:cs typeface="Calibri" pitchFamily="34" charset="-120"/>
              </a:rPr>
              <a:t>In which domains is Indonesian used in the pilgrimage corridor of the Holy Cities?</a:t>
            </a:r>
            <a:endParaRPr lang="en-US" sz="1500" dirty="0"/>
          </a:p>
        </p:txBody>
      </p:sp>
      <p:sp>
        <p:nvSpPr>
          <p:cNvPr id="9" name="Shape 7"/>
          <p:cNvSpPr/>
          <p:nvPr/>
        </p:nvSpPr>
        <p:spPr>
          <a:xfrm>
            <a:off x="640080" y="3063240"/>
            <a:ext cx="10881360" cy="1280160"/>
          </a:xfrm>
          <a:prstGeom prst="roundRect">
            <a:avLst>
              <a:gd name="adj" fmla="val 7143"/>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0" name="Shape 8"/>
          <p:cNvSpPr/>
          <p:nvPr/>
        </p:nvSpPr>
        <p:spPr>
          <a:xfrm>
            <a:off x="914400" y="3493008"/>
            <a:ext cx="420624" cy="420624"/>
          </a:xfrm>
          <a:prstGeom prst="ellipse">
            <a:avLst/>
          </a:prstGeom>
          <a:solidFill>
            <a:srgbClr val="C08B3E"/>
          </a:solidFill>
          <a:ln w="12700">
            <a:solidFill>
              <a:srgbClr val="C08B3E"/>
            </a:solidFill>
            <a:prstDash val="solid"/>
          </a:ln>
        </p:spPr>
      </p:sp>
      <p:sp>
        <p:nvSpPr>
          <p:cNvPr id="11" name="Text 9"/>
          <p:cNvSpPr/>
          <p:nvPr/>
        </p:nvSpPr>
        <p:spPr>
          <a:xfrm>
            <a:off x="914400" y="349300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2" name="Text 10"/>
          <p:cNvSpPr/>
          <p:nvPr/>
        </p:nvSpPr>
        <p:spPr>
          <a:xfrm>
            <a:off x="1508760" y="3227832"/>
            <a:ext cx="2194560" cy="320040"/>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FUNCTIONS</a:t>
            </a:r>
            <a:endParaRPr lang="en-US" sz="1100" dirty="0"/>
          </a:p>
        </p:txBody>
      </p:sp>
      <p:sp>
        <p:nvSpPr>
          <p:cNvPr id="13" name="Text 11"/>
          <p:cNvSpPr/>
          <p:nvPr/>
        </p:nvSpPr>
        <p:spPr>
          <a:xfrm>
            <a:off x="1508760" y="3538728"/>
            <a:ext cx="9692640" cy="685800"/>
          </a:xfrm>
          <a:prstGeom prst="rect">
            <a:avLst/>
          </a:prstGeom>
          <a:noFill/>
          <a:ln/>
        </p:spPr>
        <p:txBody>
          <a:bodyPr wrap="square" lIns="0" tIns="0" rIns="0" bIns="0" rtlCol="0" anchor="t"/>
          <a:lstStyle/>
          <a:p>
            <a:pPr marL="0" indent="0">
              <a:lnSpc>
                <a:spcPts val="2100"/>
              </a:lnSpc>
              <a:buNone/>
            </a:pPr>
            <a:r>
              <a:rPr lang="en-US" sz="1500" dirty="0">
                <a:solidFill>
                  <a:srgbClr val="1A2E2B"/>
                </a:solidFill>
                <a:latin typeface="Calibri" pitchFamily="34" charset="0"/>
                <a:ea typeface="Calibri" pitchFamily="34" charset="-122"/>
                <a:cs typeface="Calibri" pitchFamily="34" charset="-120"/>
              </a:rPr>
              <a:t>What sociolinguistic functions does Indonesian perform in interaction between speakers?</a:t>
            </a:r>
            <a:endParaRPr lang="en-US" sz="1500" dirty="0"/>
          </a:p>
        </p:txBody>
      </p:sp>
      <p:sp>
        <p:nvSpPr>
          <p:cNvPr id="14" name="Shape 12"/>
          <p:cNvSpPr/>
          <p:nvPr/>
        </p:nvSpPr>
        <p:spPr>
          <a:xfrm>
            <a:off x="640080" y="4572000"/>
            <a:ext cx="10881360" cy="1280160"/>
          </a:xfrm>
          <a:prstGeom prst="roundRect">
            <a:avLst>
              <a:gd name="adj" fmla="val 7143"/>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5" name="Shape 13"/>
          <p:cNvSpPr/>
          <p:nvPr/>
        </p:nvSpPr>
        <p:spPr>
          <a:xfrm>
            <a:off x="914400" y="5001768"/>
            <a:ext cx="420624" cy="420624"/>
          </a:xfrm>
          <a:prstGeom prst="ellipse">
            <a:avLst/>
          </a:prstGeom>
          <a:solidFill>
            <a:srgbClr val="C08B3E"/>
          </a:solidFill>
          <a:ln w="12700">
            <a:solidFill>
              <a:srgbClr val="C08B3E"/>
            </a:solidFill>
            <a:prstDash val="solid"/>
          </a:ln>
        </p:spPr>
      </p:sp>
      <p:sp>
        <p:nvSpPr>
          <p:cNvPr id="16" name="Text 14"/>
          <p:cNvSpPr/>
          <p:nvPr/>
        </p:nvSpPr>
        <p:spPr>
          <a:xfrm>
            <a:off x="914400" y="500176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7" name="Text 15"/>
          <p:cNvSpPr/>
          <p:nvPr/>
        </p:nvSpPr>
        <p:spPr>
          <a:xfrm>
            <a:off x="1508760" y="4736592"/>
            <a:ext cx="2194560" cy="320040"/>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IDENTITY</a:t>
            </a:r>
            <a:endParaRPr lang="en-US" sz="1100" dirty="0"/>
          </a:p>
        </p:txBody>
      </p:sp>
      <p:sp>
        <p:nvSpPr>
          <p:cNvPr id="18" name="Text 16"/>
          <p:cNvSpPr/>
          <p:nvPr/>
        </p:nvSpPr>
        <p:spPr>
          <a:xfrm>
            <a:off x="1508760" y="5047488"/>
            <a:ext cx="9692640" cy="685800"/>
          </a:xfrm>
          <a:prstGeom prst="rect">
            <a:avLst/>
          </a:prstGeom>
          <a:noFill/>
          <a:ln/>
        </p:spPr>
        <p:txBody>
          <a:bodyPr wrap="square" lIns="0" tIns="0" rIns="0" bIns="0" rtlCol="0" anchor="t"/>
          <a:lstStyle/>
          <a:p>
            <a:pPr marL="0" indent="0">
              <a:lnSpc>
                <a:spcPts val="2100"/>
              </a:lnSpc>
              <a:buNone/>
            </a:pPr>
            <a:r>
              <a:rPr lang="en-US" sz="1500" dirty="0">
                <a:solidFill>
                  <a:srgbClr val="1A2E2B"/>
                </a:solidFill>
                <a:latin typeface="Calibri" pitchFamily="34" charset="0"/>
                <a:ea typeface="Calibri" pitchFamily="34" charset="-122"/>
                <a:cs typeface="Calibri" pitchFamily="34" charset="-120"/>
              </a:rPr>
              <a:t>How does Indonesian contribute to the construction of its speakers' identity in a foreign environment?</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DATA</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From 56 encounters to 15 analysed recordings</a:t>
            </a:r>
            <a:endParaRPr lang="en-US" sz="3200" dirty="0"/>
          </a:p>
        </p:txBody>
      </p:sp>
      <p:sp>
        <p:nvSpPr>
          <p:cNvPr id="4" name="Shape 2"/>
          <p:cNvSpPr/>
          <p:nvPr/>
        </p:nvSpPr>
        <p:spPr>
          <a:xfrm>
            <a:off x="640080" y="1463040"/>
            <a:ext cx="2514600" cy="2286000"/>
          </a:xfrm>
          <a:prstGeom prst="roundRect">
            <a:avLst>
              <a:gd name="adj" fmla="val 4000"/>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5" name="Text 3"/>
          <p:cNvSpPr/>
          <p:nvPr/>
        </p:nvSpPr>
        <p:spPr>
          <a:xfrm>
            <a:off x="777240" y="1691640"/>
            <a:ext cx="2240280" cy="960120"/>
          </a:xfrm>
          <a:prstGeom prst="rect">
            <a:avLst/>
          </a:prstGeom>
          <a:noFill/>
          <a:ln/>
        </p:spPr>
        <p:txBody>
          <a:bodyPr wrap="square" lIns="0" tIns="0" rIns="0" bIns="0" rtlCol="0" anchor="ctr"/>
          <a:lstStyle/>
          <a:p>
            <a:pPr marL="0" indent="0" algn="ctr">
              <a:buNone/>
            </a:pPr>
            <a:r>
              <a:rPr lang="en-US" sz="4200" b="1" dirty="0">
                <a:solidFill>
                  <a:srgbClr val="0B3B36"/>
                </a:solidFill>
                <a:latin typeface="Cambria" pitchFamily="34" charset="0"/>
                <a:ea typeface="Cambria" pitchFamily="34" charset="-122"/>
                <a:cs typeface="Cambria" pitchFamily="34" charset="-120"/>
              </a:rPr>
              <a:t>56</a:t>
            </a:r>
            <a:endParaRPr lang="en-US" sz="4200" dirty="0"/>
          </a:p>
        </p:txBody>
      </p:sp>
      <p:sp>
        <p:nvSpPr>
          <p:cNvPr id="6" name="Text 4"/>
          <p:cNvSpPr/>
          <p:nvPr/>
        </p:nvSpPr>
        <p:spPr>
          <a:xfrm>
            <a:off x="777240" y="2697480"/>
            <a:ext cx="2240280" cy="822960"/>
          </a:xfrm>
          <a:prstGeom prst="rect">
            <a:avLst/>
          </a:prstGeom>
          <a:noFill/>
          <a:ln/>
        </p:spPr>
        <p:txBody>
          <a:bodyPr wrap="square" lIns="0" tIns="0" rIns="0" bIns="0" rtlCol="0" anchor="t"/>
          <a:lstStyle/>
          <a:p>
            <a:pPr marL="0" indent="0" algn="ctr">
              <a:lnSpc>
                <a:spcPts val="1700"/>
              </a:lnSpc>
              <a:buNone/>
            </a:pPr>
            <a:r>
              <a:rPr lang="en-US" sz="1250" dirty="0">
                <a:solidFill>
                  <a:srgbClr val="6B7A76"/>
                </a:solidFill>
                <a:latin typeface="Calibri" pitchFamily="34" charset="0"/>
                <a:ea typeface="Calibri" pitchFamily="34" charset="-122"/>
                <a:cs typeface="Calibri" pitchFamily="34" charset="-120"/>
              </a:rPr>
              <a:t>interview</a:t>
            </a:r>
            <a:endParaRPr lang="en-US" sz="1250" dirty="0"/>
          </a:p>
          <a:p>
            <a:pPr marL="0" indent="0" algn="ctr">
              <a:lnSpc>
                <a:spcPts val="1700"/>
              </a:lnSpc>
              <a:buNone/>
            </a:pPr>
            <a:r>
              <a:rPr lang="en-US" sz="1250" dirty="0">
                <a:solidFill>
                  <a:srgbClr val="6B7A76"/>
                </a:solidFill>
                <a:latin typeface="Calibri" pitchFamily="34" charset="0"/>
                <a:ea typeface="Calibri" pitchFamily="34" charset="-122"/>
                <a:cs typeface="Calibri" pitchFamily="34" charset="-120"/>
              </a:rPr>
              <a:t>encounters</a:t>
            </a:r>
            <a:endParaRPr lang="en-US" sz="1250" dirty="0"/>
          </a:p>
        </p:txBody>
      </p:sp>
      <p:sp>
        <p:nvSpPr>
          <p:cNvPr id="7" name="Text 5"/>
          <p:cNvSpPr/>
          <p:nvPr/>
        </p:nvSpPr>
        <p:spPr>
          <a:xfrm>
            <a:off x="3182112" y="2377440"/>
            <a:ext cx="320040" cy="457200"/>
          </a:xfrm>
          <a:prstGeom prst="rect">
            <a:avLst/>
          </a:prstGeom>
          <a:noFill/>
          <a:ln/>
        </p:spPr>
        <p:txBody>
          <a:bodyPr wrap="square" lIns="0" tIns="0" rIns="0" bIns="0" rtlCol="0" anchor="ctr"/>
          <a:lstStyle/>
          <a:p>
            <a:pPr marL="0" indent="0" algn="ctr">
              <a:buNone/>
            </a:pPr>
            <a:r>
              <a:rPr lang="en-US" sz="2000" b="1" dirty="0">
                <a:solidFill>
                  <a:srgbClr val="C08B3E"/>
                </a:solidFill>
                <a:latin typeface="Calibri" pitchFamily="34" charset="0"/>
                <a:ea typeface="Calibri" pitchFamily="34" charset="-122"/>
                <a:cs typeface="Calibri" pitchFamily="34" charset="-120"/>
              </a:rPr>
              <a:t>→</a:t>
            </a:r>
            <a:endParaRPr lang="en-US" sz="2000" dirty="0"/>
          </a:p>
        </p:txBody>
      </p:sp>
      <p:sp>
        <p:nvSpPr>
          <p:cNvPr id="8" name="Shape 6"/>
          <p:cNvSpPr/>
          <p:nvPr/>
        </p:nvSpPr>
        <p:spPr>
          <a:xfrm>
            <a:off x="3520440" y="1463040"/>
            <a:ext cx="2514600" cy="2286000"/>
          </a:xfrm>
          <a:prstGeom prst="roundRect">
            <a:avLst>
              <a:gd name="adj" fmla="val 4000"/>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9" name="Text 7"/>
          <p:cNvSpPr/>
          <p:nvPr/>
        </p:nvSpPr>
        <p:spPr>
          <a:xfrm>
            <a:off x="3657600" y="1691640"/>
            <a:ext cx="2240280" cy="960120"/>
          </a:xfrm>
          <a:prstGeom prst="rect">
            <a:avLst/>
          </a:prstGeom>
          <a:noFill/>
          <a:ln/>
        </p:spPr>
        <p:txBody>
          <a:bodyPr wrap="square" lIns="0" tIns="0" rIns="0" bIns="0" rtlCol="0" anchor="ctr"/>
          <a:lstStyle/>
          <a:p>
            <a:pPr marL="0" indent="0" algn="ctr">
              <a:buNone/>
            </a:pPr>
            <a:r>
              <a:rPr lang="en-US" sz="4200" b="1" dirty="0">
                <a:solidFill>
                  <a:srgbClr val="0B3B36"/>
                </a:solidFill>
                <a:latin typeface="Cambria" pitchFamily="34" charset="0"/>
                <a:ea typeface="Cambria" pitchFamily="34" charset="-122"/>
                <a:cs typeface="Cambria" pitchFamily="34" charset="-120"/>
              </a:rPr>
              <a:t>42</a:t>
            </a:r>
            <a:endParaRPr lang="en-US" sz="4200" dirty="0"/>
          </a:p>
        </p:txBody>
      </p:sp>
      <p:sp>
        <p:nvSpPr>
          <p:cNvPr id="10" name="Text 8"/>
          <p:cNvSpPr/>
          <p:nvPr/>
        </p:nvSpPr>
        <p:spPr>
          <a:xfrm>
            <a:off x="3657600" y="2697480"/>
            <a:ext cx="2240280" cy="822960"/>
          </a:xfrm>
          <a:prstGeom prst="rect">
            <a:avLst/>
          </a:prstGeom>
          <a:noFill/>
          <a:ln/>
        </p:spPr>
        <p:txBody>
          <a:bodyPr wrap="square" lIns="0" tIns="0" rIns="0" bIns="0" rtlCol="0" anchor="t"/>
          <a:lstStyle/>
          <a:p>
            <a:pPr marL="0" indent="0" algn="ctr">
              <a:lnSpc>
                <a:spcPts val="1700"/>
              </a:lnSpc>
              <a:buNone/>
            </a:pPr>
            <a:r>
              <a:rPr lang="en-US" sz="1250" dirty="0">
                <a:solidFill>
                  <a:srgbClr val="6B7A76"/>
                </a:solidFill>
                <a:latin typeface="Calibri" pitchFamily="34" charset="0"/>
                <a:ea typeface="Calibri" pitchFamily="34" charset="-122"/>
                <a:cs typeface="Calibri" pitchFamily="34" charset="-120"/>
              </a:rPr>
              <a:t>audio-</a:t>
            </a:r>
            <a:endParaRPr lang="en-US" sz="1250" dirty="0"/>
          </a:p>
          <a:p>
            <a:pPr marL="0" indent="0" algn="ctr">
              <a:lnSpc>
                <a:spcPts val="1700"/>
              </a:lnSpc>
              <a:buNone/>
            </a:pPr>
            <a:r>
              <a:rPr lang="en-US" sz="1250" dirty="0">
                <a:solidFill>
                  <a:srgbClr val="6B7A76"/>
                </a:solidFill>
                <a:latin typeface="Calibri" pitchFamily="34" charset="0"/>
                <a:ea typeface="Calibri" pitchFamily="34" charset="-122"/>
                <a:cs typeface="Calibri" pitchFamily="34" charset="-120"/>
              </a:rPr>
              <a:t>recorded</a:t>
            </a:r>
            <a:endParaRPr lang="en-US" sz="1250" dirty="0"/>
          </a:p>
        </p:txBody>
      </p:sp>
      <p:sp>
        <p:nvSpPr>
          <p:cNvPr id="11" name="Text 9"/>
          <p:cNvSpPr/>
          <p:nvPr/>
        </p:nvSpPr>
        <p:spPr>
          <a:xfrm>
            <a:off x="6062472" y="2377440"/>
            <a:ext cx="320040" cy="457200"/>
          </a:xfrm>
          <a:prstGeom prst="rect">
            <a:avLst/>
          </a:prstGeom>
          <a:noFill/>
          <a:ln/>
        </p:spPr>
        <p:txBody>
          <a:bodyPr wrap="square" lIns="0" tIns="0" rIns="0" bIns="0" rtlCol="0" anchor="ctr"/>
          <a:lstStyle/>
          <a:p>
            <a:pPr marL="0" indent="0" algn="ctr">
              <a:buNone/>
            </a:pPr>
            <a:r>
              <a:rPr lang="en-US" sz="2000" b="1" dirty="0">
                <a:solidFill>
                  <a:srgbClr val="C08B3E"/>
                </a:solidFill>
                <a:latin typeface="Calibri" pitchFamily="34" charset="0"/>
                <a:ea typeface="Calibri" pitchFamily="34" charset="-122"/>
                <a:cs typeface="Calibri" pitchFamily="34" charset="-120"/>
              </a:rPr>
              <a:t>→</a:t>
            </a:r>
            <a:endParaRPr lang="en-US" sz="2000" dirty="0"/>
          </a:p>
        </p:txBody>
      </p:sp>
      <p:sp>
        <p:nvSpPr>
          <p:cNvPr id="12" name="Shape 10"/>
          <p:cNvSpPr/>
          <p:nvPr/>
        </p:nvSpPr>
        <p:spPr>
          <a:xfrm>
            <a:off x="6400800" y="1463040"/>
            <a:ext cx="2514600" cy="2286000"/>
          </a:xfrm>
          <a:prstGeom prst="roundRect">
            <a:avLst>
              <a:gd name="adj" fmla="val 4000"/>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3" name="Text 11"/>
          <p:cNvSpPr/>
          <p:nvPr/>
        </p:nvSpPr>
        <p:spPr>
          <a:xfrm>
            <a:off x="6537960" y="1691640"/>
            <a:ext cx="2240280" cy="960120"/>
          </a:xfrm>
          <a:prstGeom prst="rect">
            <a:avLst/>
          </a:prstGeom>
          <a:noFill/>
          <a:ln/>
        </p:spPr>
        <p:txBody>
          <a:bodyPr wrap="square" lIns="0" tIns="0" rIns="0" bIns="0" rtlCol="0" anchor="ctr"/>
          <a:lstStyle/>
          <a:p>
            <a:pPr marL="0" indent="0" algn="ctr">
              <a:buNone/>
            </a:pPr>
            <a:r>
              <a:rPr lang="en-US" sz="4200" b="1" dirty="0">
                <a:solidFill>
                  <a:srgbClr val="0B3B36"/>
                </a:solidFill>
                <a:latin typeface="Cambria" pitchFamily="34" charset="0"/>
                <a:ea typeface="Cambria" pitchFamily="34" charset="-122"/>
                <a:cs typeface="Cambria" pitchFamily="34" charset="-120"/>
              </a:rPr>
              <a:t>39</a:t>
            </a:r>
            <a:endParaRPr lang="en-US" sz="4200" dirty="0"/>
          </a:p>
        </p:txBody>
      </p:sp>
      <p:sp>
        <p:nvSpPr>
          <p:cNvPr id="14" name="Text 12"/>
          <p:cNvSpPr/>
          <p:nvPr/>
        </p:nvSpPr>
        <p:spPr>
          <a:xfrm>
            <a:off x="6537960" y="2697480"/>
            <a:ext cx="2240280" cy="822960"/>
          </a:xfrm>
          <a:prstGeom prst="rect">
            <a:avLst/>
          </a:prstGeom>
          <a:noFill/>
          <a:ln/>
        </p:spPr>
        <p:txBody>
          <a:bodyPr wrap="square" lIns="0" tIns="0" rIns="0" bIns="0" rtlCol="0" anchor="t"/>
          <a:lstStyle/>
          <a:p>
            <a:pPr marL="0" indent="0" algn="ctr">
              <a:lnSpc>
                <a:spcPts val="1700"/>
              </a:lnSpc>
              <a:buNone/>
            </a:pPr>
            <a:r>
              <a:rPr lang="en-US" sz="1250" dirty="0">
                <a:solidFill>
                  <a:srgbClr val="6B7A76"/>
                </a:solidFill>
                <a:latin typeface="Calibri" pitchFamily="34" charset="0"/>
                <a:ea typeface="Calibri" pitchFamily="34" charset="-122"/>
                <a:cs typeface="Calibri" pitchFamily="34" charset="-120"/>
              </a:rPr>
              <a:t>retrievable</a:t>
            </a:r>
            <a:endParaRPr lang="en-US" sz="1250" dirty="0"/>
          </a:p>
        </p:txBody>
      </p:sp>
      <p:sp>
        <p:nvSpPr>
          <p:cNvPr id="15" name="Text 13"/>
          <p:cNvSpPr/>
          <p:nvPr/>
        </p:nvSpPr>
        <p:spPr>
          <a:xfrm>
            <a:off x="8942832" y="2377440"/>
            <a:ext cx="320040" cy="457200"/>
          </a:xfrm>
          <a:prstGeom prst="rect">
            <a:avLst/>
          </a:prstGeom>
          <a:noFill/>
          <a:ln/>
        </p:spPr>
        <p:txBody>
          <a:bodyPr wrap="square" lIns="0" tIns="0" rIns="0" bIns="0" rtlCol="0" anchor="ctr"/>
          <a:lstStyle/>
          <a:p>
            <a:pPr marL="0" indent="0" algn="ctr">
              <a:buNone/>
            </a:pPr>
            <a:r>
              <a:rPr lang="en-US" sz="2000" b="1" dirty="0">
                <a:solidFill>
                  <a:srgbClr val="C08B3E"/>
                </a:solidFill>
                <a:latin typeface="Calibri" pitchFamily="34" charset="0"/>
                <a:ea typeface="Calibri" pitchFamily="34" charset="-122"/>
                <a:cs typeface="Calibri" pitchFamily="34" charset="-120"/>
              </a:rPr>
              <a:t>→</a:t>
            </a:r>
            <a:endParaRPr lang="en-US" sz="2000" dirty="0"/>
          </a:p>
        </p:txBody>
      </p:sp>
      <p:sp>
        <p:nvSpPr>
          <p:cNvPr id="16" name="Shape 14"/>
          <p:cNvSpPr/>
          <p:nvPr/>
        </p:nvSpPr>
        <p:spPr>
          <a:xfrm>
            <a:off x="9281160" y="1463040"/>
            <a:ext cx="2514600" cy="2286000"/>
          </a:xfrm>
          <a:prstGeom prst="roundRect">
            <a:avLst>
              <a:gd name="adj" fmla="val 4000"/>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17" name="Text 15"/>
          <p:cNvSpPr/>
          <p:nvPr/>
        </p:nvSpPr>
        <p:spPr>
          <a:xfrm>
            <a:off x="9418320" y="1691640"/>
            <a:ext cx="2240280" cy="960120"/>
          </a:xfrm>
          <a:prstGeom prst="rect">
            <a:avLst/>
          </a:prstGeom>
          <a:noFill/>
          <a:ln/>
        </p:spPr>
        <p:txBody>
          <a:bodyPr wrap="square" lIns="0" tIns="0" rIns="0" bIns="0" rtlCol="0" anchor="ctr"/>
          <a:lstStyle/>
          <a:p>
            <a:pPr marL="0" indent="0" algn="ctr">
              <a:buNone/>
            </a:pPr>
            <a:r>
              <a:rPr lang="en-US" sz="4800" b="1" dirty="0">
                <a:solidFill>
                  <a:srgbClr val="C08B3E"/>
                </a:solidFill>
                <a:latin typeface="Cambria" pitchFamily="34" charset="0"/>
                <a:ea typeface="Cambria" pitchFamily="34" charset="-122"/>
                <a:cs typeface="Cambria" pitchFamily="34" charset="-120"/>
              </a:rPr>
              <a:t>15</a:t>
            </a:r>
            <a:endParaRPr lang="en-US" sz="4800" dirty="0"/>
          </a:p>
        </p:txBody>
      </p:sp>
      <p:sp>
        <p:nvSpPr>
          <p:cNvPr id="18" name="Text 16"/>
          <p:cNvSpPr/>
          <p:nvPr/>
        </p:nvSpPr>
        <p:spPr>
          <a:xfrm>
            <a:off x="9418320" y="2697480"/>
            <a:ext cx="2240280" cy="822960"/>
          </a:xfrm>
          <a:prstGeom prst="rect">
            <a:avLst/>
          </a:prstGeom>
          <a:noFill/>
          <a:ln/>
        </p:spPr>
        <p:txBody>
          <a:bodyPr wrap="square" lIns="0" tIns="0" rIns="0" bIns="0" rtlCol="0" anchor="t"/>
          <a:lstStyle/>
          <a:p>
            <a:pPr marL="0" indent="0" algn="ctr">
              <a:lnSpc>
                <a:spcPts val="1700"/>
              </a:lnSpc>
              <a:buNone/>
            </a:pPr>
            <a:r>
              <a:rPr lang="en-US" sz="1250" dirty="0">
                <a:solidFill>
                  <a:srgbClr val="E8E0D0"/>
                </a:solidFill>
                <a:latin typeface="Calibri" pitchFamily="34" charset="0"/>
                <a:ea typeface="Calibri" pitchFamily="34" charset="-122"/>
                <a:cs typeface="Calibri" pitchFamily="34" charset="-120"/>
              </a:rPr>
              <a:t>Indonesian-language</a:t>
            </a:r>
            <a:endParaRPr lang="en-US" sz="1250" dirty="0"/>
          </a:p>
          <a:p>
            <a:pPr marL="0" indent="0" algn="ctr">
              <a:lnSpc>
                <a:spcPts val="1700"/>
              </a:lnSpc>
              <a:buNone/>
            </a:pPr>
            <a:r>
              <a:rPr lang="en-US" sz="1250" dirty="0">
                <a:solidFill>
                  <a:srgbClr val="E8E0D0"/>
                </a:solidFill>
                <a:latin typeface="Calibri" pitchFamily="34" charset="0"/>
                <a:ea typeface="Calibri" pitchFamily="34" charset="-122"/>
                <a:cs typeface="Calibri" pitchFamily="34" charset="-120"/>
              </a:rPr>
              <a:t>recordings analysed</a:t>
            </a:r>
            <a:endParaRPr lang="en-US" sz="1250" dirty="0"/>
          </a:p>
        </p:txBody>
      </p:sp>
      <p:sp>
        <p:nvSpPr>
          <p:cNvPr id="19" name="Shape 17"/>
          <p:cNvSpPr/>
          <p:nvPr/>
        </p:nvSpPr>
        <p:spPr>
          <a:xfrm>
            <a:off x="640080" y="4069080"/>
            <a:ext cx="5349240" cy="1828800"/>
          </a:xfrm>
          <a:prstGeom prst="roundRect">
            <a:avLst>
              <a:gd name="adj" fmla="val 5000"/>
            </a:avLst>
          </a:prstGeom>
          <a:solidFill>
            <a:srgbClr val="E8E0D0"/>
          </a:solidFill>
          <a:ln w="12700">
            <a:solidFill>
              <a:srgbClr val="E2DDD2"/>
            </a:solidFill>
            <a:prstDash val="solid"/>
          </a:ln>
          <a:effectLst>
            <a:outerShdw blurRad="101600" dist="12700" dir="5400000" algn="bl" rotWithShape="0">
              <a:srgbClr val="8A8578">
                <a:alpha val="18000"/>
              </a:srgbClr>
            </a:outerShdw>
          </a:effectLst>
        </p:spPr>
      </p:sp>
      <p:sp>
        <p:nvSpPr>
          <p:cNvPr id="20" name="Text 18"/>
          <p:cNvSpPr/>
          <p:nvPr/>
        </p:nvSpPr>
        <p:spPr>
          <a:xfrm>
            <a:off x="960120" y="4343400"/>
            <a:ext cx="4754880" cy="411480"/>
          </a:xfrm>
          <a:prstGeom prst="rect">
            <a:avLst/>
          </a:prstGeom>
          <a:noFill/>
          <a:ln/>
        </p:spPr>
        <p:txBody>
          <a:bodyPr wrap="square" lIns="0" tIns="0" rIns="0" bIns="0" rtlCol="0" anchor="ctr"/>
          <a:lstStyle/>
          <a:p>
            <a:pPr marL="0" indent="0">
              <a:buNone/>
            </a:pPr>
            <a:r>
              <a:rPr lang="en-US" sz="1700" b="1" dirty="0">
                <a:solidFill>
                  <a:srgbClr val="0B3B36"/>
                </a:solidFill>
                <a:latin typeface="Cambria" pitchFamily="34" charset="0"/>
                <a:ea typeface="Cambria" pitchFamily="34" charset="-122"/>
                <a:cs typeface="Cambria" pitchFamily="34" charset="-120"/>
              </a:rPr>
              <a:t>The complete set of eligible encounters</a:t>
            </a:r>
            <a:endParaRPr lang="en-US" sz="1700" dirty="0"/>
          </a:p>
        </p:txBody>
      </p:sp>
      <p:sp>
        <p:nvSpPr>
          <p:cNvPr id="21" name="Text 19"/>
          <p:cNvSpPr/>
          <p:nvPr/>
        </p:nvSpPr>
        <p:spPr>
          <a:xfrm>
            <a:off x="960120" y="4800600"/>
            <a:ext cx="4754880" cy="914400"/>
          </a:xfrm>
          <a:prstGeom prst="rect">
            <a:avLst/>
          </a:prstGeom>
          <a:noFill/>
          <a:ln/>
        </p:spPr>
        <p:txBody>
          <a:bodyPr wrap="square" lIns="0" tIns="0" rIns="0" bIns="0" rtlCol="0" anchor="t"/>
          <a:lstStyle/>
          <a:p>
            <a:pPr marL="0" indent="0">
              <a:lnSpc>
                <a:spcPts val="1900"/>
              </a:lnSpc>
              <a:buNone/>
            </a:pPr>
            <a:r>
              <a:rPr lang="en-US" sz="1350" dirty="0">
                <a:solidFill>
                  <a:srgbClr val="1A2E2B"/>
                </a:solidFill>
                <a:latin typeface="Calibri" pitchFamily="34" charset="0"/>
                <a:ea typeface="Calibri" pitchFamily="34" charset="-122"/>
                <a:cs typeface="Calibri" pitchFamily="34" charset="-120"/>
              </a:rPr>
              <a:t>— not a sample selected from a larger pool. Every encounter that met the criteria is in the corpus.</a:t>
            </a:r>
            <a:endParaRPr lang="en-US" sz="1350" dirty="0"/>
          </a:p>
        </p:txBody>
      </p:sp>
      <p:sp>
        <p:nvSpPr>
          <p:cNvPr id="22" name="Shape 20"/>
          <p:cNvSpPr/>
          <p:nvPr/>
        </p:nvSpPr>
        <p:spPr>
          <a:xfrm>
            <a:off x="6172200" y="4069080"/>
            <a:ext cx="5349240" cy="1828800"/>
          </a:xfrm>
          <a:prstGeom prst="roundRect">
            <a:avLst>
              <a:gd name="adj" fmla="val 5000"/>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23" name="Text 21"/>
          <p:cNvSpPr/>
          <p:nvPr/>
        </p:nvSpPr>
        <p:spPr>
          <a:xfrm>
            <a:off x="6492240" y="4297680"/>
            <a:ext cx="1371600" cy="1371600"/>
          </a:xfrm>
          <a:prstGeom prst="rect">
            <a:avLst/>
          </a:prstGeom>
          <a:noFill/>
          <a:ln/>
        </p:spPr>
        <p:txBody>
          <a:bodyPr wrap="square" lIns="0" tIns="0" rIns="0" bIns="0" rtlCol="0" anchor="ctr"/>
          <a:lstStyle/>
          <a:p>
            <a:pPr marL="0" indent="0">
              <a:buNone/>
            </a:pPr>
            <a:r>
              <a:rPr lang="en-US" sz="4600" b="1" dirty="0">
                <a:solidFill>
                  <a:srgbClr val="C08B3E"/>
                </a:solidFill>
                <a:latin typeface="Cambria" pitchFamily="34" charset="0"/>
                <a:ea typeface="Cambria" pitchFamily="34" charset="-122"/>
                <a:cs typeface="Cambria" pitchFamily="34" charset="-120"/>
              </a:rPr>
              <a:t>44</a:t>
            </a:r>
            <a:endParaRPr lang="en-US" sz="4600" dirty="0"/>
          </a:p>
        </p:txBody>
      </p:sp>
      <p:sp>
        <p:nvSpPr>
          <p:cNvPr id="24" name="Text 22"/>
          <p:cNvSpPr/>
          <p:nvPr/>
        </p:nvSpPr>
        <p:spPr>
          <a:xfrm>
            <a:off x="7818120" y="4297680"/>
            <a:ext cx="3474720" cy="1371600"/>
          </a:xfrm>
          <a:prstGeom prst="rect">
            <a:avLst/>
          </a:prstGeom>
          <a:noFill/>
          <a:ln/>
        </p:spPr>
        <p:txBody>
          <a:bodyPr wrap="square" lIns="0" tIns="0" rIns="0" bIns="0" rtlCol="0" anchor="ctr"/>
          <a:lstStyle/>
          <a:p>
            <a:pPr marL="0" indent="0">
              <a:lnSpc>
                <a:spcPts val="1900"/>
              </a:lnSpc>
              <a:buNone/>
            </a:pPr>
            <a:r>
              <a:rPr lang="en-US" sz="1350" dirty="0">
                <a:solidFill>
                  <a:srgbClr val="1A2E2B"/>
                </a:solidFill>
                <a:latin typeface="Calibri" pitchFamily="34" charset="0"/>
                <a:ea typeface="Calibri" pitchFamily="34" charset="-122"/>
                <a:cs typeface="Calibri" pitchFamily="34" charset="-120"/>
              </a:rPr>
              <a:t>coded extracts form the basis of the entire analysis, produced through two-level thematic coding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METHOD &amp; SETTING</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Instrumental case study, naturalistic data</a:t>
            </a:r>
            <a:endParaRPr lang="en-US" sz="3200" dirty="0"/>
          </a:p>
        </p:txBody>
      </p:sp>
      <p:sp>
        <p:nvSpPr>
          <p:cNvPr id="4" name="Shape 2"/>
          <p:cNvSpPr/>
          <p:nvPr/>
        </p:nvSpPr>
        <p:spPr>
          <a:xfrm>
            <a:off x="640080" y="1463040"/>
            <a:ext cx="5349240" cy="4434840"/>
          </a:xfrm>
          <a:prstGeom prst="roundRect">
            <a:avLst>
              <a:gd name="adj" fmla="val 2062"/>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5" name="Text 3"/>
          <p:cNvSpPr/>
          <p:nvPr/>
        </p:nvSpPr>
        <p:spPr>
          <a:xfrm>
            <a:off x="960120" y="1691640"/>
            <a:ext cx="4754880" cy="320040"/>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RESEARCH METHOD</a:t>
            </a:r>
            <a:endParaRPr lang="en-US" sz="1100" dirty="0"/>
          </a:p>
        </p:txBody>
      </p:sp>
      <p:sp>
        <p:nvSpPr>
          <p:cNvPr id="6" name="Text 4"/>
          <p:cNvSpPr/>
          <p:nvPr/>
        </p:nvSpPr>
        <p:spPr>
          <a:xfrm>
            <a:off x="960120" y="2103120"/>
            <a:ext cx="4754880" cy="3566160"/>
          </a:xfrm>
          <a:prstGeom prst="rect">
            <a:avLst/>
          </a:prstGeom>
          <a:noFill/>
          <a:ln/>
        </p:spPr>
        <p:txBody>
          <a:bodyPr wrap="square" lIns="0" tIns="0" rIns="0" bIns="0" rtlCol="0" anchor="t"/>
          <a:lstStyle/>
          <a:p>
            <a:pPr marL="0" indent="0">
              <a:lnSpc>
                <a:spcPts val="2000"/>
              </a:lnSpc>
              <a:buNone/>
            </a:pPr>
            <a:r>
              <a:rPr lang="en-US" sz="1400" b="1" dirty="0">
                <a:solidFill>
                  <a:srgbClr val="1A2E2B"/>
                </a:solidFill>
                <a:latin typeface="Calibri" pitchFamily="34" charset="0"/>
                <a:ea typeface="Calibri" pitchFamily="34" charset="-122"/>
                <a:cs typeface="Calibri" pitchFamily="34" charset="-120"/>
              </a:rPr>
              <a:t>Qualitative — instrumental case study</a:t>
            </a:r>
            <a:endParaRPr lang="en-US" sz="1400" dirty="0"/>
          </a:p>
          <a:p>
            <a:pPr marL="0" indent="0">
              <a:lnSpc>
                <a:spcPts val="2000"/>
              </a:lnSpc>
              <a:buNone/>
            </a:pPr>
            <a:r>
              <a:rPr lang="en-US" sz="1300" dirty="0">
                <a:solidFill>
                  <a:srgbClr val="6B7A76"/>
                </a:solidFill>
                <a:latin typeface="Calibri" pitchFamily="34" charset="0"/>
                <a:ea typeface="Calibri" pitchFamily="34" charset="-122"/>
                <a:cs typeface="Calibri" pitchFamily="34" charset="-120"/>
              </a:rPr>
              <a:t>with a micro-linguistic ethnographic orientation (Creswell &amp; Poth, 2018)</a:t>
            </a:r>
            <a:endParaRPr lang="en-US" sz="1400" dirty="0"/>
          </a:p>
          <a:p>
            <a:pPr marL="0" indent="0">
              <a:lnSpc>
                <a:spcPts val="2000"/>
              </a:lnSpc>
              <a:buNone/>
            </a:pPr>
            <a:r>
              <a:rPr lang="en-US" sz="800" dirty="0">
                <a:solidFill>
                  <a:srgbClr val="1A2E2B"/>
                </a:solidFill>
                <a:latin typeface="Calibri" pitchFamily="34" charset="0"/>
                <a:ea typeface="Calibri" pitchFamily="34" charset="-122"/>
                <a:cs typeface="Calibri" pitchFamily="34" charset="-120"/>
              </a:rPr>
              <a:t> </a:t>
            </a:r>
            <a:endParaRPr lang="en-US" sz="1400" dirty="0"/>
          </a:p>
          <a:p>
            <a:pPr marL="0" indent="0">
              <a:lnSpc>
                <a:spcPts val="2000"/>
              </a:lnSpc>
              <a:buNone/>
            </a:pPr>
            <a:r>
              <a:rPr lang="en-US" sz="1400" i="1" dirty="0">
                <a:solidFill>
                  <a:srgbClr val="1A2E2B"/>
                </a:solidFill>
                <a:latin typeface="Calibri" pitchFamily="34" charset="0"/>
                <a:ea typeface="Calibri" pitchFamily="34" charset="-122"/>
                <a:cs typeface="Calibri" pitchFamily="34" charset="-120"/>
              </a:rPr>
              <a:t>The case is not studied for its own sake, but to test and extend theory.</a:t>
            </a:r>
            <a:endParaRPr lang="en-US" sz="1400" dirty="0"/>
          </a:p>
          <a:p>
            <a:pPr marL="0" indent="0">
              <a:lnSpc>
                <a:spcPts val="2000"/>
              </a:lnSpc>
              <a:buNone/>
            </a:pPr>
            <a:r>
              <a:rPr lang="en-US" sz="800" dirty="0">
                <a:solidFill>
                  <a:srgbClr val="1A2E2B"/>
                </a:solidFill>
                <a:latin typeface="Calibri" pitchFamily="34" charset="0"/>
                <a:ea typeface="Calibri" pitchFamily="34" charset="-122"/>
                <a:cs typeface="Calibri" pitchFamily="34" charset="-120"/>
              </a:rPr>
              <a:t> </a:t>
            </a:r>
            <a:endParaRPr lang="en-US" sz="1400" dirty="0"/>
          </a:p>
          <a:p>
            <a:pPr marL="0" indent="0">
              <a:lnSpc>
                <a:spcPts val="2000"/>
              </a:lnSpc>
              <a:buNone/>
            </a:pPr>
            <a:r>
              <a:rPr lang="en-US" sz="1400" b="1" dirty="0">
                <a:solidFill>
                  <a:srgbClr val="1A2E2B"/>
                </a:solidFill>
                <a:latin typeface="Calibri" pitchFamily="34" charset="0"/>
                <a:ea typeface="Calibri" pitchFamily="34" charset="-122"/>
                <a:cs typeface="Calibri" pitchFamily="34" charset="-120"/>
              </a:rPr>
              <a:t>Naturalistic collection</a:t>
            </a:r>
            <a:endParaRPr lang="en-US" sz="1400" dirty="0"/>
          </a:p>
          <a:p>
            <a:pPr marL="0" indent="0">
              <a:lnSpc>
                <a:spcPts val="2000"/>
              </a:lnSpc>
              <a:buNone/>
            </a:pPr>
            <a:r>
              <a:rPr lang="en-US" sz="1300" dirty="0">
                <a:solidFill>
                  <a:srgbClr val="6B7A76"/>
                </a:solidFill>
                <a:latin typeface="Calibri" pitchFamily="34" charset="0"/>
                <a:ea typeface="Calibri" pitchFamily="34" charset="-122"/>
                <a:cs typeface="Calibri" pitchFamily="34" charset="-120"/>
              </a:rPr>
              <a:t>Language use is highly sensitive to the researcher's presence — the observer's paradox (Labov, 1972; Milroy &amp; Gordon, 2003).</a:t>
            </a:r>
            <a:endParaRPr lang="en-US" sz="1400" dirty="0"/>
          </a:p>
        </p:txBody>
      </p:sp>
      <p:sp>
        <p:nvSpPr>
          <p:cNvPr id="7" name="Shape 5"/>
          <p:cNvSpPr/>
          <p:nvPr/>
        </p:nvSpPr>
        <p:spPr>
          <a:xfrm>
            <a:off x="6172200" y="1463040"/>
            <a:ext cx="5349240" cy="4434840"/>
          </a:xfrm>
          <a:prstGeom prst="roundRect">
            <a:avLst>
              <a:gd name="adj" fmla="val 2062"/>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8" name="Text 6"/>
          <p:cNvSpPr/>
          <p:nvPr/>
        </p:nvSpPr>
        <p:spPr>
          <a:xfrm>
            <a:off x="6492240" y="1691640"/>
            <a:ext cx="4754880" cy="320040"/>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SETTING</a:t>
            </a:r>
            <a:endParaRPr lang="en-US" sz="1100" dirty="0"/>
          </a:p>
        </p:txBody>
      </p:sp>
      <p:sp>
        <p:nvSpPr>
          <p:cNvPr id="9" name="Shape 7"/>
          <p:cNvSpPr/>
          <p:nvPr/>
        </p:nvSpPr>
        <p:spPr>
          <a:xfrm>
            <a:off x="6492240" y="2350008"/>
            <a:ext cx="146304" cy="146304"/>
          </a:xfrm>
          <a:prstGeom prst="ellipse">
            <a:avLst/>
          </a:prstGeom>
          <a:solidFill>
            <a:srgbClr val="C08B3E"/>
          </a:solidFill>
          <a:ln w="12700">
            <a:solidFill>
              <a:srgbClr val="C08B3E"/>
            </a:solidFill>
            <a:prstDash val="solid"/>
          </a:ln>
        </p:spPr>
      </p:sp>
      <p:sp>
        <p:nvSpPr>
          <p:cNvPr id="10" name="Text 8"/>
          <p:cNvSpPr/>
          <p:nvPr/>
        </p:nvSpPr>
        <p:spPr>
          <a:xfrm>
            <a:off x="6812280" y="2240280"/>
            <a:ext cx="448056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Medina</a:t>
            </a:r>
            <a:endParaRPr lang="en-US" sz="1600" dirty="0"/>
          </a:p>
        </p:txBody>
      </p:sp>
      <p:sp>
        <p:nvSpPr>
          <p:cNvPr id="11" name="Text 9"/>
          <p:cNvSpPr/>
          <p:nvPr/>
        </p:nvSpPr>
        <p:spPr>
          <a:xfrm>
            <a:off x="6812280" y="2560320"/>
            <a:ext cx="4480560" cy="365760"/>
          </a:xfrm>
          <a:prstGeom prst="rect">
            <a:avLst/>
          </a:prstGeom>
          <a:noFill/>
          <a:ln/>
        </p:spPr>
        <p:txBody>
          <a:bodyPr wrap="square" lIns="0" tIns="0" rIns="0" bIns="0" rtlCol="0" anchor="t"/>
          <a:lstStyle/>
          <a:p>
            <a:pPr marL="0" indent="0">
              <a:buNone/>
            </a:pPr>
            <a:r>
              <a:rPr lang="en-US" sz="1250" dirty="0">
                <a:solidFill>
                  <a:srgbClr val="E8E0D0"/>
                </a:solidFill>
                <a:latin typeface="Calibri" pitchFamily="34" charset="0"/>
                <a:ea typeface="Calibri" pitchFamily="34" charset="-122"/>
                <a:cs typeface="Calibri" pitchFamily="34" charset="-120"/>
              </a:rPr>
              <a:t>Prophet's Mosque — public forecourt</a:t>
            </a:r>
            <a:endParaRPr lang="en-US" sz="1250" dirty="0"/>
          </a:p>
        </p:txBody>
      </p:sp>
      <p:sp>
        <p:nvSpPr>
          <p:cNvPr id="12" name="Shape 10"/>
          <p:cNvSpPr/>
          <p:nvPr/>
        </p:nvSpPr>
        <p:spPr>
          <a:xfrm>
            <a:off x="6492240" y="3310128"/>
            <a:ext cx="146304" cy="146304"/>
          </a:xfrm>
          <a:prstGeom prst="ellipse">
            <a:avLst/>
          </a:prstGeom>
          <a:solidFill>
            <a:srgbClr val="C08B3E"/>
          </a:solidFill>
          <a:ln w="12700">
            <a:solidFill>
              <a:srgbClr val="C08B3E"/>
            </a:solidFill>
            <a:prstDash val="solid"/>
          </a:ln>
        </p:spPr>
      </p:sp>
      <p:sp>
        <p:nvSpPr>
          <p:cNvPr id="13" name="Text 11"/>
          <p:cNvSpPr/>
          <p:nvPr/>
        </p:nvSpPr>
        <p:spPr>
          <a:xfrm>
            <a:off x="6812280" y="3200400"/>
            <a:ext cx="448056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Mecca</a:t>
            </a:r>
            <a:endParaRPr lang="en-US" sz="1600" dirty="0"/>
          </a:p>
        </p:txBody>
      </p:sp>
      <p:sp>
        <p:nvSpPr>
          <p:cNvPr id="14" name="Text 12"/>
          <p:cNvSpPr/>
          <p:nvPr/>
        </p:nvSpPr>
        <p:spPr>
          <a:xfrm>
            <a:off x="6812280" y="3520440"/>
            <a:ext cx="4480560" cy="365760"/>
          </a:xfrm>
          <a:prstGeom prst="rect">
            <a:avLst/>
          </a:prstGeom>
          <a:noFill/>
          <a:ln/>
        </p:spPr>
        <p:txBody>
          <a:bodyPr wrap="square" lIns="0" tIns="0" rIns="0" bIns="0" rtlCol="0" anchor="t"/>
          <a:lstStyle/>
          <a:p>
            <a:pPr marL="0" indent="0">
              <a:buNone/>
            </a:pPr>
            <a:r>
              <a:rPr lang="en-US" sz="1250" dirty="0">
                <a:solidFill>
                  <a:srgbClr val="E8E0D0"/>
                </a:solidFill>
                <a:latin typeface="Calibri" pitchFamily="34" charset="0"/>
                <a:ea typeface="Calibri" pitchFamily="34" charset="-122"/>
                <a:cs typeface="Calibri" pitchFamily="34" charset="-120"/>
              </a:rPr>
              <a:t>Grand Mosque — retail district</a:t>
            </a:r>
            <a:endParaRPr lang="en-US" sz="1250" dirty="0"/>
          </a:p>
        </p:txBody>
      </p:sp>
      <p:sp>
        <p:nvSpPr>
          <p:cNvPr id="15" name="Shape 13"/>
          <p:cNvSpPr/>
          <p:nvPr/>
        </p:nvSpPr>
        <p:spPr>
          <a:xfrm>
            <a:off x="6492240" y="4270248"/>
            <a:ext cx="146304" cy="146304"/>
          </a:xfrm>
          <a:prstGeom prst="ellipse">
            <a:avLst/>
          </a:prstGeom>
          <a:solidFill>
            <a:srgbClr val="C08B3E"/>
          </a:solidFill>
          <a:ln w="12700">
            <a:solidFill>
              <a:srgbClr val="C08B3E"/>
            </a:solidFill>
            <a:prstDash val="solid"/>
          </a:ln>
        </p:spPr>
      </p:sp>
      <p:sp>
        <p:nvSpPr>
          <p:cNvPr id="16" name="Text 14"/>
          <p:cNvSpPr/>
          <p:nvPr/>
        </p:nvSpPr>
        <p:spPr>
          <a:xfrm>
            <a:off x="6812280" y="4160520"/>
            <a:ext cx="448056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Jeddah</a:t>
            </a:r>
            <a:endParaRPr lang="en-US" sz="1600" dirty="0"/>
          </a:p>
        </p:txBody>
      </p:sp>
      <p:sp>
        <p:nvSpPr>
          <p:cNvPr id="17" name="Text 15"/>
          <p:cNvSpPr/>
          <p:nvPr/>
        </p:nvSpPr>
        <p:spPr>
          <a:xfrm>
            <a:off x="6812280" y="4480560"/>
            <a:ext cx="4480560" cy="365760"/>
          </a:xfrm>
          <a:prstGeom prst="rect">
            <a:avLst/>
          </a:prstGeom>
          <a:noFill/>
          <a:ln/>
        </p:spPr>
        <p:txBody>
          <a:bodyPr wrap="square" lIns="0" tIns="0" rIns="0" bIns="0" rtlCol="0" anchor="t"/>
          <a:lstStyle/>
          <a:p>
            <a:pPr marL="0" indent="0">
              <a:buNone/>
            </a:pPr>
            <a:r>
              <a:rPr lang="en-US" sz="1250" dirty="0">
                <a:solidFill>
                  <a:srgbClr val="E8E0D0"/>
                </a:solidFill>
                <a:latin typeface="Calibri" pitchFamily="34" charset="0"/>
                <a:ea typeface="Calibri" pitchFamily="34" charset="-122"/>
                <a:cs typeface="Calibri" pitchFamily="34" charset="-120"/>
              </a:rPr>
              <a:t>King Abdulaziz Airport — departure area</a:t>
            </a:r>
            <a:endParaRPr lang="en-US" sz="1250" dirty="0"/>
          </a:p>
        </p:txBody>
      </p:sp>
      <p:sp>
        <p:nvSpPr>
          <p:cNvPr id="18" name="Text 16"/>
          <p:cNvSpPr/>
          <p:nvPr/>
        </p:nvSpPr>
        <p:spPr>
          <a:xfrm>
            <a:off x="6492240" y="5166360"/>
            <a:ext cx="4754880" cy="411480"/>
          </a:xfrm>
          <a:prstGeom prst="rect">
            <a:avLst/>
          </a:prstGeom>
          <a:noFill/>
          <a:ln/>
        </p:spPr>
        <p:txBody>
          <a:bodyPr wrap="square" lIns="0" tIns="0" rIns="0" bIns="0" rtlCol="0" anchor="ctr"/>
          <a:lstStyle/>
          <a:p>
            <a:pPr marL="0" indent="0">
              <a:buNone/>
            </a:pPr>
            <a:r>
              <a:rPr lang="en-US" sz="1700" b="1" dirty="0">
                <a:solidFill>
                  <a:srgbClr val="C08B3E"/>
                </a:solidFill>
                <a:latin typeface="Cambria" pitchFamily="34" charset="0"/>
                <a:ea typeface="Cambria" pitchFamily="34" charset="-122"/>
                <a:cs typeface="Cambria" pitchFamily="34" charset="-120"/>
              </a:rPr>
              <a:t>12–20 November 2025</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PARTICIPANTS &amp; COLLECTION</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Two speaker groups — and that is the point</a:t>
            </a:r>
            <a:endParaRPr lang="en-US" sz="3200" dirty="0"/>
          </a:p>
        </p:txBody>
      </p:sp>
      <p:sp>
        <p:nvSpPr>
          <p:cNvPr id="4" name="Shape 2"/>
          <p:cNvSpPr/>
          <p:nvPr/>
        </p:nvSpPr>
        <p:spPr>
          <a:xfrm>
            <a:off x="640080" y="1463040"/>
            <a:ext cx="5349240" cy="2834640"/>
          </a:xfrm>
          <a:prstGeom prst="roundRect">
            <a:avLst>
              <a:gd name="adj" fmla="val 3226"/>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5" name="Text 3"/>
          <p:cNvSpPr/>
          <p:nvPr/>
        </p:nvSpPr>
        <p:spPr>
          <a:xfrm>
            <a:off x="960120" y="1664208"/>
            <a:ext cx="475488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PARTICIPANTS</a:t>
            </a:r>
            <a:endParaRPr lang="en-US" sz="1100" dirty="0"/>
          </a:p>
        </p:txBody>
      </p:sp>
      <p:sp>
        <p:nvSpPr>
          <p:cNvPr id="6" name="Text 4"/>
          <p:cNvSpPr/>
          <p:nvPr/>
        </p:nvSpPr>
        <p:spPr>
          <a:xfrm>
            <a:off x="960120" y="1956816"/>
            <a:ext cx="4754880" cy="274320"/>
          </a:xfrm>
          <a:prstGeom prst="rect">
            <a:avLst/>
          </a:prstGeom>
          <a:noFill/>
          <a:ln/>
        </p:spPr>
        <p:txBody>
          <a:bodyPr wrap="square" lIns="0" tIns="0" rIns="0" bIns="0" rtlCol="0" anchor="ctr"/>
          <a:lstStyle/>
          <a:p>
            <a:pPr marL="0" indent="0">
              <a:buNone/>
            </a:pPr>
            <a:r>
              <a:rPr lang="en-US" sz="1200" i="1" dirty="0">
                <a:solidFill>
                  <a:srgbClr val="6B7A76"/>
                </a:solidFill>
                <a:latin typeface="Calibri" pitchFamily="34" charset="0"/>
                <a:ea typeface="Calibri" pitchFamily="34" charset="-122"/>
                <a:cs typeface="Calibri" pitchFamily="34" charset="-120"/>
              </a:rPr>
              <a:t>Convenience sampling (Etikan et al., 2016)</a:t>
            </a:r>
            <a:endParaRPr lang="en-US" sz="1200" dirty="0"/>
          </a:p>
        </p:txBody>
      </p:sp>
      <p:sp>
        <p:nvSpPr>
          <p:cNvPr id="7" name="Text 5"/>
          <p:cNvSpPr/>
          <p:nvPr/>
        </p:nvSpPr>
        <p:spPr>
          <a:xfrm>
            <a:off x="960120" y="2331720"/>
            <a:ext cx="4754880" cy="1828800"/>
          </a:xfrm>
          <a:prstGeom prst="rect">
            <a:avLst/>
          </a:prstGeom>
          <a:noFill/>
          <a:ln/>
        </p:spPr>
        <p:txBody>
          <a:bodyPr wrap="square" lIns="0" tIns="0" rIns="0" bIns="0" rtlCol="0" anchor="t"/>
          <a:lstStyle/>
          <a:p>
            <a:pPr marL="0" indent="0">
              <a:lnSpc>
                <a:spcPts val="1900"/>
              </a:lnSpc>
              <a:buNone/>
            </a:pPr>
            <a:r>
              <a:rPr lang="en-US" sz="1400" b="1" dirty="0">
                <a:solidFill>
                  <a:srgbClr val="1A2E2B"/>
                </a:solidFill>
                <a:latin typeface="Calibri" pitchFamily="34" charset="0"/>
                <a:ea typeface="Calibri" pitchFamily="34" charset="-122"/>
                <a:cs typeface="Calibri" pitchFamily="34" charset="-120"/>
              </a:rPr>
              <a:t>First-language speakers of Indonesian</a:t>
            </a:r>
            <a:endParaRPr lang="en-US" sz="1400" dirty="0"/>
          </a:p>
          <a:p>
            <a:pPr marL="0" indent="0">
              <a:lnSpc>
                <a:spcPts val="1900"/>
              </a:lnSpc>
              <a:buNone/>
            </a:pPr>
            <a:r>
              <a:rPr lang="en-US" sz="1250" dirty="0">
                <a:solidFill>
                  <a:srgbClr val="6B7A76"/>
                </a:solidFill>
                <a:latin typeface="Calibri" pitchFamily="34" charset="0"/>
                <a:ea typeface="Calibri" pitchFamily="34" charset="-122"/>
                <a:cs typeface="Calibri" pitchFamily="34" charset="-120"/>
              </a:rPr>
              <a:t>pilgrims, traders, service workers</a:t>
            </a:r>
            <a:endParaRPr lang="en-US" sz="1400" dirty="0"/>
          </a:p>
          <a:p>
            <a:pPr marL="0" indent="0">
              <a:lnSpc>
                <a:spcPts val="1900"/>
              </a:lnSpc>
              <a:buNone/>
            </a:pPr>
            <a:r>
              <a:rPr lang="en-US" sz="800" dirty="0">
                <a:solidFill>
                  <a:srgbClr val="1A2E2B"/>
                </a:solidFill>
                <a:latin typeface="Calibri" pitchFamily="34" charset="0"/>
                <a:ea typeface="Calibri" pitchFamily="34" charset="-122"/>
                <a:cs typeface="Calibri" pitchFamily="34" charset="-120"/>
              </a:rPr>
              <a:t> </a:t>
            </a:r>
            <a:endParaRPr lang="en-US" sz="1400" dirty="0"/>
          </a:p>
          <a:p>
            <a:pPr marL="0" indent="0">
              <a:lnSpc>
                <a:spcPts val="1900"/>
              </a:lnSpc>
              <a:buNone/>
            </a:pPr>
            <a:r>
              <a:rPr lang="en-US" sz="1400" b="1" dirty="0">
                <a:solidFill>
                  <a:srgbClr val="C08B3E"/>
                </a:solidFill>
                <a:latin typeface="Calibri" pitchFamily="34" charset="0"/>
                <a:ea typeface="Calibri" pitchFamily="34" charset="-122"/>
                <a:cs typeface="Calibri" pitchFamily="34" charset="-120"/>
              </a:rPr>
              <a:t>In-situ learners of Indonesian</a:t>
            </a:r>
            <a:endParaRPr lang="en-US" sz="1400" dirty="0"/>
          </a:p>
          <a:p>
            <a:pPr marL="0" indent="0">
              <a:lnSpc>
                <a:spcPts val="1900"/>
              </a:lnSpc>
              <a:buNone/>
            </a:pPr>
            <a:r>
              <a:rPr lang="en-US" sz="1250" dirty="0">
                <a:solidFill>
                  <a:srgbClr val="6B7A76"/>
                </a:solidFill>
                <a:latin typeface="Calibri" pitchFamily="34" charset="0"/>
                <a:ea typeface="Calibri" pitchFamily="34" charset="-122"/>
                <a:cs typeface="Calibri" pitchFamily="34" charset="-120"/>
              </a:rPr>
              <a:t>born in Bangladesh, Yemen, Afghanistan-Uzbekistan, Myanmar, and Saudi Arabia — all acquired Indonesian at work</a:t>
            </a:r>
            <a:endParaRPr lang="en-US" sz="1400" dirty="0"/>
          </a:p>
        </p:txBody>
      </p:sp>
      <p:sp>
        <p:nvSpPr>
          <p:cNvPr id="8" name="Shape 6"/>
          <p:cNvSpPr/>
          <p:nvPr/>
        </p:nvSpPr>
        <p:spPr>
          <a:xfrm>
            <a:off x="6172200" y="1463040"/>
            <a:ext cx="5349240" cy="2834640"/>
          </a:xfrm>
          <a:prstGeom prst="roundRect">
            <a:avLst>
              <a:gd name="adj" fmla="val 3226"/>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9" name="Text 7"/>
          <p:cNvSpPr/>
          <p:nvPr/>
        </p:nvSpPr>
        <p:spPr>
          <a:xfrm>
            <a:off x="6492240" y="1664208"/>
            <a:ext cx="475488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DATA COLLECTION</a:t>
            </a:r>
            <a:endParaRPr lang="en-US" sz="1100" dirty="0"/>
          </a:p>
        </p:txBody>
      </p:sp>
      <p:sp>
        <p:nvSpPr>
          <p:cNvPr id="10" name="Text 8"/>
          <p:cNvSpPr/>
          <p:nvPr/>
        </p:nvSpPr>
        <p:spPr>
          <a:xfrm>
            <a:off x="6492240" y="2103120"/>
            <a:ext cx="4754880" cy="2057400"/>
          </a:xfrm>
          <a:prstGeom prst="rect">
            <a:avLst/>
          </a:prstGeom>
          <a:noFill/>
          <a:ln/>
        </p:spPr>
        <p:txBody>
          <a:bodyPr wrap="square" lIns="0" tIns="0" rIns="0" bIns="0" rtlCol="0" anchor="t"/>
          <a:lstStyle/>
          <a:p>
            <a:pPr marL="342900" indent="-342900">
              <a:spcAft>
                <a:spcPts val="800"/>
              </a:spcAft>
              <a:buSzPct val="100000"/>
              <a:buChar char="•"/>
            </a:pPr>
            <a:r>
              <a:rPr lang="en-US" sz="1350" dirty="0">
                <a:solidFill>
                  <a:srgbClr val="1A2E2B"/>
                </a:solidFill>
                <a:latin typeface="Calibri" pitchFamily="34" charset="0"/>
                <a:ea typeface="Calibri" pitchFamily="34" charset="-122"/>
                <a:cs typeface="Calibri" pitchFamily="34" charset="-120"/>
              </a:rPr>
              <a:t>Semi-structured interviews (Rachmawati, 2007), supported by field observation</a:t>
            </a:r>
            <a:endParaRPr lang="en-US" sz="1350" dirty="0"/>
          </a:p>
          <a:p>
            <a:pPr marL="342900" indent="-342900">
              <a:spcAft>
                <a:spcPts val="800"/>
              </a:spcAft>
              <a:buSzPct val="100000"/>
              <a:buChar char="•"/>
            </a:pPr>
            <a:r>
              <a:rPr lang="en-US" sz="1350" dirty="0">
                <a:solidFill>
                  <a:srgbClr val="1A2E2B"/>
                </a:solidFill>
                <a:latin typeface="Calibri" pitchFamily="34" charset="0"/>
                <a:ea typeface="Calibri" pitchFamily="34" charset="-122"/>
                <a:cs typeface="Calibri" pitchFamily="34" charset="-120"/>
              </a:rPr>
              <a:t>2–15 minutes each, face-to-face, in open public space</a:t>
            </a:r>
            <a:endParaRPr lang="en-US" sz="1350" dirty="0"/>
          </a:p>
          <a:p>
            <a:pPr marL="342900" indent="-342900">
              <a:spcAft>
                <a:spcPts val="800"/>
              </a:spcAft>
              <a:buSzPct val="100000"/>
              <a:buChar char="•"/>
            </a:pPr>
            <a:r>
              <a:rPr lang="en-US" sz="1350" dirty="0">
                <a:solidFill>
                  <a:srgbClr val="1A2E2B"/>
                </a:solidFill>
                <a:latin typeface="Calibri" pitchFamily="34" charset="0"/>
                <a:ea typeface="Calibri" pitchFamily="34" charset="-122"/>
                <a:cs typeface="Calibri" pitchFamily="34" charset="-120"/>
              </a:rPr>
              <a:t>Code-mixing treated as data, not interference</a:t>
            </a:r>
            <a:endParaRPr lang="en-US" sz="1350" dirty="0"/>
          </a:p>
          <a:p>
            <a:pPr marL="342900" indent="-342900">
              <a:spcAft>
                <a:spcPts val="800"/>
              </a:spcAft>
              <a:buSzPct val="100000"/>
              <a:buChar char="•"/>
            </a:pPr>
            <a:r>
              <a:rPr lang="en-US" sz="1350" dirty="0">
                <a:solidFill>
                  <a:srgbClr val="1A2E2B"/>
                </a:solidFill>
                <a:latin typeface="Calibri" pitchFamily="34" charset="0"/>
                <a:ea typeface="Calibri" pitchFamily="34" charset="-122"/>
                <a:cs typeface="Calibri" pitchFamily="34" charset="-120"/>
              </a:rPr>
              <a:t>Recorded verbal consent at every encounter; ethics approval, UPI, 5 Nov 2025</a:t>
            </a:r>
            <a:endParaRPr lang="en-US" sz="1350" dirty="0"/>
          </a:p>
        </p:txBody>
      </p:sp>
      <p:sp>
        <p:nvSpPr>
          <p:cNvPr id="11" name="Shape 9"/>
          <p:cNvSpPr/>
          <p:nvPr/>
        </p:nvSpPr>
        <p:spPr>
          <a:xfrm>
            <a:off x="640080" y="4526280"/>
            <a:ext cx="10881360" cy="1325880"/>
          </a:xfrm>
          <a:prstGeom prst="roundRect">
            <a:avLst>
              <a:gd name="adj" fmla="val 6897"/>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12" name="Text 10"/>
          <p:cNvSpPr/>
          <p:nvPr/>
        </p:nvSpPr>
        <p:spPr>
          <a:xfrm>
            <a:off x="960120" y="4526280"/>
            <a:ext cx="10241280" cy="1325880"/>
          </a:xfrm>
          <a:prstGeom prst="rect">
            <a:avLst/>
          </a:prstGeom>
          <a:noFill/>
          <a:ln/>
        </p:spPr>
        <p:txBody>
          <a:bodyPr wrap="square" lIns="0" tIns="0" rIns="0" bIns="0" rtlCol="0" anchor="ctr"/>
          <a:lstStyle/>
          <a:p>
            <a:pPr marL="0" indent="0">
              <a:lnSpc>
                <a:spcPts val="2200"/>
              </a:lnSpc>
              <a:buNone/>
            </a:pPr>
            <a:r>
              <a:rPr lang="en-US" sz="1500" b="1" dirty="0">
                <a:solidFill>
                  <a:srgbClr val="C08B3E"/>
                </a:solidFill>
                <a:latin typeface="Calibri" pitchFamily="34" charset="0"/>
                <a:ea typeface="Calibri" pitchFamily="34" charset="-122"/>
                <a:cs typeface="Calibri" pitchFamily="34" charset="-120"/>
              </a:rPr>
              <a:t>Why this composition matters:  </a:t>
            </a:r>
            <a:r>
              <a:rPr lang="en-US" sz="1500" dirty="0">
                <a:solidFill>
                  <a:srgbClr val="FFFFFF"/>
                </a:solidFill>
                <a:latin typeface="Calibri" pitchFamily="34" charset="0"/>
                <a:ea typeface="Calibri" pitchFamily="34" charset="-122"/>
                <a:cs typeface="Calibri" pitchFamily="34" charset="-120"/>
              </a:rPr>
              <a:t>the presence of in-situ learners is what allows the claim about Indonesian as a bridging language to be tested rather than assumed.</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FINDINGS — RQ1</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Indonesian appears across five domains</a:t>
            </a:r>
            <a:endParaRPr lang="en-US" sz="3200" dirty="0"/>
          </a:p>
        </p:txBody>
      </p:sp>
      <p:graphicFrame>
        <p:nvGraphicFramePr>
          <p:cNvPr id="4" name="Chart 0"/>
          <p:cNvGraphicFramePr/>
          <p:nvPr/>
        </p:nvGraphicFramePr>
        <p:xfrm>
          <a:off x="640080" y="1371600"/>
          <a:ext cx="685800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772400" y="1371600"/>
            <a:ext cx="3749040" cy="2743200"/>
          </a:xfrm>
          <a:prstGeom prst="roundRect">
            <a:avLst>
              <a:gd name="adj" fmla="val 3333"/>
            </a:avLst>
          </a:prstGeom>
          <a:solidFill>
            <a:srgbClr val="E8E0D0"/>
          </a:solidFill>
          <a:ln w="12700">
            <a:solidFill>
              <a:srgbClr val="E2DDD2"/>
            </a:solidFill>
            <a:prstDash val="solid"/>
          </a:ln>
          <a:effectLst>
            <a:outerShdw blurRad="101600" dist="12700" dir="5400000" algn="bl" rotWithShape="0">
              <a:srgbClr val="8A8578">
                <a:alpha val="18000"/>
              </a:srgbClr>
            </a:outerShdw>
          </a:effectLst>
        </p:spPr>
      </p:sp>
      <p:sp>
        <p:nvSpPr>
          <p:cNvPr id="6" name="Text 3"/>
          <p:cNvSpPr/>
          <p:nvPr/>
        </p:nvSpPr>
        <p:spPr>
          <a:xfrm>
            <a:off x="8046720" y="1536192"/>
            <a:ext cx="2377440" cy="384048"/>
          </a:xfrm>
          <a:prstGeom prst="rect">
            <a:avLst/>
          </a:prstGeom>
          <a:noFill/>
          <a:ln/>
        </p:spPr>
        <p:txBody>
          <a:bodyPr wrap="square" lIns="0" tIns="0" rIns="0" bIns="0" rtlCol="0" anchor="ctr"/>
          <a:lstStyle/>
          <a:p>
            <a:pPr marL="0" indent="0">
              <a:buNone/>
            </a:pPr>
            <a:r>
              <a:rPr lang="en-US" sz="1200" dirty="0">
                <a:solidFill>
                  <a:srgbClr val="1A2E2B"/>
                </a:solidFill>
                <a:latin typeface="Calibri" pitchFamily="34" charset="0"/>
                <a:ea typeface="Calibri" pitchFamily="34" charset="-122"/>
                <a:cs typeface="Calibri" pitchFamily="34" charset="-120"/>
              </a:rPr>
              <a:t>Everyday communication</a:t>
            </a:r>
            <a:endParaRPr lang="en-US" sz="1200" dirty="0"/>
          </a:p>
        </p:txBody>
      </p:sp>
      <p:sp>
        <p:nvSpPr>
          <p:cNvPr id="7" name="Text 4"/>
          <p:cNvSpPr/>
          <p:nvPr/>
        </p:nvSpPr>
        <p:spPr>
          <a:xfrm>
            <a:off x="10332720" y="1536192"/>
            <a:ext cx="960120" cy="384048"/>
          </a:xfrm>
          <a:prstGeom prst="rect">
            <a:avLst/>
          </a:prstGeom>
          <a:noFill/>
          <a:ln/>
        </p:spPr>
        <p:txBody>
          <a:bodyPr wrap="square" lIns="0" tIns="0" rIns="0" bIns="0" rtlCol="0" anchor="ctr"/>
          <a:lstStyle/>
          <a:p>
            <a:pPr marL="0" indent="0" algn="r">
              <a:buNone/>
            </a:pPr>
            <a:r>
              <a:rPr lang="en-US" sz="1400" b="1" dirty="0">
                <a:solidFill>
                  <a:srgbClr val="0B3B36"/>
                </a:solidFill>
                <a:latin typeface="Cambria" pitchFamily="34" charset="0"/>
                <a:ea typeface="Cambria" pitchFamily="34" charset="-122"/>
                <a:cs typeface="Cambria" pitchFamily="34" charset="-120"/>
              </a:rPr>
              <a:t>36.4%</a:t>
            </a:r>
            <a:endParaRPr lang="en-US" sz="1400" dirty="0"/>
          </a:p>
        </p:txBody>
      </p:sp>
      <p:sp>
        <p:nvSpPr>
          <p:cNvPr id="8" name="Text 5"/>
          <p:cNvSpPr/>
          <p:nvPr/>
        </p:nvSpPr>
        <p:spPr>
          <a:xfrm>
            <a:off x="8046720" y="2039112"/>
            <a:ext cx="2377440" cy="384048"/>
          </a:xfrm>
          <a:prstGeom prst="rect">
            <a:avLst/>
          </a:prstGeom>
          <a:noFill/>
          <a:ln/>
        </p:spPr>
        <p:txBody>
          <a:bodyPr wrap="square" lIns="0" tIns="0" rIns="0" bIns="0" rtlCol="0" anchor="ctr"/>
          <a:lstStyle/>
          <a:p>
            <a:pPr marL="0" indent="0">
              <a:buNone/>
            </a:pPr>
            <a:r>
              <a:rPr lang="en-US" sz="1200" dirty="0">
                <a:solidFill>
                  <a:srgbClr val="1A2E2B"/>
                </a:solidFill>
                <a:latin typeface="Calibri" pitchFamily="34" charset="0"/>
                <a:ea typeface="Calibri" pitchFamily="34" charset="-122"/>
                <a:cs typeface="Calibri" pitchFamily="34" charset="-120"/>
              </a:rPr>
              <a:t>Commerce</a:t>
            </a:r>
            <a:endParaRPr lang="en-US" sz="1200" dirty="0"/>
          </a:p>
        </p:txBody>
      </p:sp>
      <p:sp>
        <p:nvSpPr>
          <p:cNvPr id="9" name="Text 6"/>
          <p:cNvSpPr/>
          <p:nvPr/>
        </p:nvSpPr>
        <p:spPr>
          <a:xfrm>
            <a:off x="10332720" y="2039112"/>
            <a:ext cx="960120" cy="384048"/>
          </a:xfrm>
          <a:prstGeom prst="rect">
            <a:avLst/>
          </a:prstGeom>
          <a:noFill/>
          <a:ln/>
        </p:spPr>
        <p:txBody>
          <a:bodyPr wrap="square" lIns="0" tIns="0" rIns="0" bIns="0" rtlCol="0" anchor="ctr"/>
          <a:lstStyle/>
          <a:p>
            <a:pPr marL="0" indent="0" algn="r">
              <a:buNone/>
            </a:pPr>
            <a:r>
              <a:rPr lang="en-US" sz="1400" b="1" dirty="0">
                <a:solidFill>
                  <a:srgbClr val="0B3B36"/>
                </a:solidFill>
                <a:latin typeface="Cambria" pitchFamily="34" charset="0"/>
                <a:ea typeface="Cambria" pitchFamily="34" charset="-122"/>
                <a:cs typeface="Cambria" pitchFamily="34" charset="-120"/>
              </a:rPr>
              <a:t>29.5%</a:t>
            </a:r>
            <a:endParaRPr lang="en-US" sz="1400" dirty="0"/>
          </a:p>
        </p:txBody>
      </p:sp>
      <p:sp>
        <p:nvSpPr>
          <p:cNvPr id="10" name="Text 7"/>
          <p:cNvSpPr/>
          <p:nvPr/>
        </p:nvSpPr>
        <p:spPr>
          <a:xfrm>
            <a:off x="8046720" y="2542032"/>
            <a:ext cx="2377440" cy="384048"/>
          </a:xfrm>
          <a:prstGeom prst="rect">
            <a:avLst/>
          </a:prstGeom>
          <a:noFill/>
          <a:ln/>
        </p:spPr>
        <p:txBody>
          <a:bodyPr wrap="square" lIns="0" tIns="0" rIns="0" bIns="0" rtlCol="0" anchor="ctr"/>
          <a:lstStyle/>
          <a:p>
            <a:pPr marL="0" indent="0">
              <a:buNone/>
            </a:pPr>
            <a:r>
              <a:rPr lang="en-US" sz="1200" dirty="0">
                <a:solidFill>
                  <a:srgbClr val="1A2E2B"/>
                </a:solidFill>
                <a:latin typeface="Calibri" pitchFamily="34" charset="0"/>
                <a:ea typeface="Calibri" pitchFamily="34" charset="-122"/>
                <a:cs typeface="Calibri" pitchFamily="34" charset="-120"/>
              </a:rPr>
              <a:t>Prayer</a:t>
            </a:r>
            <a:endParaRPr lang="en-US" sz="1200" dirty="0"/>
          </a:p>
        </p:txBody>
      </p:sp>
      <p:sp>
        <p:nvSpPr>
          <p:cNvPr id="11" name="Text 8"/>
          <p:cNvSpPr/>
          <p:nvPr/>
        </p:nvSpPr>
        <p:spPr>
          <a:xfrm>
            <a:off x="10332720" y="2542032"/>
            <a:ext cx="960120" cy="384048"/>
          </a:xfrm>
          <a:prstGeom prst="rect">
            <a:avLst/>
          </a:prstGeom>
          <a:noFill/>
          <a:ln/>
        </p:spPr>
        <p:txBody>
          <a:bodyPr wrap="square" lIns="0" tIns="0" rIns="0" bIns="0" rtlCol="0" anchor="ctr"/>
          <a:lstStyle/>
          <a:p>
            <a:pPr marL="0" indent="0" algn="r">
              <a:buNone/>
            </a:pPr>
            <a:r>
              <a:rPr lang="en-US" sz="1400" b="1" dirty="0">
                <a:solidFill>
                  <a:srgbClr val="0B3B36"/>
                </a:solidFill>
                <a:latin typeface="Cambria" pitchFamily="34" charset="0"/>
                <a:ea typeface="Cambria" pitchFamily="34" charset="-122"/>
                <a:cs typeface="Cambria" pitchFamily="34" charset="-120"/>
              </a:rPr>
              <a:t>22.7%</a:t>
            </a:r>
            <a:endParaRPr lang="en-US" sz="1400" dirty="0"/>
          </a:p>
        </p:txBody>
      </p:sp>
      <p:sp>
        <p:nvSpPr>
          <p:cNvPr id="12" name="Text 9"/>
          <p:cNvSpPr/>
          <p:nvPr/>
        </p:nvSpPr>
        <p:spPr>
          <a:xfrm>
            <a:off x="8046720" y="3044952"/>
            <a:ext cx="2377440" cy="384048"/>
          </a:xfrm>
          <a:prstGeom prst="rect">
            <a:avLst/>
          </a:prstGeom>
          <a:noFill/>
          <a:ln/>
        </p:spPr>
        <p:txBody>
          <a:bodyPr wrap="square" lIns="0" tIns="0" rIns="0" bIns="0" rtlCol="0" anchor="ctr"/>
          <a:lstStyle/>
          <a:p>
            <a:pPr marL="0" indent="0">
              <a:buNone/>
            </a:pPr>
            <a:r>
              <a:rPr lang="en-US" sz="1200" dirty="0">
                <a:solidFill>
                  <a:srgbClr val="1A2E2B"/>
                </a:solidFill>
                <a:latin typeface="Calibri" pitchFamily="34" charset="0"/>
                <a:ea typeface="Calibri" pitchFamily="34" charset="-122"/>
                <a:cs typeface="Calibri" pitchFamily="34" charset="-120"/>
              </a:rPr>
              <a:t>Solidarity</a:t>
            </a:r>
            <a:endParaRPr lang="en-US" sz="1200" dirty="0"/>
          </a:p>
        </p:txBody>
      </p:sp>
      <p:sp>
        <p:nvSpPr>
          <p:cNvPr id="13" name="Text 10"/>
          <p:cNvSpPr/>
          <p:nvPr/>
        </p:nvSpPr>
        <p:spPr>
          <a:xfrm>
            <a:off x="10332720" y="3044952"/>
            <a:ext cx="960120" cy="384048"/>
          </a:xfrm>
          <a:prstGeom prst="rect">
            <a:avLst/>
          </a:prstGeom>
          <a:noFill/>
          <a:ln/>
        </p:spPr>
        <p:txBody>
          <a:bodyPr wrap="square" lIns="0" tIns="0" rIns="0" bIns="0" rtlCol="0" anchor="ctr"/>
          <a:lstStyle/>
          <a:p>
            <a:pPr marL="0" indent="0" algn="r">
              <a:buNone/>
            </a:pPr>
            <a:r>
              <a:rPr lang="en-US" sz="1400" b="1" dirty="0">
                <a:solidFill>
                  <a:srgbClr val="0B3B36"/>
                </a:solidFill>
                <a:latin typeface="Cambria" pitchFamily="34" charset="0"/>
                <a:ea typeface="Cambria" pitchFamily="34" charset="-122"/>
                <a:cs typeface="Cambria" pitchFamily="34" charset="-120"/>
              </a:rPr>
              <a:t>9.1%</a:t>
            </a:r>
            <a:endParaRPr lang="en-US" sz="1400" dirty="0"/>
          </a:p>
        </p:txBody>
      </p:sp>
      <p:sp>
        <p:nvSpPr>
          <p:cNvPr id="14" name="Text 11"/>
          <p:cNvSpPr/>
          <p:nvPr/>
        </p:nvSpPr>
        <p:spPr>
          <a:xfrm>
            <a:off x="8046720" y="3547872"/>
            <a:ext cx="2377440" cy="384048"/>
          </a:xfrm>
          <a:prstGeom prst="rect">
            <a:avLst/>
          </a:prstGeom>
          <a:noFill/>
          <a:ln/>
        </p:spPr>
        <p:txBody>
          <a:bodyPr wrap="square" lIns="0" tIns="0" rIns="0" bIns="0" rtlCol="0" anchor="ctr"/>
          <a:lstStyle/>
          <a:p>
            <a:pPr marL="0" indent="0">
              <a:buNone/>
            </a:pPr>
            <a:r>
              <a:rPr lang="en-US" sz="1200" dirty="0">
                <a:solidFill>
                  <a:srgbClr val="1A2E2B"/>
                </a:solidFill>
                <a:latin typeface="Calibri" pitchFamily="34" charset="0"/>
                <a:ea typeface="Calibri" pitchFamily="34" charset="-122"/>
                <a:cs typeface="Calibri" pitchFamily="34" charset="-120"/>
              </a:rPr>
              <a:t>Religious lectures</a:t>
            </a:r>
            <a:endParaRPr lang="en-US" sz="1200" dirty="0"/>
          </a:p>
        </p:txBody>
      </p:sp>
      <p:sp>
        <p:nvSpPr>
          <p:cNvPr id="15" name="Text 12"/>
          <p:cNvSpPr/>
          <p:nvPr/>
        </p:nvSpPr>
        <p:spPr>
          <a:xfrm>
            <a:off x="10332720" y="3547872"/>
            <a:ext cx="960120" cy="384048"/>
          </a:xfrm>
          <a:prstGeom prst="rect">
            <a:avLst/>
          </a:prstGeom>
          <a:noFill/>
          <a:ln/>
        </p:spPr>
        <p:txBody>
          <a:bodyPr wrap="square" lIns="0" tIns="0" rIns="0" bIns="0" rtlCol="0" anchor="ctr"/>
          <a:lstStyle/>
          <a:p>
            <a:pPr marL="0" indent="0" algn="r">
              <a:buNone/>
            </a:pPr>
            <a:r>
              <a:rPr lang="en-US" sz="1400" b="1" dirty="0">
                <a:solidFill>
                  <a:srgbClr val="0B3B36"/>
                </a:solidFill>
                <a:latin typeface="Cambria" pitchFamily="34" charset="0"/>
                <a:ea typeface="Cambria" pitchFamily="34" charset="-122"/>
                <a:cs typeface="Cambria" pitchFamily="34" charset="-120"/>
              </a:rPr>
              <a:t>2.3%</a:t>
            </a:r>
            <a:endParaRPr lang="en-US" sz="1400" dirty="0"/>
          </a:p>
        </p:txBody>
      </p:sp>
      <p:sp>
        <p:nvSpPr>
          <p:cNvPr id="16" name="Shape 13"/>
          <p:cNvSpPr/>
          <p:nvPr/>
        </p:nvSpPr>
        <p:spPr>
          <a:xfrm>
            <a:off x="7772400" y="4297680"/>
            <a:ext cx="3749040" cy="1554480"/>
          </a:xfrm>
          <a:prstGeom prst="roundRect">
            <a:avLst>
              <a:gd name="adj" fmla="val 5882"/>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17" name="Text 14"/>
          <p:cNvSpPr/>
          <p:nvPr/>
        </p:nvSpPr>
        <p:spPr>
          <a:xfrm>
            <a:off x="8046720" y="4434840"/>
            <a:ext cx="3246120" cy="320040"/>
          </a:xfrm>
          <a:prstGeom prst="rect">
            <a:avLst/>
          </a:prstGeom>
          <a:noFill/>
          <a:ln/>
        </p:spPr>
        <p:txBody>
          <a:bodyPr wrap="square" lIns="0" tIns="0" rIns="0" bIns="0" rtlCol="0" anchor="ctr"/>
          <a:lstStyle/>
          <a:p>
            <a:pPr marL="0" indent="0">
              <a:buNone/>
            </a:pPr>
            <a:r>
              <a:rPr lang="en-US" sz="1100" b="1" kern="0" spc="150" dirty="0">
                <a:solidFill>
                  <a:srgbClr val="C08B3E"/>
                </a:solidFill>
                <a:latin typeface="Calibri" pitchFamily="34" charset="0"/>
                <a:ea typeface="Calibri" pitchFamily="34" charset="-122"/>
                <a:cs typeface="Calibri" pitchFamily="34" charset="-120"/>
              </a:rPr>
              <a:t>Two extremes</a:t>
            </a:r>
            <a:endParaRPr lang="en-US" sz="1100" dirty="0"/>
          </a:p>
        </p:txBody>
      </p:sp>
      <p:sp>
        <p:nvSpPr>
          <p:cNvPr id="18" name="Text 15"/>
          <p:cNvSpPr/>
          <p:nvPr/>
        </p:nvSpPr>
        <p:spPr>
          <a:xfrm>
            <a:off x="8046720" y="4754880"/>
            <a:ext cx="3246120" cy="960120"/>
          </a:xfrm>
          <a:prstGeom prst="rect">
            <a:avLst/>
          </a:prstGeom>
          <a:noFill/>
          <a:ln/>
        </p:spPr>
        <p:txBody>
          <a:bodyPr wrap="square" lIns="0" tIns="0" rIns="0" bIns="0" rtlCol="0" anchor="t"/>
          <a:lstStyle/>
          <a:p>
            <a:pPr marL="0" indent="0">
              <a:lnSpc>
                <a:spcPts val="1700"/>
              </a:lnSpc>
              <a:buNone/>
            </a:pPr>
            <a:r>
              <a:rPr lang="en-US" sz="1250" dirty="0">
                <a:solidFill>
                  <a:srgbClr val="E8E0D0"/>
                </a:solidFill>
                <a:latin typeface="Calibri" pitchFamily="34" charset="0"/>
                <a:ea typeface="Calibri" pitchFamily="34" charset="-122"/>
                <a:cs typeface="Calibri" pitchFamily="34" charset="-120"/>
              </a:rPr>
              <a:t>Commerce is strong. Religious lectures are near zero — sermons run entirely in Arabic.</a:t>
            </a:r>
            <a:endParaRPr lang="en-US" sz="1250" dirty="0"/>
          </a:p>
        </p:txBody>
      </p:sp>
      <p:sp>
        <p:nvSpPr>
          <p:cNvPr id="19" name="Shape 16"/>
          <p:cNvSpPr/>
          <p:nvPr/>
        </p:nvSpPr>
        <p:spPr>
          <a:xfrm>
            <a:off x="640080" y="6144768"/>
            <a:ext cx="10881360" cy="457200"/>
          </a:xfrm>
          <a:prstGeom prst="roundRect">
            <a:avLst>
              <a:gd name="adj" fmla="val 16000"/>
            </a:avLst>
          </a:prstGeom>
          <a:solidFill>
            <a:srgbClr val="E8E0D0"/>
          </a:solidFill>
          <a:ln w="12700">
            <a:solidFill>
              <a:srgbClr val="E8E0D0"/>
            </a:solidFill>
            <a:prstDash val="solid"/>
          </a:ln>
        </p:spPr>
      </p:sp>
      <p:sp>
        <p:nvSpPr>
          <p:cNvPr id="20" name="Shape 17"/>
          <p:cNvSpPr/>
          <p:nvPr/>
        </p:nvSpPr>
        <p:spPr>
          <a:xfrm>
            <a:off x="841248" y="6272784"/>
            <a:ext cx="201168" cy="201168"/>
          </a:xfrm>
          <a:prstGeom prst="ellipse">
            <a:avLst/>
          </a:prstGeom>
          <a:solidFill>
            <a:srgbClr val="C08B3E"/>
          </a:solidFill>
          <a:ln w="12700">
            <a:solidFill>
              <a:srgbClr val="C08B3E"/>
            </a:solidFill>
            <a:prstDash val="solid"/>
          </a:ln>
        </p:spPr>
      </p:sp>
      <p:sp>
        <p:nvSpPr>
          <p:cNvPr id="21" name="Text 18"/>
          <p:cNvSpPr/>
          <p:nvPr/>
        </p:nvSpPr>
        <p:spPr>
          <a:xfrm>
            <a:off x="1170432" y="6144768"/>
            <a:ext cx="10149840" cy="457200"/>
          </a:xfrm>
          <a:prstGeom prst="rect">
            <a:avLst/>
          </a:prstGeom>
          <a:noFill/>
          <a:ln/>
        </p:spPr>
        <p:txBody>
          <a:bodyPr wrap="square" lIns="0" tIns="0" rIns="0" bIns="0" rtlCol="0" anchor="ctr"/>
          <a:lstStyle/>
          <a:p>
            <a:pPr marL="0" indent="0">
              <a:buNone/>
            </a:pPr>
            <a:r>
              <a:rPr lang="en-US" sz="1200" i="1" dirty="0">
                <a:solidFill>
                  <a:srgbClr val="1A2E2B"/>
                </a:solidFill>
                <a:latin typeface="Calibri" pitchFamily="34" charset="0"/>
                <a:ea typeface="Calibri" pitchFamily="34" charset="-122"/>
                <a:cs typeface="Calibri" pitchFamily="34" charset="-120"/>
              </a:rPr>
              <a:t>Theory: Domain theory — Fishman (1972). Language choice in multilingual settings is socially patterned, not random.</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FINDINGS — COMMERCE</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Convergence runs one way</a:t>
            </a:r>
            <a:endParaRPr lang="en-US" sz="3200" dirty="0"/>
          </a:p>
        </p:txBody>
      </p:sp>
      <p:sp>
        <p:nvSpPr>
          <p:cNvPr id="4" name="Shape 2"/>
          <p:cNvSpPr/>
          <p:nvPr/>
        </p:nvSpPr>
        <p:spPr>
          <a:xfrm>
            <a:off x="640080" y="1371600"/>
            <a:ext cx="10881360" cy="1920240"/>
          </a:xfrm>
          <a:prstGeom prst="roundRect">
            <a:avLst>
              <a:gd name="adj" fmla="val 4762"/>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5" name="Text 3"/>
          <p:cNvSpPr/>
          <p:nvPr/>
        </p:nvSpPr>
        <p:spPr>
          <a:xfrm>
            <a:off x="1051560" y="1600200"/>
            <a:ext cx="10058400" cy="777240"/>
          </a:xfrm>
          <a:prstGeom prst="rect">
            <a:avLst/>
          </a:prstGeom>
          <a:noFill/>
          <a:ln/>
        </p:spPr>
        <p:txBody>
          <a:bodyPr wrap="square" lIns="0" tIns="0" rIns="0" bIns="0" rtlCol="0" anchor="ctr"/>
          <a:lstStyle/>
          <a:p>
            <a:pPr marL="0" indent="0">
              <a:lnSpc>
                <a:spcPts val="2800"/>
              </a:lnSpc>
              <a:buNone/>
            </a:pPr>
            <a:r>
              <a:rPr lang="en-US" sz="2100" i="1" dirty="0">
                <a:solidFill>
                  <a:srgbClr val="FFFFFF"/>
                </a:solidFill>
                <a:latin typeface="Cambria" pitchFamily="34" charset="0"/>
                <a:ea typeface="Cambria" pitchFamily="34" charset="-122"/>
                <a:cs typeface="Cambria" pitchFamily="34" charset="-120"/>
              </a:rPr>
              <a:t>“Di sini sama kerja, Madinah sama masjid banyak sekali, banyak orang Indonesia.”</a:t>
            </a:r>
            <a:endParaRPr lang="en-US" sz="2100" dirty="0"/>
          </a:p>
        </p:txBody>
      </p:sp>
      <p:sp>
        <p:nvSpPr>
          <p:cNvPr id="6" name="Text 4"/>
          <p:cNvSpPr/>
          <p:nvPr/>
        </p:nvSpPr>
        <p:spPr>
          <a:xfrm>
            <a:off x="1051560" y="2468880"/>
            <a:ext cx="10058400" cy="685800"/>
          </a:xfrm>
          <a:prstGeom prst="rect">
            <a:avLst/>
          </a:prstGeom>
          <a:noFill/>
          <a:ln/>
        </p:spPr>
        <p:txBody>
          <a:bodyPr wrap="square" lIns="0" tIns="0" rIns="0" bIns="0" rtlCol="0" anchor="ctr"/>
          <a:lstStyle/>
          <a:p>
            <a:pPr marL="0" indent="0">
              <a:lnSpc>
                <a:spcPts val="1900"/>
              </a:lnSpc>
              <a:buNone/>
            </a:pPr>
            <a:r>
              <a:rPr lang="en-US" sz="1350" b="1" dirty="0">
                <a:solidFill>
                  <a:srgbClr val="C08B3E"/>
                </a:solidFill>
                <a:latin typeface="Calibri" pitchFamily="34" charset="0"/>
                <a:ea typeface="Calibri" pitchFamily="34" charset="-122"/>
                <a:cs typeface="Calibri" pitchFamily="34" charset="-120"/>
              </a:rPr>
              <a:t>P09, Yemeni worker — a first-language Arabic speaker. </a:t>
            </a:r>
            <a:r>
              <a:rPr lang="en-US" sz="1350" dirty="0">
                <a:solidFill>
                  <a:srgbClr val="E8E0D0"/>
                </a:solidFill>
                <a:latin typeface="Calibri" pitchFamily="34" charset="0"/>
                <a:ea typeface="Calibri" pitchFamily="34" charset="-122"/>
                <a:cs typeface="Calibri" pitchFamily="34" charset="-120"/>
              </a:rPr>
              <a:t>Asked which language he uses most in Medina, he named Indonesian, not Arabic.</a:t>
            </a:r>
            <a:endParaRPr lang="en-US" sz="1350" dirty="0"/>
          </a:p>
        </p:txBody>
      </p:sp>
      <p:sp>
        <p:nvSpPr>
          <p:cNvPr id="7" name="Shape 5"/>
          <p:cNvSpPr/>
          <p:nvPr/>
        </p:nvSpPr>
        <p:spPr>
          <a:xfrm>
            <a:off x="640080" y="3520440"/>
            <a:ext cx="5257800" cy="2423160"/>
          </a:xfrm>
          <a:prstGeom prst="roundRect">
            <a:avLst>
              <a:gd name="adj" fmla="val 3774"/>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8" name="Text 6"/>
          <p:cNvSpPr/>
          <p:nvPr/>
        </p:nvSpPr>
        <p:spPr>
          <a:xfrm>
            <a:off x="960120" y="3703320"/>
            <a:ext cx="4617720" cy="548640"/>
          </a:xfrm>
          <a:prstGeom prst="rect">
            <a:avLst/>
          </a:prstGeom>
          <a:noFill/>
          <a:ln/>
        </p:spPr>
        <p:txBody>
          <a:bodyPr wrap="square" lIns="0" tIns="0" rIns="0" bIns="0" rtlCol="0" anchor="ctr"/>
          <a:lstStyle/>
          <a:p>
            <a:pPr marL="0" indent="0">
              <a:buNone/>
            </a:pPr>
            <a:r>
              <a:rPr lang="en-US" sz="2200" b="1" i="1" dirty="0">
                <a:solidFill>
                  <a:srgbClr val="0B3B36"/>
                </a:solidFill>
                <a:latin typeface="Cambria" pitchFamily="34" charset="0"/>
                <a:ea typeface="Cambria" pitchFamily="34" charset="-122"/>
                <a:cs typeface="Cambria" pitchFamily="34" charset="-120"/>
              </a:rPr>
              <a:t>“Udah empat lima”</a:t>
            </a:r>
            <a:endParaRPr lang="en-US" sz="2200" dirty="0"/>
          </a:p>
        </p:txBody>
      </p:sp>
      <p:sp>
        <p:nvSpPr>
          <p:cNvPr id="9" name="Text 7"/>
          <p:cNvSpPr/>
          <p:nvPr/>
        </p:nvSpPr>
        <p:spPr>
          <a:xfrm>
            <a:off x="960120" y="4279392"/>
            <a:ext cx="4617720" cy="320040"/>
          </a:xfrm>
          <a:prstGeom prst="rect">
            <a:avLst/>
          </a:prstGeom>
          <a:noFill/>
          <a:ln/>
        </p:spPr>
        <p:txBody>
          <a:bodyPr wrap="square" lIns="0" tIns="0" rIns="0" bIns="0" rtlCol="0" anchor="ctr"/>
          <a:lstStyle/>
          <a:p>
            <a:pPr marL="0" indent="0">
              <a:buNone/>
            </a:pPr>
            <a:r>
              <a:rPr lang="en-US" sz="1200" b="1" dirty="0">
                <a:solidFill>
                  <a:srgbClr val="C08B3E"/>
                </a:solidFill>
                <a:latin typeface="Calibri" pitchFamily="34" charset="0"/>
                <a:ea typeface="Calibri" pitchFamily="34" charset="-122"/>
                <a:cs typeface="Calibri" pitchFamily="34" charset="-120"/>
              </a:rPr>
              <a:t>P12, Bangladeshi trader</a:t>
            </a:r>
            <a:endParaRPr lang="en-US" sz="1200" dirty="0"/>
          </a:p>
        </p:txBody>
      </p:sp>
      <p:sp>
        <p:nvSpPr>
          <p:cNvPr id="10" name="Text 8"/>
          <p:cNvSpPr/>
          <p:nvPr/>
        </p:nvSpPr>
        <p:spPr>
          <a:xfrm>
            <a:off x="960120" y="4617720"/>
            <a:ext cx="4617720" cy="1097280"/>
          </a:xfrm>
          <a:prstGeom prst="rect">
            <a:avLst/>
          </a:prstGeom>
          <a:noFill/>
          <a:ln/>
        </p:spPr>
        <p:txBody>
          <a:bodyPr wrap="square" lIns="0" tIns="0" rIns="0" bIns="0" rtlCol="0" anchor="t"/>
          <a:lstStyle/>
          <a:p>
            <a:pPr marL="0" indent="0">
              <a:lnSpc>
                <a:spcPts val="1800"/>
              </a:lnSpc>
              <a:buNone/>
            </a:pPr>
            <a:r>
              <a:rPr lang="en-US" sz="1300" dirty="0">
                <a:solidFill>
                  <a:srgbClr val="1A2E2B"/>
                </a:solidFill>
                <a:latin typeface="Calibri" pitchFamily="34" charset="0"/>
                <a:ea typeface="Calibri" pitchFamily="34" charset="-122"/>
                <a:cs typeface="Calibri" pitchFamily="34" charset="-120"/>
              </a:rPr>
              <a:t>Bargaining conducted in Indonesian, numeral system included</a:t>
            </a:r>
            <a:endParaRPr lang="en-US" sz="1300" dirty="0"/>
          </a:p>
        </p:txBody>
      </p:sp>
      <p:sp>
        <p:nvSpPr>
          <p:cNvPr id="11" name="Shape 9"/>
          <p:cNvSpPr/>
          <p:nvPr/>
        </p:nvSpPr>
        <p:spPr>
          <a:xfrm>
            <a:off x="6263640" y="3520440"/>
            <a:ext cx="5257800" cy="2423160"/>
          </a:xfrm>
          <a:prstGeom prst="roundRect">
            <a:avLst>
              <a:gd name="adj" fmla="val 3774"/>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2" name="Text 10"/>
          <p:cNvSpPr/>
          <p:nvPr/>
        </p:nvSpPr>
        <p:spPr>
          <a:xfrm>
            <a:off x="6583680" y="3703320"/>
            <a:ext cx="4617720" cy="548640"/>
          </a:xfrm>
          <a:prstGeom prst="rect">
            <a:avLst/>
          </a:prstGeom>
          <a:noFill/>
          <a:ln/>
        </p:spPr>
        <p:txBody>
          <a:bodyPr wrap="square" lIns="0" tIns="0" rIns="0" bIns="0" rtlCol="0" anchor="ctr"/>
          <a:lstStyle/>
          <a:p>
            <a:pPr marL="0" indent="0">
              <a:buNone/>
            </a:pPr>
            <a:r>
              <a:rPr lang="en-US" sz="2200" b="1" i="1" dirty="0">
                <a:solidFill>
                  <a:srgbClr val="0B3B36"/>
                </a:solidFill>
                <a:latin typeface="Cambria" pitchFamily="34" charset="0"/>
                <a:ea typeface="Cambria" pitchFamily="34" charset="-122"/>
                <a:cs typeface="Cambria" pitchFamily="34" charset="-120"/>
              </a:rPr>
              <a:t>“Siji loro telu”</a:t>
            </a:r>
            <a:endParaRPr lang="en-US" sz="2200" dirty="0"/>
          </a:p>
        </p:txBody>
      </p:sp>
      <p:sp>
        <p:nvSpPr>
          <p:cNvPr id="13" name="Text 11"/>
          <p:cNvSpPr/>
          <p:nvPr/>
        </p:nvSpPr>
        <p:spPr>
          <a:xfrm>
            <a:off x="6583680" y="4279392"/>
            <a:ext cx="4617720" cy="320040"/>
          </a:xfrm>
          <a:prstGeom prst="rect">
            <a:avLst/>
          </a:prstGeom>
          <a:noFill/>
          <a:ln/>
        </p:spPr>
        <p:txBody>
          <a:bodyPr wrap="square" lIns="0" tIns="0" rIns="0" bIns="0" rtlCol="0" anchor="ctr"/>
          <a:lstStyle/>
          <a:p>
            <a:pPr marL="0" indent="0">
              <a:buNone/>
            </a:pPr>
            <a:r>
              <a:rPr lang="en-US" sz="1200" b="1" dirty="0">
                <a:solidFill>
                  <a:srgbClr val="C08B3E"/>
                </a:solidFill>
                <a:latin typeface="Calibri" pitchFamily="34" charset="0"/>
                <a:ea typeface="Calibri" pitchFamily="34" charset="-122"/>
                <a:cs typeface="Calibri" pitchFamily="34" charset="-120"/>
              </a:rPr>
              <a:t>P13, Myanmar trader</a:t>
            </a:r>
            <a:endParaRPr lang="en-US" sz="1200" dirty="0"/>
          </a:p>
        </p:txBody>
      </p:sp>
      <p:sp>
        <p:nvSpPr>
          <p:cNvPr id="14" name="Text 12"/>
          <p:cNvSpPr/>
          <p:nvPr/>
        </p:nvSpPr>
        <p:spPr>
          <a:xfrm>
            <a:off x="6583680" y="4617720"/>
            <a:ext cx="4617720" cy="1097280"/>
          </a:xfrm>
          <a:prstGeom prst="rect">
            <a:avLst/>
          </a:prstGeom>
          <a:noFill/>
          <a:ln/>
        </p:spPr>
        <p:txBody>
          <a:bodyPr wrap="square" lIns="0" tIns="0" rIns="0" bIns="0" rtlCol="0" anchor="t"/>
          <a:lstStyle/>
          <a:p>
            <a:pPr marL="0" indent="0">
              <a:lnSpc>
                <a:spcPts val="1800"/>
              </a:lnSpc>
              <a:buNone/>
            </a:pPr>
            <a:r>
              <a:rPr lang="en-US" sz="1300" dirty="0">
                <a:solidFill>
                  <a:srgbClr val="1A2E2B"/>
                </a:solidFill>
                <a:latin typeface="Calibri" pitchFamily="34" charset="0"/>
                <a:ea typeface="Calibri" pitchFamily="34" charset="-122"/>
                <a:cs typeface="Calibri" pitchFamily="34" charset="-120"/>
              </a:rPr>
              <a:t>Quoting prices in Javanese numerals — accommodation reaching the buyer's regional language</a:t>
            </a:r>
            <a:endParaRPr lang="en-US" sz="1300" dirty="0"/>
          </a:p>
        </p:txBody>
      </p:sp>
      <p:sp>
        <p:nvSpPr>
          <p:cNvPr id="15" name="Shape 13"/>
          <p:cNvSpPr/>
          <p:nvPr/>
        </p:nvSpPr>
        <p:spPr>
          <a:xfrm>
            <a:off x="640080" y="6144768"/>
            <a:ext cx="10881360" cy="457200"/>
          </a:xfrm>
          <a:prstGeom prst="roundRect">
            <a:avLst>
              <a:gd name="adj" fmla="val 16000"/>
            </a:avLst>
          </a:prstGeom>
          <a:solidFill>
            <a:srgbClr val="E8E0D0"/>
          </a:solidFill>
          <a:ln w="12700">
            <a:solidFill>
              <a:srgbClr val="E8E0D0"/>
            </a:solidFill>
            <a:prstDash val="solid"/>
          </a:ln>
        </p:spPr>
      </p:sp>
      <p:sp>
        <p:nvSpPr>
          <p:cNvPr id="16" name="Shape 14"/>
          <p:cNvSpPr/>
          <p:nvPr/>
        </p:nvSpPr>
        <p:spPr>
          <a:xfrm>
            <a:off x="841248" y="6272784"/>
            <a:ext cx="201168" cy="201168"/>
          </a:xfrm>
          <a:prstGeom prst="ellipse">
            <a:avLst/>
          </a:prstGeom>
          <a:solidFill>
            <a:srgbClr val="C08B3E"/>
          </a:solidFill>
          <a:ln w="12700">
            <a:solidFill>
              <a:srgbClr val="C08B3E"/>
            </a:solidFill>
            <a:prstDash val="solid"/>
          </a:ln>
        </p:spPr>
      </p:sp>
      <p:sp>
        <p:nvSpPr>
          <p:cNvPr id="17" name="Text 15"/>
          <p:cNvSpPr/>
          <p:nvPr/>
        </p:nvSpPr>
        <p:spPr>
          <a:xfrm>
            <a:off x="1170432" y="6144768"/>
            <a:ext cx="10149840" cy="457200"/>
          </a:xfrm>
          <a:prstGeom prst="rect">
            <a:avLst/>
          </a:prstGeom>
          <a:noFill/>
          <a:ln/>
        </p:spPr>
        <p:txBody>
          <a:bodyPr wrap="square" lIns="0" tIns="0" rIns="0" bIns="0" rtlCol="0" anchor="ctr"/>
          <a:lstStyle/>
          <a:p>
            <a:pPr marL="0" indent="0">
              <a:buNone/>
            </a:pPr>
            <a:r>
              <a:rPr lang="en-US" sz="1200" i="1" dirty="0">
                <a:solidFill>
                  <a:srgbClr val="1A2E2B"/>
                </a:solidFill>
                <a:latin typeface="Calibri" pitchFamily="34" charset="0"/>
                <a:ea typeface="Calibri" pitchFamily="34" charset="-122"/>
                <a:cs typeface="Calibri" pitchFamily="34" charset="-120"/>
              </a:rPr>
              <a:t>Theory: Communication Accommodation Theory — Giles; long-term convergence (Giles &amp; Edwards, 2023).</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FINDINGS — PRAYER</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The threshold Indonesian does not cross</a:t>
            </a:r>
            <a:endParaRPr lang="en-US" sz="3200" dirty="0"/>
          </a:p>
        </p:txBody>
      </p:sp>
      <p:sp>
        <p:nvSpPr>
          <p:cNvPr id="4" name="Shape 2"/>
          <p:cNvSpPr/>
          <p:nvPr/>
        </p:nvSpPr>
        <p:spPr>
          <a:xfrm>
            <a:off x="640080" y="1371600"/>
            <a:ext cx="3520440" cy="2148840"/>
          </a:xfrm>
          <a:prstGeom prst="roundRect">
            <a:avLst>
              <a:gd name="adj" fmla="val 4255"/>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5" name="Text 3"/>
          <p:cNvSpPr/>
          <p:nvPr/>
        </p:nvSpPr>
        <p:spPr>
          <a:xfrm>
            <a:off x="822960" y="1572768"/>
            <a:ext cx="3154680" cy="914400"/>
          </a:xfrm>
          <a:prstGeom prst="rect">
            <a:avLst/>
          </a:prstGeom>
          <a:noFill/>
          <a:ln/>
        </p:spPr>
        <p:txBody>
          <a:bodyPr wrap="square" lIns="0" tIns="0" rIns="0" bIns="0" rtlCol="0" anchor="ctr"/>
          <a:lstStyle/>
          <a:p>
            <a:pPr marL="0" indent="0" algn="ctr">
              <a:buNone/>
            </a:pPr>
            <a:r>
              <a:rPr lang="en-US" sz="4600" b="1" dirty="0">
                <a:solidFill>
                  <a:srgbClr val="C08B3E"/>
                </a:solidFill>
                <a:latin typeface="Cambria" pitchFamily="34" charset="0"/>
                <a:ea typeface="Cambria" pitchFamily="34" charset="-122"/>
                <a:cs typeface="Cambria" pitchFamily="34" charset="-120"/>
              </a:rPr>
              <a:t>ZERO</a:t>
            </a:r>
            <a:endParaRPr lang="en-US" sz="4600" dirty="0"/>
          </a:p>
        </p:txBody>
      </p:sp>
      <p:sp>
        <p:nvSpPr>
          <p:cNvPr id="6" name="Text 4"/>
          <p:cNvSpPr/>
          <p:nvPr/>
        </p:nvSpPr>
        <p:spPr>
          <a:xfrm>
            <a:off x="822960" y="2487168"/>
            <a:ext cx="3154680" cy="868680"/>
          </a:xfrm>
          <a:prstGeom prst="rect">
            <a:avLst/>
          </a:prstGeom>
          <a:noFill/>
          <a:ln/>
        </p:spPr>
        <p:txBody>
          <a:bodyPr wrap="square" lIns="0" tIns="0" rIns="0" bIns="0" rtlCol="0" anchor="t"/>
          <a:lstStyle/>
          <a:p>
            <a:pPr marL="0" indent="0" algn="ctr">
              <a:lnSpc>
                <a:spcPts val="1800"/>
              </a:lnSpc>
              <a:buNone/>
            </a:pPr>
            <a:r>
              <a:rPr lang="en-US" sz="1300" dirty="0">
                <a:solidFill>
                  <a:srgbClr val="E8E0D0"/>
                </a:solidFill>
                <a:latin typeface="Calibri" pitchFamily="34" charset="0"/>
                <a:ea typeface="Calibri" pitchFamily="34" charset="-122"/>
                <a:cs typeface="Calibri" pitchFamily="34" charset="-120"/>
              </a:rPr>
              <a:t>non-Indonesian participants pray in Indonesian</a:t>
            </a:r>
            <a:endParaRPr lang="en-US" sz="1300" dirty="0"/>
          </a:p>
        </p:txBody>
      </p:sp>
      <p:sp>
        <p:nvSpPr>
          <p:cNvPr id="7" name="Shape 5"/>
          <p:cNvSpPr/>
          <p:nvPr/>
        </p:nvSpPr>
        <p:spPr>
          <a:xfrm>
            <a:off x="4343400" y="1371600"/>
            <a:ext cx="7178040" cy="2148840"/>
          </a:xfrm>
          <a:prstGeom prst="roundRect">
            <a:avLst>
              <a:gd name="adj" fmla="val 4255"/>
            </a:avLst>
          </a:prstGeom>
          <a:solidFill>
            <a:srgbClr val="E8E0D0"/>
          </a:solidFill>
          <a:ln w="12700">
            <a:solidFill>
              <a:srgbClr val="E2DDD2"/>
            </a:solidFill>
            <a:prstDash val="solid"/>
          </a:ln>
          <a:effectLst>
            <a:outerShdw blurRad="101600" dist="12700" dir="5400000" algn="bl" rotWithShape="0">
              <a:srgbClr val="8A8578">
                <a:alpha val="18000"/>
              </a:srgbClr>
            </a:outerShdw>
          </a:effectLst>
        </p:spPr>
      </p:sp>
      <p:sp>
        <p:nvSpPr>
          <p:cNvPr id="8" name="Text 6"/>
          <p:cNvSpPr/>
          <p:nvPr/>
        </p:nvSpPr>
        <p:spPr>
          <a:xfrm>
            <a:off x="4663440" y="1572768"/>
            <a:ext cx="6583680" cy="685800"/>
          </a:xfrm>
          <a:prstGeom prst="rect">
            <a:avLst/>
          </a:prstGeom>
          <a:noFill/>
          <a:ln/>
        </p:spPr>
        <p:txBody>
          <a:bodyPr wrap="square" lIns="0" tIns="0" rIns="0" bIns="0" rtlCol="0" anchor="ctr"/>
          <a:lstStyle/>
          <a:p>
            <a:pPr marL="0" indent="0">
              <a:lnSpc>
                <a:spcPts val="2400"/>
              </a:lnSpc>
              <a:buNone/>
            </a:pPr>
            <a:r>
              <a:rPr lang="en-US" sz="1700" b="1" dirty="0">
                <a:solidFill>
                  <a:srgbClr val="0B3B36"/>
                </a:solidFill>
                <a:latin typeface="Cambria" pitchFamily="34" charset="0"/>
                <a:ea typeface="Cambria" pitchFamily="34" charset="-122"/>
                <a:cs typeface="Cambria" pitchFamily="34" charset="-120"/>
              </a:rPr>
              <a:t>22.7% of extracts fall in the prayer domain — all of them from Indonesian participants.</a:t>
            </a:r>
            <a:endParaRPr lang="en-US" sz="1700" dirty="0"/>
          </a:p>
        </p:txBody>
      </p:sp>
      <p:sp>
        <p:nvSpPr>
          <p:cNvPr id="9" name="Text 7"/>
          <p:cNvSpPr/>
          <p:nvPr/>
        </p:nvSpPr>
        <p:spPr>
          <a:xfrm>
            <a:off x="4663440" y="2331720"/>
            <a:ext cx="6583680" cy="1005840"/>
          </a:xfrm>
          <a:prstGeom prst="rect">
            <a:avLst/>
          </a:prstGeom>
          <a:noFill/>
          <a:ln/>
        </p:spPr>
        <p:txBody>
          <a:bodyPr wrap="square" lIns="0" tIns="0" rIns="0" bIns="0" rtlCol="0" anchor="t"/>
          <a:lstStyle/>
          <a:p>
            <a:pPr marL="0" indent="0">
              <a:lnSpc>
                <a:spcPts val="2000"/>
              </a:lnSpc>
              <a:buNone/>
            </a:pPr>
            <a:r>
              <a:rPr lang="en-US" sz="1400" dirty="0">
                <a:solidFill>
                  <a:srgbClr val="1A2E2B"/>
                </a:solidFill>
                <a:latin typeface="Calibri" pitchFamily="34" charset="0"/>
                <a:ea typeface="Calibri" pitchFamily="34" charset="-122"/>
                <a:cs typeface="Calibri" pitchFamily="34" charset="-120"/>
              </a:rPr>
              <a:t>The same language used for hours each day to bargain, explain, and joke does not enter its speakers' most private space.</a:t>
            </a:r>
            <a:endParaRPr lang="en-US" sz="1400" dirty="0"/>
          </a:p>
        </p:txBody>
      </p:sp>
      <p:sp>
        <p:nvSpPr>
          <p:cNvPr id="10" name="Shape 8"/>
          <p:cNvSpPr/>
          <p:nvPr/>
        </p:nvSpPr>
        <p:spPr>
          <a:xfrm>
            <a:off x="640080" y="3749040"/>
            <a:ext cx="5257800" cy="2194560"/>
          </a:xfrm>
          <a:prstGeom prst="roundRect">
            <a:avLst>
              <a:gd name="adj" fmla="val 4167"/>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1" name="Text 9"/>
          <p:cNvSpPr/>
          <p:nvPr/>
        </p:nvSpPr>
        <p:spPr>
          <a:xfrm>
            <a:off x="960120" y="3913632"/>
            <a:ext cx="4617720" cy="868680"/>
          </a:xfrm>
          <a:prstGeom prst="rect">
            <a:avLst/>
          </a:prstGeom>
          <a:noFill/>
          <a:ln/>
        </p:spPr>
        <p:txBody>
          <a:bodyPr wrap="square" lIns="0" tIns="0" rIns="0" bIns="0" rtlCol="0" anchor="ctr"/>
          <a:lstStyle/>
          <a:p>
            <a:pPr marL="0" indent="0">
              <a:lnSpc>
                <a:spcPts val="2800"/>
              </a:lnSpc>
              <a:buNone/>
            </a:pPr>
            <a:r>
              <a:rPr lang="en-US" sz="2200" b="1" i="1" dirty="0">
                <a:solidFill>
                  <a:srgbClr val="0B3B36"/>
                </a:solidFill>
                <a:latin typeface="Cambria" pitchFamily="34" charset="0"/>
                <a:ea typeface="Cambria" pitchFamily="34" charset="-122"/>
                <a:cs typeface="Cambria" pitchFamily="34" charset="-120"/>
              </a:rPr>
              <a:t>“Nggak pernah.”</a:t>
            </a:r>
            <a:endParaRPr lang="en-US" sz="2200" dirty="0"/>
          </a:p>
        </p:txBody>
      </p:sp>
      <p:sp>
        <p:nvSpPr>
          <p:cNvPr id="12" name="Text 10"/>
          <p:cNvSpPr/>
          <p:nvPr/>
        </p:nvSpPr>
        <p:spPr>
          <a:xfrm>
            <a:off x="960120" y="4828032"/>
            <a:ext cx="4617720" cy="320040"/>
          </a:xfrm>
          <a:prstGeom prst="rect">
            <a:avLst/>
          </a:prstGeom>
          <a:noFill/>
          <a:ln/>
        </p:spPr>
        <p:txBody>
          <a:bodyPr wrap="square" lIns="0" tIns="0" rIns="0" bIns="0" rtlCol="0" anchor="ctr"/>
          <a:lstStyle/>
          <a:p>
            <a:pPr marL="0" indent="0">
              <a:buNone/>
            </a:pPr>
            <a:r>
              <a:rPr lang="en-US" sz="1150" b="1" dirty="0">
                <a:solidFill>
                  <a:srgbClr val="C08B3E"/>
                </a:solidFill>
                <a:latin typeface="Calibri" pitchFamily="34" charset="0"/>
                <a:ea typeface="Calibri" pitchFamily="34" charset="-122"/>
                <a:cs typeface="Calibri" pitchFamily="34" charset="-120"/>
              </a:rPr>
              <a:t>P08, Bangladeshi trader, fluent in Indonesian</a:t>
            </a:r>
            <a:endParaRPr lang="en-US" sz="1150" dirty="0"/>
          </a:p>
        </p:txBody>
      </p:sp>
      <p:sp>
        <p:nvSpPr>
          <p:cNvPr id="13" name="Text 11"/>
          <p:cNvSpPr/>
          <p:nvPr/>
        </p:nvSpPr>
        <p:spPr>
          <a:xfrm>
            <a:off x="960120" y="5148072"/>
            <a:ext cx="4617720" cy="685800"/>
          </a:xfrm>
          <a:prstGeom prst="rect">
            <a:avLst/>
          </a:prstGeom>
          <a:noFill/>
          <a:ln/>
        </p:spPr>
        <p:txBody>
          <a:bodyPr wrap="square" lIns="0" tIns="0" rIns="0" bIns="0" rtlCol="0" anchor="t"/>
          <a:lstStyle/>
          <a:p>
            <a:pPr marL="0" indent="0">
              <a:lnSpc>
                <a:spcPts val="1700"/>
              </a:lnSpc>
              <a:buNone/>
            </a:pPr>
            <a:r>
              <a:rPr lang="en-US" sz="1250" dirty="0">
                <a:solidFill>
                  <a:srgbClr val="1A2E2B"/>
                </a:solidFill>
                <a:latin typeface="Calibri" pitchFamily="34" charset="0"/>
                <a:ea typeface="Calibri" pitchFamily="34" charset="-122"/>
                <a:cs typeface="Calibri" pitchFamily="34" charset="-120"/>
              </a:rPr>
              <a:t>Asked whether he has ever prayed in Indonesian. He prays in Bangla.</a:t>
            </a:r>
            <a:endParaRPr lang="en-US" sz="1250" dirty="0"/>
          </a:p>
        </p:txBody>
      </p:sp>
      <p:sp>
        <p:nvSpPr>
          <p:cNvPr id="14" name="Shape 12"/>
          <p:cNvSpPr/>
          <p:nvPr/>
        </p:nvSpPr>
        <p:spPr>
          <a:xfrm>
            <a:off x="6263640" y="3749040"/>
            <a:ext cx="5257800" cy="2194560"/>
          </a:xfrm>
          <a:prstGeom prst="roundRect">
            <a:avLst>
              <a:gd name="adj" fmla="val 4167"/>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5" name="Text 13"/>
          <p:cNvSpPr/>
          <p:nvPr/>
        </p:nvSpPr>
        <p:spPr>
          <a:xfrm>
            <a:off x="6583680" y="3913632"/>
            <a:ext cx="4617720" cy="868680"/>
          </a:xfrm>
          <a:prstGeom prst="rect">
            <a:avLst/>
          </a:prstGeom>
          <a:noFill/>
          <a:ln/>
        </p:spPr>
        <p:txBody>
          <a:bodyPr wrap="square" lIns="0" tIns="0" rIns="0" bIns="0" rtlCol="0" anchor="ctr"/>
          <a:lstStyle/>
          <a:p>
            <a:pPr marL="0" indent="0">
              <a:lnSpc>
                <a:spcPts val="2000"/>
              </a:lnSpc>
              <a:buNone/>
            </a:pPr>
            <a:r>
              <a:rPr lang="en-US" sz="1500" b="1" i="1" dirty="0">
                <a:solidFill>
                  <a:srgbClr val="0B3B36"/>
                </a:solidFill>
                <a:latin typeface="Cambria" pitchFamily="34" charset="0"/>
                <a:ea typeface="Cambria" pitchFamily="34" charset="-122"/>
                <a:cs typeface="Cambria" pitchFamily="34" charset="-120"/>
              </a:rPr>
              <a:t>“Ngadu sama Allah pakai Sunda saja, karena Allah mah lebih mengerti.”</a:t>
            </a:r>
            <a:endParaRPr lang="en-US" sz="1500" dirty="0"/>
          </a:p>
        </p:txBody>
      </p:sp>
      <p:sp>
        <p:nvSpPr>
          <p:cNvPr id="16" name="Text 14"/>
          <p:cNvSpPr/>
          <p:nvPr/>
        </p:nvSpPr>
        <p:spPr>
          <a:xfrm>
            <a:off x="6583680" y="4828032"/>
            <a:ext cx="4617720" cy="320040"/>
          </a:xfrm>
          <a:prstGeom prst="rect">
            <a:avLst/>
          </a:prstGeom>
          <a:noFill/>
          <a:ln/>
        </p:spPr>
        <p:txBody>
          <a:bodyPr wrap="square" lIns="0" tIns="0" rIns="0" bIns="0" rtlCol="0" anchor="ctr"/>
          <a:lstStyle/>
          <a:p>
            <a:pPr marL="0" indent="0">
              <a:buNone/>
            </a:pPr>
            <a:r>
              <a:rPr lang="en-US" sz="1150" b="1" dirty="0">
                <a:solidFill>
                  <a:srgbClr val="C08B3E"/>
                </a:solidFill>
                <a:latin typeface="Calibri" pitchFamily="34" charset="0"/>
                <a:ea typeface="Calibri" pitchFamily="34" charset="-122"/>
                <a:cs typeface="Calibri" pitchFamily="34" charset="-120"/>
              </a:rPr>
              <a:t>P03, Indonesian pilgrimage guide</a:t>
            </a:r>
            <a:endParaRPr lang="en-US" sz="1150" dirty="0"/>
          </a:p>
        </p:txBody>
      </p:sp>
      <p:sp>
        <p:nvSpPr>
          <p:cNvPr id="17" name="Text 15"/>
          <p:cNvSpPr/>
          <p:nvPr/>
        </p:nvSpPr>
        <p:spPr>
          <a:xfrm>
            <a:off x="6583680" y="5148072"/>
            <a:ext cx="4617720" cy="685800"/>
          </a:xfrm>
          <a:prstGeom prst="rect">
            <a:avLst/>
          </a:prstGeom>
          <a:noFill/>
          <a:ln/>
        </p:spPr>
        <p:txBody>
          <a:bodyPr wrap="square" lIns="0" tIns="0" rIns="0" bIns="0" rtlCol="0" anchor="t"/>
          <a:lstStyle/>
          <a:p>
            <a:pPr marL="0" indent="0">
              <a:lnSpc>
                <a:spcPts val="1700"/>
              </a:lnSpc>
              <a:buNone/>
            </a:pPr>
            <a:r>
              <a:rPr lang="en-US" sz="1250" dirty="0">
                <a:solidFill>
                  <a:srgbClr val="1A2E2B"/>
                </a:solidFill>
                <a:latin typeface="Calibri" pitchFamily="34" charset="0"/>
                <a:ea typeface="Calibri" pitchFamily="34" charset="-122"/>
                <a:cs typeface="Calibri" pitchFamily="34" charset="-120"/>
              </a:rPr>
              <a:t>For Indonesian speakers the threshold is permeable.</a:t>
            </a:r>
            <a:endParaRPr lang="en-US" sz="1250" dirty="0"/>
          </a:p>
        </p:txBody>
      </p:sp>
      <p:sp>
        <p:nvSpPr>
          <p:cNvPr id="18" name="Shape 16"/>
          <p:cNvSpPr/>
          <p:nvPr/>
        </p:nvSpPr>
        <p:spPr>
          <a:xfrm>
            <a:off x="640080" y="6144768"/>
            <a:ext cx="10881360" cy="457200"/>
          </a:xfrm>
          <a:prstGeom prst="roundRect">
            <a:avLst>
              <a:gd name="adj" fmla="val 16000"/>
            </a:avLst>
          </a:prstGeom>
          <a:solidFill>
            <a:srgbClr val="E8E0D0"/>
          </a:solidFill>
          <a:ln w="12700">
            <a:solidFill>
              <a:srgbClr val="E8E0D0"/>
            </a:solidFill>
            <a:prstDash val="solid"/>
          </a:ln>
        </p:spPr>
      </p:sp>
      <p:sp>
        <p:nvSpPr>
          <p:cNvPr id="19" name="Shape 17"/>
          <p:cNvSpPr/>
          <p:nvPr/>
        </p:nvSpPr>
        <p:spPr>
          <a:xfrm>
            <a:off x="841248" y="6272784"/>
            <a:ext cx="201168" cy="201168"/>
          </a:xfrm>
          <a:prstGeom prst="ellipse">
            <a:avLst/>
          </a:prstGeom>
          <a:solidFill>
            <a:srgbClr val="C08B3E"/>
          </a:solidFill>
          <a:ln w="12700">
            <a:solidFill>
              <a:srgbClr val="C08B3E"/>
            </a:solidFill>
            <a:prstDash val="solid"/>
          </a:ln>
        </p:spPr>
      </p:sp>
      <p:sp>
        <p:nvSpPr>
          <p:cNvPr id="20" name="Text 18"/>
          <p:cNvSpPr/>
          <p:nvPr/>
        </p:nvSpPr>
        <p:spPr>
          <a:xfrm>
            <a:off x="1170432" y="6144768"/>
            <a:ext cx="10149840" cy="457200"/>
          </a:xfrm>
          <a:prstGeom prst="rect">
            <a:avLst/>
          </a:prstGeom>
          <a:noFill/>
          <a:ln/>
        </p:spPr>
        <p:txBody>
          <a:bodyPr wrap="square" lIns="0" tIns="0" rIns="0" bIns="0" rtlCol="0" anchor="ctr"/>
          <a:lstStyle/>
          <a:p>
            <a:pPr marL="0" indent="0">
              <a:buNone/>
            </a:pPr>
            <a:r>
              <a:rPr lang="en-US" sz="1200" i="1" dirty="0">
                <a:solidFill>
                  <a:srgbClr val="1A2E2B"/>
                </a:solidFill>
                <a:latin typeface="Calibri" pitchFamily="34" charset="0"/>
                <a:ea typeface="Calibri" pitchFamily="34" charset="-122"/>
                <a:cs typeface="Calibri" pitchFamily="34" charset="-120"/>
              </a:rPr>
              <a:t>Theory: refining Fishman (1972) — the religious domain is internally differentiated: ritual, lectures, private prayer.</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FINDINGS — RQ2</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Accommodation dominates — and it is asymmetric</a:t>
            </a:r>
            <a:endParaRPr lang="en-US" sz="3200" dirty="0"/>
          </a:p>
        </p:txBody>
      </p:sp>
      <p:graphicFrame>
        <p:nvGraphicFramePr>
          <p:cNvPr id="4" name="Chart 0"/>
          <p:cNvGraphicFramePr/>
          <p:nvPr/>
        </p:nvGraphicFramePr>
        <p:xfrm>
          <a:off x="640080" y="1417320"/>
          <a:ext cx="6035040" cy="283464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903720" y="1417320"/>
            <a:ext cx="4617720" cy="2834640"/>
          </a:xfrm>
          <a:prstGeom prst="roundRect">
            <a:avLst>
              <a:gd name="adj" fmla="val 3226"/>
            </a:avLst>
          </a:prstGeom>
          <a:solidFill>
            <a:srgbClr val="E8E0D0"/>
          </a:solidFill>
          <a:ln w="12700">
            <a:solidFill>
              <a:srgbClr val="E2DDD2"/>
            </a:solidFill>
            <a:prstDash val="solid"/>
          </a:ln>
          <a:effectLst>
            <a:outerShdw blurRad="101600" dist="12700" dir="5400000" algn="bl" rotWithShape="0">
              <a:srgbClr val="8A8578">
                <a:alpha val="18000"/>
              </a:srgbClr>
            </a:outerShdw>
          </a:effectLst>
        </p:spPr>
      </p:sp>
      <p:sp>
        <p:nvSpPr>
          <p:cNvPr id="6" name="Text 3"/>
          <p:cNvSpPr/>
          <p:nvPr/>
        </p:nvSpPr>
        <p:spPr>
          <a:xfrm>
            <a:off x="7223760" y="1627632"/>
            <a:ext cx="3977640" cy="457200"/>
          </a:xfrm>
          <a:prstGeom prst="rect">
            <a:avLst/>
          </a:prstGeom>
          <a:noFill/>
          <a:ln/>
        </p:spPr>
        <p:txBody>
          <a:bodyPr wrap="square" lIns="0" tIns="0" rIns="0" bIns="0" rtlCol="0" anchor="ctr"/>
          <a:lstStyle/>
          <a:p>
            <a:pPr marL="0" indent="0">
              <a:buNone/>
            </a:pPr>
            <a:r>
              <a:rPr lang="en-US" sz="1350" i="1" dirty="0">
                <a:solidFill>
                  <a:srgbClr val="6B7A76"/>
                </a:solidFill>
                <a:latin typeface="Calibri" pitchFamily="34" charset="0"/>
                <a:ea typeface="Calibri" pitchFamily="34" charset="-122"/>
                <a:cs typeface="Calibri" pitchFamily="34" charset="-120"/>
              </a:rPr>
              <a:t>Classic CAT expects reciprocity.</a:t>
            </a:r>
            <a:endParaRPr lang="en-US" sz="1350" dirty="0"/>
          </a:p>
        </p:txBody>
      </p:sp>
      <p:sp>
        <p:nvSpPr>
          <p:cNvPr id="7" name="Text 4"/>
          <p:cNvSpPr/>
          <p:nvPr/>
        </p:nvSpPr>
        <p:spPr>
          <a:xfrm>
            <a:off x="7223760" y="2103120"/>
            <a:ext cx="3977640" cy="502920"/>
          </a:xfrm>
          <a:prstGeom prst="rect">
            <a:avLst/>
          </a:prstGeom>
          <a:noFill/>
          <a:ln/>
        </p:spPr>
        <p:txBody>
          <a:bodyPr wrap="square" lIns="0" tIns="0" rIns="0" bIns="0" rtlCol="0" anchor="ctr"/>
          <a:lstStyle/>
          <a:p>
            <a:pPr marL="0" indent="0">
              <a:buNone/>
            </a:pPr>
            <a:r>
              <a:rPr lang="en-US" sz="2400" b="1" dirty="0">
                <a:solidFill>
                  <a:srgbClr val="0B3B36"/>
                </a:solidFill>
                <a:latin typeface="Cambria" pitchFamily="34" charset="0"/>
                <a:ea typeface="Cambria" pitchFamily="34" charset="-122"/>
                <a:cs typeface="Cambria" pitchFamily="34" charset="-120"/>
              </a:rPr>
              <a:t>Here it is one-way.</a:t>
            </a:r>
            <a:endParaRPr lang="en-US" sz="2400" dirty="0"/>
          </a:p>
        </p:txBody>
      </p:sp>
      <p:sp>
        <p:nvSpPr>
          <p:cNvPr id="8" name="Text 5"/>
          <p:cNvSpPr/>
          <p:nvPr/>
        </p:nvSpPr>
        <p:spPr>
          <a:xfrm>
            <a:off x="7223760" y="2697480"/>
            <a:ext cx="3977640" cy="1371600"/>
          </a:xfrm>
          <a:prstGeom prst="rect">
            <a:avLst/>
          </a:prstGeom>
          <a:noFill/>
          <a:ln/>
        </p:spPr>
        <p:txBody>
          <a:bodyPr wrap="square" lIns="0" tIns="0" rIns="0" bIns="0" rtlCol="0" anchor="t"/>
          <a:lstStyle/>
          <a:p>
            <a:pPr marL="0" indent="0">
              <a:lnSpc>
                <a:spcPts val="2000"/>
              </a:lnSpc>
              <a:buNone/>
            </a:pPr>
            <a:r>
              <a:rPr lang="en-US" sz="1400" dirty="0">
                <a:solidFill>
                  <a:srgbClr val="1A2E2B"/>
                </a:solidFill>
                <a:latin typeface="Calibri" pitchFamily="34" charset="0"/>
                <a:ea typeface="Calibri" pitchFamily="34" charset="-122"/>
                <a:cs typeface="Calibri" pitchFamily="34" charset="-120"/>
              </a:rPr>
              <a:t>Those who stay accommodate those who arrive — in large numbers, for short stays.</a:t>
            </a:r>
            <a:endParaRPr lang="en-US" sz="1400" dirty="0"/>
          </a:p>
        </p:txBody>
      </p:sp>
      <p:sp>
        <p:nvSpPr>
          <p:cNvPr id="9" name="Shape 6"/>
          <p:cNvSpPr/>
          <p:nvPr/>
        </p:nvSpPr>
        <p:spPr>
          <a:xfrm>
            <a:off x="640080" y="4526280"/>
            <a:ext cx="10881360" cy="1280160"/>
          </a:xfrm>
          <a:prstGeom prst="roundRect">
            <a:avLst>
              <a:gd name="adj" fmla="val 7143"/>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10" name="Text 7"/>
          <p:cNvSpPr/>
          <p:nvPr/>
        </p:nvSpPr>
        <p:spPr>
          <a:xfrm>
            <a:off x="960120" y="4526280"/>
            <a:ext cx="10241280" cy="1280160"/>
          </a:xfrm>
          <a:prstGeom prst="rect">
            <a:avLst/>
          </a:prstGeom>
          <a:noFill/>
          <a:ln/>
        </p:spPr>
        <p:txBody>
          <a:bodyPr wrap="square" lIns="0" tIns="0" rIns="0" bIns="0" rtlCol="0" anchor="ctr"/>
          <a:lstStyle/>
          <a:p>
            <a:pPr marL="0" indent="0">
              <a:lnSpc>
                <a:spcPts val="2300"/>
              </a:lnSpc>
              <a:buNone/>
            </a:pPr>
            <a:r>
              <a:rPr lang="en-US" sz="1550" dirty="0">
                <a:solidFill>
                  <a:srgbClr val="FFFFFF"/>
                </a:solidFill>
                <a:latin typeface="Calibri" pitchFamily="34" charset="0"/>
                <a:ea typeface="Calibri" pitchFamily="34" charset="-122"/>
                <a:cs typeface="Calibri" pitchFamily="34" charset="-120"/>
              </a:rPr>
              <a:t>Which language prevails in a given speech space is determined by the </a:t>
            </a:r>
            <a:r>
              <a:rPr lang="en-US" sz="1550" b="1" dirty="0">
                <a:solidFill>
                  <a:srgbClr val="C08B3E"/>
                </a:solidFill>
                <a:latin typeface="Calibri" pitchFamily="34" charset="0"/>
                <a:ea typeface="Calibri" pitchFamily="34" charset="-122"/>
                <a:cs typeface="Calibri" pitchFamily="34" charset="-120"/>
              </a:rPr>
              <a:t>demographic composition of its speakers</a:t>
            </a:r>
            <a:r>
              <a:rPr lang="en-US" sz="1550" dirty="0">
                <a:solidFill>
                  <a:srgbClr val="FFFFFF"/>
                </a:solidFill>
                <a:latin typeface="Calibri" pitchFamily="34" charset="0"/>
                <a:ea typeface="Calibri" pitchFamily="34" charset="-122"/>
                <a:cs typeface="Calibri" pitchFamily="34" charset="-120"/>
              </a:rPr>
              <a:t> — not by the official status of the language.</a:t>
            </a:r>
            <a:endParaRPr lang="en-US" sz="1550" dirty="0"/>
          </a:p>
        </p:txBody>
      </p:sp>
      <p:sp>
        <p:nvSpPr>
          <p:cNvPr id="11" name="Shape 8"/>
          <p:cNvSpPr/>
          <p:nvPr/>
        </p:nvSpPr>
        <p:spPr>
          <a:xfrm>
            <a:off x="640080" y="6144768"/>
            <a:ext cx="10881360" cy="457200"/>
          </a:xfrm>
          <a:prstGeom prst="roundRect">
            <a:avLst>
              <a:gd name="adj" fmla="val 16000"/>
            </a:avLst>
          </a:prstGeom>
          <a:solidFill>
            <a:srgbClr val="E8E0D0"/>
          </a:solidFill>
          <a:ln w="12700">
            <a:solidFill>
              <a:srgbClr val="E8E0D0"/>
            </a:solidFill>
            <a:prstDash val="solid"/>
          </a:ln>
        </p:spPr>
      </p:sp>
      <p:sp>
        <p:nvSpPr>
          <p:cNvPr id="12" name="Shape 9"/>
          <p:cNvSpPr/>
          <p:nvPr/>
        </p:nvSpPr>
        <p:spPr>
          <a:xfrm>
            <a:off x="841248" y="6272784"/>
            <a:ext cx="201168" cy="201168"/>
          </a:xfrm>
          <a:prstGeom prst="ellipse">
            <a:avLst/>
          </a:prstGeom>
          <a:solidFill>
            <a:srgbClr val="C08B3E"/>
          </a:solidFill>
          <a:ln w="12700">
            <a:solidFill>
              <a:srgbClr val="C08B3E"/>
            </a:solidFill>
            <a:prstDash val="solid"/>
          </a:ln>
        </p:spPr>
      </p:sp>
      <p:sp>
        <p:nvSpPr>
          <p:cNvPr id="13" name="Text 10"/>
          <p:cNvSpPr/>
          <p:nvPr/>
        </p:nvSpPr>
        <p:spPr>
          <a:xfrm>
            <a:off x="1170432" y="6144768"/>
            <a:ext cx="10149840" cy="457200"/>
          </a:xfrm>
          <a:prstGeom prst="rect">
            <a:avLst/>
          </a:prstGeom>
          <a:noFill/>
          <a:ln/>
        </p:spPr>
        <p:txBody>
          <a:bodyPr wrap="square" lIns="0" tIns="0" rIns="0" bIns="0" rtlCol="0" anchor="ctr"/>
          <a:lstStyle/>
          <a:p>
            <a:pPr marL="0" indent="0">
              <a:buNone/>
            </a:pPr>
            <a:r>
              <a:rPr lang="en-US" sz="1200" i="1" dirty="0">
                <a:solidFill>
                  <a:srgbClr val="1A2E2B"/>
                </a:solidFill>
                <a:latin typeface="Calibri" pitchFamily="34" charset="0"/>
                <a:ea typeface="Calibri" pitchFamily="34" charset="-122"/>
                <a:cs typeface="Calibri" pitchFamily="34" charset="-120"/>
              </a:rPr>
              <a:t>Theory: CAT (Giles &amp; Edwards, 2023); language as a valued resource (Heller, 2010).</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F9F4"/>
        </a:solidFill>
        <a:effectLst/>
      </p:bgPr>
    </p:bg>
    <p:spTree>
      <p:nvGrpSpPr>
        <p:cNvPr id="1" name=""/>
        <p:cNvGrpSpPr/>
        <p:nvPr/>
      </p:nvGrpSpPr>
      <p:grpSpPr>
        <a:xfrm>
          <a:off x="0" y="0"/>
          <a:ext cx="0" cy="0"/>
          <a:chOff x="0" y="0"/>
          <a:chExt cx="0" cy="0"/>
        </a:xfrm>
      </p:grpSpPr>
      <p:sp>
        <p:nvSpPr>
          <p:cNvPr id="2" name="Text 0"/>
          <p:cNvSpPr/>
          <p:nvPr/>
        </p:nvSpPr>
        <p:spPr>
          <a:xfrm>
            <a:off x="640080" y="109728"/>
            <a:ext cx="10881360" cy="292608"/>
          </a:xfrm>
          <a:prstGeom prst="rect">
            <a:avLst/>
          </a:prstGeom>
          <a:noFill/>
          <a:ln/>
        </p:spPr>
        <p:txBody>
          <a:bodyPr wrap="square" lIns="0" tIns="0" rIns="0" bIns="0" rtlCol="0" anchor="ctr"/>
          <a:lstStyle/>
          <a:p>
            <a:pPr marL="0" indent="0">
              <a:buNone/>
            </a:pPr>
            <a:r>
              <a:rPr lang="en-US" sz="1100" b="1" kern="0" spc="200" dirty="0">
                <a:solidFill>
                  <a:srgbClr val="C08B3E"/>
                </a:solidFill>
                <a:latin typeface="Calibri" pitchFamily="34" charset="0"/>
                <a:ea typeface="Calibri" pitchFamily="34" charset="-122"/>
                <a:cs typeface="Calibri" pitchFamily="34" charset="-120"/>
              </a:rPr>
              <a:t>FINDINGS — RQ3</a:t>
            </a:r>
            <a:endParaRPr lang="en-US" sz="1100" dirty="0"/>
          </a:p>
        </p:txBody>
      </p:sp>
      <p:sp>
        <p:nvSpPr>
          <p:cNvPr id="3" name="Text 1"/>
          <p:cNvSpPr/>
          <p:nvPr/>
        </p:nvSpPr>
        <p:spPr>
          <a:xfrm>
            <a:off x="640080" y="411480"/>
            <a:ext cx="10881360" cy="685800"/>
          </a:xfrm>
          <a:prstGeom prst="rect">
            <a:avLst/>
          </a:prstGeom>
          <a:noFill/>
          <a:ln/>
        </p:spPr>
        <p:txBody>
          <a:bodyPr wrap="square" lIns="0" tIns="0" rIns="0" bIns="0" rtlCol="0" anchor="ctr"/>
          <a:lstStyle/>
          <a:p>
            <a:pPr marL="0" indent="0" algn="l">
              <a:buNone/>
            </a:pPr>
            <a:r>
              <a:rPr lang="en-US" sz="3200" b="1" dirty="0">
                <a:solidFill>
                  <a:srgbClr val="0B3B36"/>
                </a:solidFill>
                <a:latin typeface="Cambria" pitchFamily="34" charset="0"/>
                <a:ea typeface="Cambria" pitchFamily="34" charset="-122"/>
                <a:cs typeface="Cambria" pitchFamily="34" charset="-120"/>
              </a:rPr>
              <a:t>Three layers of identity, negotiated at once</a:t>
            </a:r>
            <a:endParaRPr lang="en-US" sz="3200" dirty="0"/>
          </a:p>
        </p:txBody>
      </p:sp>
      <p:sp>
        <p:nvSpPr>
          <p:cNvPr id="4" name="Shape 2"/>
          <p:cNvSpPr/>
          <p:nvPr/>
        </p:nvSpPr>
        <p:spPr>
          <a:xfrm>
            <a:off x="640080" y="1371600"/>
            <a:ext cx="3520440" cy="4526280"/>
          </a:xfrm>
          <a:prstGeom prst="roundRect">
            <a:avLst>
              <a:gd name="adj" fmla="val 2597"/>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5" name="Shape 3"/>
          <p:cNvSpPr/>
          <p:nvPr/>
        </p:nvSpPr>
        <p:spPr>
          <a:xfrm>
            <a:off x="914400" y="1572768"/>
            <a:ext cx="420624" cy="420624"/>
          </a:xfrm>
          <a:prstGeom prst="ellipse">
            <a:avLst/>
          </a:prstGeom>
          <a:solidFill>
            <a:srgbClr val="C08B3E"/>
          </a:solidFill>
          <a:ln w="12700">
            <a:solidFill>
              <a:srgbClr val="C08B3E"/>
            </a:solidFill>
            <a:prstDash val="solid"/>
          </a:ln>
        </p:spPr>
      </p:sp>
      <p:sp>
        <p:nvSpPr>
          <p:cNvPr id="6" name="Text 4"/>
          <p:cNvSpPr/>
          <p:nvPr/>
        </p:nvSpPr>
        <p:spPr>
          <a:xfrm>
            <a:off x="914400" y="157276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p:nvPr/>
        </p:nvSpPr>
        <p:spPr>
          <a:xfrm>
            <a:off x="1463040" y="1572768"/>
            <a:ext cx="2560320" cy="420624"/>
          </a:xfrm>
          <a:prstGeom prst="rect">
            <a:avLst/>
          </a:prstGeom>
          <a:noFill/>
          <a:ln/>
        </p:spPr>
        <p:txBody>
          <a:bodyPr wrap="square" lIns="0" tIns="0" rIns="0" bIns="0" rtlCol="0" anchor="ctr"/>
          <a:lstStyle/>
          <a:p>
            <a:pPr marL="0" indent="0">
              <a:buNone/>
            </a:pPr>
            <a:r>
              <a:rPr lang="en-US" sz="1050" b="1" kern="0" spc="150" dirty="0">
                <a:solidFill>
                  <a:srgbClr val="C08B3E"/>
                </a:solidFill>
                <a:latin typeface="Calibri" pitchFamily="34" charset="0"/>
                <a:ea typeface="Calibri" pitchFamily="34" charset="-122"/>
                <a:cs typeface="Calibri" pitchFamily="34" charset="-120"/>
              </a:rPr>
              <a:t>NATIONAL IDENTITY</a:t>
            </a:r>
            <a:endParaRPr lang="en-US" sz="1050" dirty="0"/>
          </a:p>
        </p:txBody>
      </p:sp>
      <p:sp>
        <p:nvSpPr>
          <p:cNvPr id="8" name="Text 6"/>
          <p:cNvSpPr/>
          <p:nvPr/>
        </p:nvSpPr>
        <p:spPr>
          <a:xfrm>
            <a:off x="914400" y="2148840"/>
            <a:ext cx="2971800" cy="1051560"/>
          </a:xfrm>
          <a:prstGeom prst="rect">
            <a:avLst/>
          </a:prstGeom>
          <a:noFill/>
          <a:ln/>
        </p:spPr>
        <p:txBody>
          <a:bodyPr wrap="square" lIns="0" tIns="0" rIns="0" bIns="0" rtlCol="0" anchor="t"/>
          <a:lstStyle/>
          <a:p>
            <a:pPr marL="0" indent="0">
              <a:lnSpc>
                <a:spcPts val="1900"/>
              </a:lnSpc>
              <a:buNone/>
            </a:pPr>
            <a:r>
              <a:rPr lang="en-US" sz="1350" dirty="0">
                <a:solidFill>
                  <a:srgbClr val="1A2E2B"/>
                </a:solidFill>
                <a:latin typeface="Calibri" pitchFamily="34" charset="0"/>
                <a:ea typeface="Calibri" pitchFamily="34" charset="-122"/>
                <a:cs typeface="Calibri" pitchFamily="34" charset="-120"/>
              </a:rPr>
              <a:t>Indonesian is the strongest marker of belonging abroad — and it is recognised from outside the community.</a:t>
            </a:r>
            <a:endParaRPr lang="en-US" sz="1350" dirty="0"/>
          </a:p>
        </p:txBody>
      </p:sp>
      <p:sp>
        <p:nvSpPr>
          <p:cNvPr id="9" name="Shape 7"/>
          <p:cNvSpPr/>
          <p:nvPr/>
        </p:nvSpPr>
        <p:spPr>
          <a:xfrm>
            <a:off x="914400" y="3291840"/>
            <a:ext cx="2971800" cy="1371600"/>
          </a:xfrm>
          <a:prstGeom prst="roundRect">
            <a:avLst>
              <a:gd name="adj" fmla="val 5333"/>
            </a:avLst>
          </a:prstGeom>
          <a:solidFill>
            <a:srgbClr val="0B3B36"/>
          </a:solidFill>
          <a:ln w="12700">
            <a:solidFill>
              <a:srgbClr val="0B3B36"/>
            </a:solidFill>
            <a:prstDash val="solid"/>
          </a:ln>
        </p:spPr>
      </p:sp>
      <p:sp>
        <p:nvSpPr>
          <p:cNvPr id="10" name="Text 8"/>
          <p:cNvSpPr/>
          <p:nvPr/>
        </p:nvSpPr>
        <p:spPr>
          <a:xfrm>
            <a:off x="914400" y="3429000"/>
            <a:ext cx="2971800" cy="548640"/>
          </a:xfrm>
          <a:prstGeom prst="rect">
            <a:avLst/>
          </a:prstGeom>
          <a:noFill/>
          <a:ln/>
        </p:spPr>
        <p:txBody>
          <a:bodyPr wrap="square" lIns="0" tIns="0" rIns="0" bIns="0" rtlCol="0" anchor="ctr"/>
          <a:lstStyle/>
          <a:p>
            <a:pPr marL="0" indent="0" algn="ctr">
              <a:buNone/>
            </a:pPr>
            <a:r>
              <a:rPr lang="en-US" sz="2600" b="1" i="1" dirty="0">
                <a:solidFill>
                  <a:srgbClr val="C08B3E"/>
                </a:solidFill>
                <a:latin typeface="Cambria" pitchFamily="34" charset="0"/>
                <a:ea typeface="Cambria" pitchFamily="34" charset="-122"/>
                <a:cs typeface="Cambria" pitchFamily="34" charset="-120"/>
              </a:rPr>
              <a:t>“rupiah”</a:t>
            </a:r>
            <a:endParaRPr lang="en-US" sz="2600" dirty="0"/>
          </a:p>
        </p:txBody>
      </p:sp>
      <p:sp>
        <p:nvSpPr>
          <p:cNvPr id="11" name="Text 9"/>
          <p:cNvSpPr/>
          <p:nvPr/>
        </p:nvSpPr>
        <p:spPr>
          <a:xfrm>
            <a:off x="1051560" y="3977640"/>
            <a:ext cx="2697480" cy="594360"/>
          </a:xfrm>
          <a:prstGeom prst="rect">
            <a:avLst/>
          </a:prstGeom>
          <a:noFill/>
          <a:ln/>
        </p:spPr>
        <p:txBody>
          <a:bodyPr wrap="square" lIns="0" tIns="0" rIns="0" bIns="0" rtlCol="0" anchor="t"/>
          <a:lstStyle/>
          <a:p>
            <a:pPr marL="0" indent="0" algn="ctr">
              <a:lnSpc>
                <a:spcPts val="1600"/>
              </a:lnSpc>
              <a:buNone/>
            </a:pPr>
            <a:r>
              <a:rPr lang="en-US" sz="1150" dirty="0">
                <a:solidFill>
                  <a:srgbClr val="E8E0D0"/>
                </a:solidFill>
                <a:latin typeface="Calibri" pitchFamily="34" charset="0"/>
                <a:ea typeface="Calibri" pitchFamily="34" charset="-122"/>
                <a:cs typeface="Calibri" pitchFamily="34" charset="-120"/>
              </a:rPr>
              <a:t>Traders detect the word — and switch codes immediately</a:t>
            </a:r>
            <a:endParaRPr lang="en-US" sz="1150" dirty="0"/>
          </a:p>
        </p:txBody>
      </p:sp>
      <p:sp>
        <p:nvSpPr>
          <p:cNvPr id="12" name="Text 10"/>
          <p:cNvSpPr/>
          <p:nvPr/>
        </p:nvSpPr>
        <p:spPr>
          <a:xfrm>
            <a:off x="914400" y="4800600"/>
            <a:ext cx="2971800" cy="914400"/>
          </a:xfrm>
          <a:prstGeom prst="rect">
            <a:avLst/>
          </a:prstGeom>
          <a:noFill/>
          <a:ln/>
        </p:spPr>
        <p:txBody>
          <a:bodyPr wrap="square" lIns="0" tIns="0" rIns="0" bIns="0" rtlCol="0" anchor="t"/>
          <a:lstStyle/>
          <a:p>
            <a:pPr marL="0" indent="0">
              <a:lnSpc>
                <a:spcPts val="1700"/>
              </a:lnSpc>
              <a:buNone/>
            </a:pPr>
            <a:r>
              <a:rPr lang="en-US" sz="1200" i="1" dirty="0">
                <a:solidFill>
                  <a:srgbClr val="6B7A76"/>
                </a:solidFill>
                <a:latin typeface="Calibri" pitchFamily="34" charset="0"/>
                <a:ea typeface="Calibri" pitchFamily="34" charset="-122"/>
                <a:cs typeface="Calibri" pitchFamily="34" charset="-120"/>
              </a:rPr>
              <a:t>Indonesianness is not only an internal claim; it is a social category that circulates.</a:t>
            </a:r>
            <a:endParaRPr lang="en-US" sz="1200" dirty="0"/>
          </a:p>
        </p:txBody>
      </p:sp>
      <p:sp>
        <p:nvSpPr>
          <p:cNvPr id="13" name="Shape 11"/>
          <p:cNvSpPr/>
          <p:nvPr/>
        </p:nvSpPr>
        <p:spPr>
          <a:xfrm>
            <a:off x="4343400" y="1371600"/>
            <a:ext cx="3520440" cy="4526280"/>
          </a:xfrm>
          <a:prstGeom prst="roundRect">
            <a:avLst>
              <a:gd name="adj" fmla="val 2597"/>
            </a:avLst>
          </a:prstGeom>
          <a:solidFill>
            <a:srgbClr val="FFFFFF"/>
          </a:solidFill>
          <a:ln w="12700">
            <a:solidFill>
              <a:srgbClr val="E2DDD2"/>
            </a:solidFill>
            <a:prstDash val="solid"/>
          </a:ln>
          <a:effectLst>
            <a:outerShdw blurRad="101600" dist="12700" dir="5400000" algn="bl" rotWithShape="0">
              <a:srgbClr val="8A8578">
                <a:alpha val="18000"/>
              </a:srgbClr>
            </a:outerShdw>
          </a:effectLst>
        </p:spPr>
      </p:sp>
      <p:sp>
        <p:nvSpPr>
          <p:cNvPr id="14" name="Shape 12"/>
          <p:cNvSpPr/>
          <p:nvPr/>
        </p:nvSpPr>
        <p:spPr>
          <a:xfrm>
            <a:off x="4617720" y="1572768"/>
            <a:ext cx="420624" cy="420624"/>
          </a:xfrm>
          <a:prstGeom prst="ellipse">
            <a:avLst/>
          </a:prstGeom>
          <a:solidFill>
            <a:srgbClr val="C08B3E"/>
          </a:solidFill>
          <a:ln w="12700">
            <a:solidFill>
              <a:srgbClr val="C08B3E"/>
            </a:solidFill>
            <a:prstDash val="solid"/>
          </a:ln>
        </p:spPr>
      </p:sp>
      <p:sp>
        <p:nvSpPr>
          <p:cNvPr id="15" name="Text 13"/>
          <p:cNvSpPr/>
          <p:nvPr/>
        </p:nvSpPr>
        <p:spPr>
          <a:xfrm>
            <a:off x="4617720" y="157276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6" name="Text 14"/>
          <p:cNvSpPr/>
          <p:nvPr/>
        </p:nvSpPr>
        <p:spPr>
          <a:xfrm>
            <a:off x="5166360" y="1572768"/>
            <a:ext cx="2560320" cy="420624"/>
          </a:xfrm>
          <a:prstGeom prst="rect">
            <a:avLst/>
          </a:prstGeom>
          <a:noFill/>
          <a:ln/>
        </p:spPr>
        <p:txBody>
          <a:bodyPr wrap="square" lIns="0" tIns="0" rIns="0" bIns="0" rtlCol="0" anchor="ctr"/>
          <a:lstStyle/>
          <a:p>
            <a:pPr marL="0" indent="0">
              <a:buNone/>
            </a:pPr>
            <a:r>
              <a:rPr lang="en-US" sz="1050" b="1" kern="0" spc="150" dirty="0">
                <a:solidFill>
                  <a:srgbClr val="C08B3E"/>
                </a:solidFill>
                <a:latin typeface="Calibri" pitchFamily="34" charset="0"/>
                <a:ea typeface="Calibri" pitchFamily="34" charset="-122"/>
                <a:cs typeface="Calibri" pitchFamily="34" charset="-120"/>
              </a:rPr>
              <a:t>RELIGIO-CULTURAL</a:t>
            </a:r>
            <a:endParaRPr lang="en-US" sz="1050" dirty="0"/>
          </a:p>
        </p:txBody>
      </p:sp>
      <p:sp>
        <p:nvSpPr>
          <p:cNvPr id="17" name="Text 15"/>
          <p:cNvSpPr/>
          <p:nvPr/>
        </p:nvSpPr>
        <p:spPr>
          <a:xfrm>
            <a:off x="4617720" y="2148840"/>
            <a:ext cx="2971800" cy="640080"/>
          </a:xfrm>
          <a:prstGeom prst="rect">
            <a:avLst/>
          </a:prstGeom>
          <a:noFill/>
          <a:ln/>
        </p:spPr>
        <p:txBody>
          <a:bodyPr wrap="square" lIns="0" tIns="0" rIns="0" bIns="0" rtlCol="0" anchor="t"/>
          <a:lstStyle/>
          <a:p>
            <a:pPr marL="0" indent="0">
              <a:lnSpc>
                <a:spcPts val="1900"/>
              </a:lnSpc>
              <a:buNone/>
            </a:pPr>
            <a:r>
              <a:rPr lang="en-US" sz="1350" dirty="0">
                <a:solidFill>
                  <a:srgbClr val="1A2E2B"/>
                </a:solidFill>
                <a:latin typeface="Calibri" pitchFamily="34" charset="0"/>
                <a:ea typeface="Calibri" pitchFamily="34" charset="-122"/>
                <a:cs typeface="Calibri" pitchFamily="34" charset="-120"/>
              </a:rPr>
              <a:t>Layers are not ranked — they are distributed across registers:</a:t>
            </a:r>
            <a:endParaRPr lang="en-US" sz="1350" dirty="0"/>
          </a:p>
        </p:txBody>
      </p:sp>
      <p:sp>
        <p:nvSpPr>
          <p:cNvPr id="18" name="Shape 16"/>
          <p:cNvSpPr/>
          <p:nvPr/>
        </p:nvSpPr>
        <p:spPr>
          <a:xfrm>
            <a:off x="4617720" y="2834640"/>
            <a:ext cx="1508760" cy="384048"/>
          </a:xfrm>
          <a:prstGeom prst="roundRect">
            <a:avLst>
              <a:gd name="adj" fmla="val 11905"/>
            </a:avLst>
          </a:prstGeom>
          <a:solidFill>
            <a:srgbClr val="0B3B36"/>
          </a:solidFill>
          <a:ln w="12700">
            <a:solidFill>
              <a:srgbClr val="0B3B36"/>
            </a:solidFill>
            <a:prstDash val="solid"/>
          </a:ln>
        </p:spPr>
      </p:sp>
      <p:sp>
        <p:nvSpPr>
          <p:cNvPr id="19" name="Text 17"/>
          <p:cNvSpPr/>
          <p:nvPr/>
        </p:nvSpPr>
        <p:spPr>
          <a:xfrm>
            <a:off x="4617720" y="2834640"/>
            <a:ext cx="1508760" cy="384048"/>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Arabic</a:t>
            </a:r>
            <a:endParaRPr lang="en-US" sz="1050" dirty="0"/>
          </a:p>
        </p:txBody>
      </p:sp>
      <p:sp>
        <p:nvSpPr>
          <p:cNvPr id="20" name="Text 18"/>
          <p:cNvSpPr/>
          <p:nvPr/>
        </p:nvSpPr>
        <p:spPr>
          <a:xfrm>
            <a:off x="6217920" y="2834640"/>
            <a:ext cx="1417320" cy="384048"/>
          </a:xfrm>
          <a:prstGeom prst="rect">
            <a:avLst/>
          </a:prstGeom>
          <a:noFill/>
          <a:ln/>
        </p:spPr>
        <p:txBody>
          <a:bodyPr wrap="square" lIns="0" tIns="0" rIns="0" bIns="0" rtlCol="0" anchor="ctr"/>
          <a:lstStyle/>
          <a:p>
            <a:pPr marL="0" indent="0">
              <a:buNone/>
            </a:pPr>
            <a:r>
              <a:rPr lang="en-US" sz="1150" dirty="0">
                <a:solidFill>
                  <a:srgbClr val="1A2E2B"/>
                </a:solidFill>
                <a:latin typeface="Calibri" pitchFamily="34" charset="0"/>
                <a:ea typeface="Calibri" pitchFamily="34" charset="-122"/>
                <a:cs typeface="Calibri" pitchFamily="34" charset="-120"/>
              </a:rPr>
              <a:t>formal worship</a:t>
            </a:r>
            <a:endParaRPr lang="en-US" sz="1150" dirty="0"/>
          </a:p>
        </p:txBody>
      </p:sp>
      <p:sp>
        <p:nvSpPr>
          <p:cNvPr id="21" name="Shape 19"/>
          <p:cNvSpPr/>
          <p:nvPr/>
        </p:nvSpPr>
        <p:spPr>
          <a:xfrm>
            <a:off x="4617720" y="3584448"/>
            <a:ext cx="1508760" cy="384048"/>
          </a:xfrm>
          <a:prstGeom prst="roundRect">
            <a:avLst>
              <a:gd name="adj" fmla="val 11905"/>
            </a:avLst>
          </a:prstGeom>
          <a:solidFill>
            <a:srgbClr val="12524A"/>
          </a:solidFill>
          <a:ln w="12700">
            <a:solidFill>
              <a:srgbClr val="12524A"/>
            </a:solidFill>
            <a:prstDash val="solid"/>
          </a:ln>
        </p:spPr>
      </p:sp>
      <p:sp>
        <p:nvSpPr>
          <p:cNvPr id="22" name="Text 20"/>
          <p:cNvSpPr/>
          <p:nvPr/>
        </p:nvSpPr>
        <p:spPr>
          <a:xfrm>
            <a:off x="4617720" y="3584448"/>
            <a:ext cx="1508760" cy="384048"/>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Regional language</a:t>
            </a:r>
            <a:endParaRPr lang="en-US" sz="1050" dirty="0"/>
          </a:p>
        </p:txBody>
      </p:sp>
      <p:sp>
        <p:nvSpPr>
          <p:cNvPr id="23" name="Text 21"/>
          <p:cNvSpPr/>
          <p:nvPr/>
        </p:nvSpPr>
        <p:spPr>
          <a:xfrm>
            <a:off x="6217920" y="3584448"/>
            <a:ext cx="1417320" cy="384048"/>
          </a:xfrm>
          <a:prstGeom prst="rect">
            <a:avLst/>
          </a:prstGeom>
          <a:noFill/>
          <a:ln/>
        </p:spPr>
        <p:txBody>
          <a:bodyPr wrap="square" lIns="0" tIns="0" rIns="0" bIns="0" rtlCol="0" anchor="ctr"/>
          <a:lstStyle/>
          <a:p>
            <a:pPr marL="0" indent="0">
              <a:buNone/>
            </a:pPr>
            <a:r>
              <a:rPr lang="en-US" sz="1150" dirty="0">
                <a:solidFill>
                  <a:srgbClr val="1A2E2B"/>
                </a:solidFill>
                <a:latin typeface="Calibri" pitchFamily="34" charset="0"/>
                <a:ea typeface="Calibri" pitchFamily="34" charset="-122"/>
                <a:cs typeface="Calibri" pitchFamily="34" charset="-120"/>
              </a:rPr>
              <a:t>confiding in God</a:t>
            </a:r>
            <a:endParaRPr lang="en-US" sz="1150" dirty="0"/>
          </a:p>
        </p:txBody>
      </p:sp>
      <p:sp>
        <p:nvSpPr>
          <p:cNvPr id="24" name="Shape 22"/>
          <p:cNvSpPr/>
          <p:nvPr/>
        </p:nvSpPr>
        <p:spPr>
          <a:xfrm>
            <a:off x="4617720" y="4334256"/>
            <a:ext cx="1508760" cy="384048"/>
          </a:xfrm>
          <a:prstGeom prst="roundRect">
            <a:avLst>
              <a:gd name="adj" fmla="val 11905"/>
            </a:avLst>
          </a:prstGeom>
          <a:solidFill>
            <a:srgbClr val="C08B3E"/>
          </a:solidFill>
          <a:ln w="12700">
            <a:solidFill>
              <a:srgbClr val="C08B3E"/>
            </a:solidFill>
            <a:prstDash val="solid"/>
          </a:ln>
        </p:spPr>
      </p:sp>
      <p:sp>
        <p:nvSpPr>
          <p:cNvPr id="25" name="Text 23"/>
          <p:cNvSpPr/>
          <p:nvPr/>
        </p:nvSpPr>
        <p:spPr>
          <a:xfrm>
            <a:off x="4617720" y="4334256"/>
            <a:ext cx="1508760" cy="384048"/>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Indonesian</a:t>
            </a:r>
            <a:endParaRPr lang="en-US" sz="1050" dirty="0"/>
          </a:p>
        </p:txBody>
      </p:sp>
      <p:sp>
        <p:nvSpPr>
          <p:cNvPr id="26" name="Text 24"/>
          <p:cNvSpPr/>
          <p:nvPr/>
        </p:nvSpPr>
        <p:spPr>
          <a:xfrm>
            <a:off x="6217920" y="4334256"/>
            <a:ext cx="1417320" cy="384048"/>
          </a:xfrm>
          <a:prstGeom prst="rect">
            <a:avLst/>
          </a:prstGeom>
          <a:noFill/>
          <a:ln/>
        </p:spPr>
        <p:txBody>
          <a:bodyPr wrap="square" lIns="0" tIns="0" rIns="0" bIns="0" rtlCol="0" anchor="ctr"/>
          <a:lstStyle/>
          <a:p>
            <a:pPr marL="0" indent="0">
              <a:buNone/>
            </a:pPr>
            <a:r>
              <a:rPr lang="en-US" sz="1150" dirty="0">
                <a:solidFill>
                  <a:srgbClr val="1A2E2B"/>
                </a:solidFill>
                <a:latin typeface="Calibri" pitchFamily="34" charset="0"/>
                <a:ea typeface="Calibri" pitchFamily="34" charset="-122"/>
                <a:cs typeface="Calibri" pitchFamily="34" charset="-120"/>
              </a:rPr>
              <a:t>what neither can hold</a:t>
            </a:r>
            <a:endParaRPr lang="en-US" sz="1150" dirty="0"/>
          </a:p>
        </p:txBody>
      </p:sp>
      <p:sp>
        <p:nvSpPr>
          <p:cNvPr id="27" name="Text 25"/>
          <p:cNvSpPr/>
          <p:nvPr/>
        </p:nvSpPr>
        <p:spPr>
          <a:xfrm>
            <a:off x="4617720" y="5120640"/>
            <a:ext cx="2971800" cy="640080"/>
          </a:xfrm>
          <a:prstGeom prst="rect">
            <a:avLst/>
          </a:prstGeom>
          <a:noFill/>
          <a:ln/>
        </p:spPr>
        <p:txBody>
          <a:bodyPr wrap="square" lIns="0" tIns="0" rIns="0" bIns="0" rtlCol="0" anchor="t"/>
          <a:lstStyle/>
          <a:p>
            <a:pPr marL="0" indent="0">
              <a:lnSpc>
                <a:spcPts val="1700"/>
              </a:lnSpc>
              <a:buNone/>
            </a:pPr>
            <a:r>
              <a:rPr lang="en-US" sz="1200" i="1" dirty="0">
                <a:solidFill>
                  <a:srgbClr val="6B7A76"/>
                </a:solidFill>
                <a:latin typeface="Calibri" pitchFamily="34" charset="0"/>
                <a:ea typeface="Calibri" pitchFamily="34" charset="-122"/>
                <a:cs typeface="Calibri" pitchFamily="34" charset="-120"/>
              </a:rPr>
              <a:t>A speaker holds all three at once, without contradiction.</a:t>
            </a:r>
            <a:endParaRPr lang="en-US" sz="1200" dirty="0"/>
          </a:p>
        </p:txBody>
      </p:sp>
      <p:sp>
        <p:nvSpPr>
          <p:cNvPr id="28" name="Shape 26"/>
          <p:cNvSpPr/>
          <p:nvPr/>
        </p:nvSpPr>
        <p:spPr>
          <a:xfrm>
            <a:off x="8001000" y="1371600"/>
            <a:ext cx="3520440" cy="4526280"/>
          </a:xfrm>
          <a:prstGeom prst="roundRect">
            <a:avLst>
              <a:gd name="adj" fmla="val 2597"/>
            </a:avLst>
          </a:prstGeom>
          <a:solidFill>
            <a:srgbClr val="0B3B36"/>
          </a:solidFill>
          <a:ln w="12700">
            <a:solidFill>
              <a:srgbClr val="E2DDD2"/>
            </a:solidFill>
            <a:prstDash val="solid"/>
          </a:ln>
          <a:effectLst>
            <a:outerShdw blurRad="101600" dist="12700" dir="5400000" algn="bl" rotWithShape="0">
              <a:srgbClr val="8A8578">
                <a:alpha val="18000"/>
              </a:srgbClr>
            </a:outerShdw>
          </a:effectLst>
        </p:spPr>
      </p:sp>
      <p:sp>
        <p:nvSpPr>
          <p:cNvPr id="29" name="Shape 27"/>
          <p:cNvSpPr/>
          <p:nvPr/>
        </p:nvSpPr>
        <p:spPr>
          <a:xfrm>
            <a:off x="8275320" y="1572768"/>
            <a:ext cx="420624" cy="420624"/>
          </a:xfrm>
          <a:prstGeom prst="ellipse">
            <a:avLst/>
          </a:prstGeom>
          <a:solidFill>
            <a:srgbClr val="C08B3E"/>
          </a:solidFill>
          <a:ln w="12700">
            <a:solidFill>
              <a:srgbClr val="C08B3E"/>
            </a:solidFill>
            <a:prstDash val="solid"/>
          </a:ln>
        </p:spPr>
      </p:sp>
      <p:sp>
        <p:nvSpPr>
          <p:cNvPr id="30" name="Text 28"/>
          <p:cNvSpPr/>
          <p:nvPr/>
        </p:nvSpPr>
        <p:spPr>
          <a:xfrm>
            <a:off x="8275320" y="157276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31" name="Text 29"/>
          <p:cNvSpPr/>
          <p:nvPr/>
        </p:nvSpPr>
        <p:spPr>
          <a:xfrm>
            <a:off x="8823960" y="1536192"/>
            <a:ext cx="2468880" cy="502920"/>
          </a:xfrm>
          <a:prstGeom prst="rect">
            <a:avLst/>
          </a:prstGeom>
          <a:noFill/>
          <a:ln/>
        </p:spPr>
        <p:txBody>
          <a:bodyPr wrap="square" lIns="0" tIns="0" rIns="0" bIns="0" rtlCol="0" anchor="ctr"/>
          <a:lstStyle/>
          <a:p>
            <a:pPr marL="0" indent="0">
              <a:lnSpc>
                <a:spcPts val="1400"/>
              </a:lnSpc>
              <a:buNone/>
            </a:pPr>
            <a:r>
              <a:rPr lang="en-US" sz="1050" b="1" kern="0" spc="120" dirty="0">
                <a:solidFill>
                  <a:srgbClr val="C08B3E"/>
                </a:solidFill>
                <a:latin typeface="Calibri" pitchFamily="34" charset="0"/>
                <a:ea typeface="Calibri" pitchFamily="34" charset="-122"/>
                <a:cs typeface="Calibri" pitchFamily="34" charset="-120"/>
              </a:rPr>
              <a:t>OPPORTUNITY &amp; THE</a:t>
            </a:r>
            <a:endParaRPr lang="en-US" sz="1050" dirty="0"/>
          </a:p>
          <a:p>
            <a:pPr marL="0" indent="0">
              <a:lnSpc>
                <a:spcPts val="1400"/>
              </a:lnSpc>
              <a:buNone/>
            </a:pPr>
            <a:r>
              <a:rPr lang="en-US" sz="1050" b="1" kern="0" spc="120" dirty="0">
                <a:solidFill>
                  <a:srgbClr val="C08B3E"/>
                </a:solidFill>
                <a:latin typeface="Calibri" pitchFamily="34" charset="0"/>
                <a:ea typeface="Calibri" pitchFamily="34" charset="-122"/>
                <a:cs typeface="Calibri" pitchFamily="34" charset="-120"/>
              </a:rPr>
              <a:t>RIGHT TO SPEAK</a:t>
            </a:r>
            <a:endParaRPr lang="en-US" sz="1050" dirty="0"/>
          </a:p>
        </p:txBody>
      </p:sp>
      <p:sp>
        <p:nvSpPr>
          <p:cNvPr id="32" name="Text 30"/>
          <p:cNvSpPr/>
          <p:nvPr/>
        </p:nvSpPr>
        <p:spPr>
          <a:xfrm>
            <a:off x="8275320" y="2194560"/>
            <a:ext cx="2971800" cy="1051560"/>
          </a:xfrm>
          <a:prstGeom prst="rect">
            <a:avLst/>
          </a:prstGeom>
          <a:noFill/>
          <a:ln/>
        </p:spPr>
        <p:txBody>
          <a:bodyPr wrap="square" lIns="0" tIns="0" rIns="0" bIns="0" rtlCol="0" anchor="t"/>
          <a:lstStyle/>
          <a:p>
            <a:pPr marL="0" indent="0">
              <a:lnSpc>
                <a:spcPts val="1800"/>
              </a:lnSpc>
              <a:buNone/>
            </a:pPr>
            <a:r>
              <a:rPr lang="en-US" sz="1300" dirty="0">
                <a:solidFill>
                  <a:srgbClr val="E8E0D0"/>
                </a:solidFill>
                <a:latin typeface="Calibri" pitchFamily="34" charset="0"/>
                <a:ea typeface="Calibri" pitchFamily="34" charset="-122"/>
                <a:cs typeface="Calibri" pitchFamily="34" charset="-120"/>
              </a:rPr>
              <a:t>Repertoire depends not on length of stay, but on whether the work situation demands — and permits — the language.</a:t>
            </a:r>
            <a:endParaRPr lang="en-US" sz="1300" dirty="0"/>
          </a:p>
        </p:txBody>
      </p:sp>
      <p:sp>
        <p:nvSpPr>
          <p:cNvPr id="33" name="Text 31"/>
          <p:cNvSpPr/>
          <p:nvPr/>
        </p:nvSpPr>
        <p:spPr>
          <a:xfrm>
            <a:off x="8275320" y="3291840"/>
            <a:ext cx="2971800" cy="1600200"/>
          </a:xfrm>
          <a:prstGeom prst="rect">
            <a:avLst/>
          </a:prstGeom>
          <a:noFill/>
          <a:ln/>
        </p:spPr>
        <p:txBody>
          <a:bodyPr wrap="square" lIns="0" tIns="0" rIns="0" bIns="0" rtlCol="0" anchor="t"/>
          <a:lstStyle/>
          <a:p>
            <a:pPr marL="0" indent="0">
              <a:lnSpc>
                <a:spcPts val="1700"/>
              </a:lnSpc>
              <a:buNone/>
            </a:pPr>
            <a:r>
              <a:rPr lang="en-US" sz="1250" b="1" dirty="0">
                <a:solidFill>
                  <a:srgbClr val="FFFFFF"/>
                </a:solidFill>
                <a:latin typeface="Calibri" pitchFamily="34" charset="0"/>
                <a:ea typeface="Calibri" pitchFamily="34" charset="-122"/>
                <a:cs typeface="Calibri" pitchFamily="34" charset="-120"/>
              </a:rPr>
              <a:t>P03 — pilgrimage guide</a:t>
            </a:r>
            <a:endParaRPr lang="en-US" sz="1250" dirty="0"/>
          </a:p>
          <a:p>
            <a:pPr marL="0" indent="0">
              <a:lnSpc>
                <a:spcPts val="1700"/>
              </a:lnSpc>
              <a:buNone/>
            </a:pPr>
            <a:r>
              <a:rPr lang="en-US" sz="1150" dirty="0">
                <a:solidFill>
                  <a:srgbClr val="E8E0D0"/>
                </a:solidFill>
                <a:latin typeface="Calibri" pitchFamily="34" charset="0"/>
                <a:ea typeface="Calibri" pitchFamily="34" charset="-122"/>
                <a:cs typeface="Calibri" pitchFamily="34" charset="-120"/>
              </a:rPr>
              <a:t>Four languages, switched deliberately by interlocutor</a:t>
            </a:r>
            <a:endParaRPr lang="en-US" sz="1250" dirty="0"/>
          </a:p>
          <a:p>
            <a:pPr marL="0" indent="0">
              <a:lnSpc>
                <a:spcPts val="1700"/>
              </a:lnSpc>
              <a:buNone/>
            </a:pPr>
            <a:r>
              <a:rPr lang="en-US" sz="700" dirty="0">
                <a:solidFill>
                  <a:srgbClr val="000000"/>
                </a:solidFill>
                <a:latin typeface="Calibri" pitchFamily="34" charset="0"/>
                <a:ea typeface="Calibri" pitchFamily="34" charset="-122"/>
                <a:cs typeface="Calibri" pitchFamily="34" charset="-120"/>
              </a:rPr>
              <a:t> </a:t>
            </a:r>
            <a:endParaRPr lang="en-US" sz="1250" dirty="0"/>
          </a:p>
          <a:p>
            <a:pPr marL="0" indent="0">
              <a:lnSpc>
                <a:spcPts val="1700"/>
              </a:lnSpc>
              <a:buNone/>
            </a:pPr>
            <a:r>
              <a:rPr lang="en-US" sz="1250" b="1" dirty="0">
                <a:solidFill>
                  <a:srgbClr val="FFFFFF"/>
                </a:solidFill>
                <a:latin typeface="Calibri" pitchFamily="34" charset="0"/>
                <a:ea typeface="Calibri" pitchFamily="34" charset="-122"/>
                <a:cs typeface="Calibri" pitchFamily="34" charset="-120"/>
              </a:rPr>
              <a:t>P14 — salon cleaner, 3 years</a:t>
            </a:r>
            <a:endParaRPr lang="en-US" sz="1250" dirty="0"/>
          </a:p>
          <a:p>
            <a:pPr marL="0" indent="0">
              <a:lnSpc>
                <a:spcPts val="1700"/>
              </a:lnSpc>
              <a:buNone/>
            </a:pPr>
            <a:r>
              <a:rPr lang="en-US" sz="1150" dirty="0">
                <a:solidFill>
                  <a:srgbClr val="E8E0D0"/>
                </a:solidFill>
                <a:latin typeface="Calibri" pitchFamily="34" charset="0"/>
                <a:ea typeface="Calibri" pitchFamily="34" charset="-122"/>
                <a:cs typeface="Calibri" pitchFamily="34" charset="-120"/>
              </a:rPr>
              <a:t>Still minimal Arabic — customer contact belongs to the receptionist</a:t>
            </a:r>
            <a:endParaRPr lang="en-US" sz="1250" dirty="0"/>
          </a:p>
        </p:txBody>
      </p:sp>
      <p:sp>
        <p:nvSpPr>
          <p:cNvPr id="34" name="Text 32"/>
          <p:cNvSpPr/>
          <p:nvPr/>
        </p:nvSpPr>
        <p:spPr>
          <a:xfrm>
            <a:off x="8275320" y="5029200"/>
            <a:ext cx="2971800" cy="731520"/>
          </a:xfrm>
          <a:prstGeom prst="rect">
            <a:avLst/>
          </a:prstGeom>
          <a:noFill/>
          <a:ln/>
        </p:spPr>
        <p:txBody>
          <a:bodyPr wrap="square" lIns="0" tIns="0" rIns="0" bIns="0" rtlCol="0" anchor="t"/>
          <a:lstStyle/>
          <a:p>
            <a:pPr marL="0" indent="0">
              <a:lnSpc>
                <a:spcPts val="1700"/>
              </a:lnSpc>
              <a:buNone/>
            </a:pPr>
            <a:r>
              <a:rPr lang="en-US" sz="1200" i="1" dirty="0">
                <a:solidFill>
                  <a:srgbClr val="C08B3E"/>
                </a:solidFill>
                <a:latin typeface="Calibri" pitchFamily="34" charset="0"/>
                <a:ea typeface="Calibri" pitchFamily="34" charset="-122"/>
                <a:cs typeface="Calibri" pitchFamily="34" charset="-120"/>
              </a:rPr>
              <a:t>She blames herself — Norton locates it in access, not ability.</a:t>
            </a:r>
            <a:endParaRPr lang="en-US" sz="1200" dirty="0"/>
          </a:p>
        </p:txBody>
      </p:sp>
      <p:sp>
        <p:nvSpPr>
          <p:cNvPr id="35" name="Shape 33"/>
          <p:cNvSpPr/>
          <p:nvPr/>
        </p:nvSpPr>
        <p:spPr>
          <a:xfrm>
            <a:off x="640080" y="6144768"/>
            <a:ext cx="10881360" cy="457200"/>
          </a:xfrm>
          <a:prstGeom prst="roundRect">
            <a:avLst>
              <a:gd name="adj" fmla="val 16000"/>
            </a:avLst>
          </a:prstGeom>
          <a:solidFill>
            <a:srgbClr val="E8E0D0"/>
          </a:solidFill>
          <a:ln w="12700">
            <a:solidFill>
              <a:srgbClr val="E8E0D0"/>
            </a:solidFill>
            <a:prstDash val="solid"/>
          </a:ln>
        </p:spPr>
      </p:sp>
      <p:sp>
        <p:nvSpPr>
          <p:cNvPr id="36" name="Shape 34"/>
          <p:cNvSpPr/>
          <p:nvPr/>
        </p:nvSpPr>
        <p:spPr>
          <a:xfrm>
            <a:off x="841248" y="6272784"/>
            <a:ext cx="201168" cy="201168"/>
          </a:xfrm>
          <a:prstGeom prst="ellipse">
            <a:avLst/>
          </a:prstGeom>
          <a:solidFill>
            <a:srgbClr val="C08B3E"/>
          </a:solidFill>
          <a:ln w="12700">
            <a:solidFill>
              <a:srgbClr val="C08B3E"/>
            </a:solidFill>
            <a:prstDash val="solid"/>
          </a:ln>
        </p:spPr>
      </p:sp>
      <p:sp>
        <p:nvSpPr>
          <p:cNvPr id="37" name="Text 35"/>
          <p:cNvSpPr/>
          <p:nvPr/>
        </p:nvSpPr>
        <p:spPr>
          <a:xfrm>
            <a:off x="1170432" y="6144768"/>
            <a:ext cx="10149840" cy="457200"/>
          </a:xfrm>
          <a:prstGeom prst="rect">
            <a:avLst/>
          </a:prstGeom>
          <a:noFill/>
          <a:ln/>
        </p:spPr>
        <p:txBody>
          <a:bodyPr wrap="square" lIns="0" tIns="0" rIns="0" bIns="0" rtlCol="0" anchor="ctr"/>
          <a:lstStyle/>
          <a:p>
            <a:pPr marL="0" indent="0">
              <a:buNone/>
            </a:pPr>
            <a:r>
              <a:rPr lang="en-US" sz="1200" i="1" dirty="0">
                <a:solidFill>
                  <a:srgbClr val="1A2E2B"/>
                </a:solidFill>
                <a:latin typeface="Calibri" pitchFamily="34" charset="0"/>
                <a:ea typeface="Calibri" pitchFamily="34" charset="-122"/>
                <a:cs typeface="Calibri" pitchFamily="34" charset="-120"/>
              </a:rPr>
              <a:t>Theory: imagined community — Anderson (1991); translanguaging — Wei (2018); the right to speak — Norton (1995); investment model — Darvin &amp; Norton (2015).</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3B36"/>
        </a:solidFill>
        <a:effectLst/>
      </p:bgPr>
    </p:bg>
    <p:spTree>
      <p:nvGrpSpPr>
        <p:cNvPr id="1" name=""/>
        <p:cNvGrpSpPr/>
        <p:nvPr/>
      </p:nvGrpSpPr>
      <p:grpSpPr>
        <a:xfrm>
          <a:off x="0" y="0"/>
          <a:ext cx="0" cy="0"/>
          <a:chOff x="0" y="0"/>
          <a:chExt cx="0" cy="0"/>
        </a:xfrm>
      </p:grpSpPr>
      <p:sp>
        <p:nvSpPr>
          <p:cNvPr id="2" name="Shape 0"/>
          <p:cNvSpPr/>
          <p:nvPr/>
        </p:nvSpPr>
        <p:spPr>
          <a:xfrm>
            <a:off x="-1645920" y="4754880"/>
            <a:ext cx="4023360" cy="4023360"/>
          </a:xfrm>
          <a:prstGeom prst="ellipse">
            <a:avLst/>
          </a:prstGeom>
          <a:solidFill>
            <a:srgbClr val="12524A"/>
          </a:solidFill>
          <a:ln w="12700">
            <a:solidFill>
              <a:srgbClr val="12524A"/>
            </a:solidFill>
            <a:prstDash val="solid"/>
          </a:ln>
        </p:spPr>
      </p:sp>
      <p:sp>
        <p:nvSpPr>
          <p:cNvPr id="3" name="Text 1"/>
          <p:cNvSpPr/>
          <p:nvPr/>
        </p:nvSpPr>
        <p:spPr>
          <a:xfrm>
            <a:off x="640080" y="365760"/>
            <a:ext cx="10881360" cy="320040"/>
          </a:xfrm>
          <a:prstGeom prst="rect">
            <a:avLst/>
          </a:prstGeom>
          <a:noFill/>
          <a:ln/>
        </p:spPr>
        <p:txBody>
          <a:bodyPr wrap="square" lIns="0" tIns="0" rIns="0" bIns="0" rtlCol="0" anchor="ctr"/>
          <a:lstStyle/>
          <a:p>
            <a:pPr marL="0" indent="0">
              <a:buNone/>
            </a:pPr>
            <a:r>
              <a:rPr lang="en-US" sz="1100" b="1" kern="0" spc="250" dirty="0">
                <a:solidFill>
                  <a:srgbClr val="C08B3E"/>
                </a:solidFill>
                <a:latin typeface="Calibri" pitchFamily="34" charset="0"/>
                <a:ea typeface="Calibri" pitchFamily="34" charset="-122"/>
                <a:cs typeface="Calibri" pitchFamily="34" charset="-120"/>
              </a:rPr>
              <a:t>CONCLUSION</a:t>
            </a:r>
            <a:endParaRPr lang="en-US" sz="1100" dirty="0"/>
          </a:p>
        </p:txBody>
      </p:sp>
      <p:sp>
        <p:nvSpPr>
          <p:cNvPr id="4" name="Text 2"/>
          <p:cNvSpPr/>
          <p:nvPr/>
        </p:nvSpPr>
        <p:spPr>
          <a:xfrm>
            <a:off x="640080" y="713232"/>
            <a:ext cx="10881360" cy="64008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Three findings, one formulation</a:t>
            </a:r>
            <a:endParaRPr lang="en-US" sz="3200" dirty="0"/>
          </a:p>
        </p:txBody>
      </p:sp>
      <p:sp>
        <p:nvSpPr>
          <p:cNvPr id="5" name="Shape 3"/>
          <p:cNvSpPr/>
          <p:nvPr/>
        </p:nvSpPr>
        <p:spPr>
          <a:xfrm>
            <a:off x="685800" y="1664208"/>
            <a:ext cx="420624" cy="420624"/>
          </a:xfrm>
          <a:prstGeom prst="ellipse">
            <a:avLst/>
          </a:prstGeom>
          <a:solidFill>
            <a:srgbClr val="C08B3E"/>
          </a:solidFill>
          <a:ln w="12700">
            <a:solidFill>
              <a:srgbClr val="C08B3E"/>
            </a:solidFill>
            <a:prstDash val="solid"/>
          </a:ln>
        </p:spPr>
      </p:sp>
      <p:sp>
        <p:nvSpPr>
          <p:cNvPr id="6" name="Text 4"/>
          <p:cNvSpPr/>
          <p:nvPr/>
        </p:nvSpPr>
        <p:spPr>
          <a:xfrm>
            <a:off x="685800" y="166420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p:nvPr/>
        </p:nvSpPr>
        <p:spPr>
          <a:xfrm>
            <a:off x="1325880" y="1554480"/>
            <a:ext cx="10149840" cy="658368"/>
          </a:xfrm>
          <a:prstGeom prst="rect">
            <a:avLst/>
          </a:prstGeom>
          <a:noFill/>
          <a:ln/>
        </p:spPr>
        <p:txBody>
          <a:bodyPr wrap="square" lIns="0" tIns="0" rIns="0" bIns="0" rtlCol="0" anchor="ctr"/>
          <a:lstStyle/>
          <a:p>
            <a:pPr marL="0" indent="0">
              <a:lnSpc>
                <a:spcPts val="2100"/>
              </a:lnSpc>
              <a:buNone/>
            </a:pPr>
            <a:r>
              <a:rPr lang="en-US" sz="1550" dirty="0">
                <a:solidFill>
                  <a:srgbClr val="FFFFFF"/>
                </a:solidFill>
                <a:latin typeface="Calibri" pitchFamily="34" charset="0"/>
                <a:ea typeface="Calibri" pitchFamily="34" charset="-122"/>
                <a:cs typeface="Calibri" pitchFamily="34" charset="-120"/>
              </a:rPr>
              <a:t>The religious domain is not monolithic — ritual, lectures, and private prayer call for different languages</a:t>
            </a:r>
            <a:endParaRPr lang="en-US" sz="1550" dirty="0"/>
          </a:p>
        </p:txBody>
      </p:sp>
      <p:sp>
        <p:nvSpPr>
          <p:cNvPr id="8" name="Shape 6"/>
          <p:cNvSpPr/>
          <p:nvPr/>
        </p:nvSpPr>
        <p:spPr>
          <a:xfrm>
            <a:off x="685800" y="2505456"/>
            <a:ext cx="420624" cy="420624"/>
          </a:xfrm>
          <a:prstGeom prst="ellipse">
            <a:avLst/>
          </a:prstGeom>
          <a:solidFill>
            <a:srgbClr val="C08B3E"/>
          </a:solidFill>
          <a:ln w="12700">
            <a:solidFill>
              <a:srgbClr val="C08B3E"/>
            </a:solidFill>
            <a:prstDash val="solid"/>
          </a:ln>
        </p:spPr>
      </p:sp>
      <p:sp>
        <p:nvSpPr>
          <p:cNvPr id="9" name="Text 7"/>
          <p:cNvSpPr/>
          <p:nvPr/>
        </p:nvSpPr>
        <p:spPr>
          <a:xfrm>
            <a:off x="685800" y="2505456"/>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p:nvPr/>
        </p:nvSpPr>
        <p:spPr>
          <a:xfrm>
            <a:off x="1325880" y="2395728"/>
            <a:ext cx="10149840" cy="658368"/>
          </a:xfrm>
          <a:prstGeom prst="rect">
            <a:avLst/>
          </a:prstGeom>
          <a:noFill/>
          <a:ln/>
        </p:spPr>
        <p:txBody>
          <a:bodyPr wrap="square" lIns="0" tIns="0" rIns="0" bIns="0" rtlCol="0" anchor="ctr"/>
          <a:lstStyle/>
          <a:p>
            <a:pPr marL="0" indent="0">
              <a:lnSpc>
                <a:spcPts val="2100"/>
              </a:lnSpc>
              <a:buNone/>
            </a:pPr>
            <a:r>
              <a:rPr lang="en-US" sz="1550" dirty="0">
                <a:solidFill>
                  <a:srgbClr val="FFFFFF"/>
                </a:solidFill>
                <a:latin typeface="Calibri" pitchFamily="34" charset="0"/>
                <a:ea typeface="Calibri" pitchFamily="34" charset="-122"/>
                <a:cs typeface="Calibri" pitchFamily="34" charset="-120"/>
              </a:rPr>
              <a:t>Convergence is unidirectional, driven by demographic composition rather than official status</a:t>
            </a:r>
            <a:endParaRPr lang="en-US" sz="1550" dirty="0"/>
          </a:p>
        </p:txBody>
      </p:sp>
      <p:sp>
        <p:nvSpPr>
          <p:cNvPr id="11" name="Shape 9"/>
          <p:cNvSpPr/>
          <p:nvPr/>
        </p:nvSpPr>
        <p:spPr>
          <a:xfrm>
            <a:off x="685800" y="3346704"/>
            <a:ext cx="420624" cy="420624"/>
          </a:xfrm>
          <a:prstGeom prst="ellipse">
            <a:avLst/>
          </a:prstGeom>
          <a:solidFill>
            <a:srgbClr val="C08B3E"/>
          </a:solidFill>
          <a:ln w="12700">
            <a:solidFill>
              <a:srgbClr val="C08B3E"/>
            </a:solidFill>
            <a:prstDash val="solid"/>
          </a:ln>
        </p:spPr>
      </p:sp>
      <p:sp>
        <p:nvSpPr>
          <p:cNvPr id="12" name="Text 10"/>
          <p:cNvSpPr/>
          <p:nvPr/>
        </p:nvSpPr>
        <p:spPr>
          <a:xfrm>
            <a:off x="685800" y="3346704"/>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p:cNvSpPr/>
          <p:nvPr/>
        </p:nvSpPr>
        <p:spPr>
          <a:xfrm>
            <a:off x="1325880" y="3236976"/>
            <a:ext cx="10149840" cy="658368"/>
          </a:xfrm>
          <a:prstGeom prst="rect">
            <a:avLst/>
          </a:prstGeom>
          <a:noFill/>
          <a:ln/>
        </p:spPr>
        <p:txBody>
          <a:bodyPr wrap="square" lIns="0" tIns="0" rIns="0" bIns="0" rtlCol="0" anchor="ctr"/>
          <a:lstStyle/>
          <a:p>
            <a:pPr marL="0" indent="0">
              <a:lnSpc>
                <a:spcPts val="2100"/>
              </a:lnSpc>
              <a:buNone/>
            </a:pPr>
            <a:r>
              <a:rPr lang="en-US" sz="1550" dirty="0">
                <a:solidFill>
                  <a:srgbClr val="FFFFFF"/>
                </a:solidFill>
                <a:latin typeface="Calibri" pitchFamily="34" charset="0"/>
                <a:ea typeface="Calibri" pitchFamily="34" charset="-122"/>
                <a:cs typeface="Calibri" pitchFamily="34" charset="-120"/>
              </a:rPr>
              <a:t>Identity is layered and distributed across registers</a:t>
            </a:r>
            <a:endParaRPr lang="en-US" sz="1550" dirty="0"/>
          </a:p>
        </p:txBody>
      </p:sp>
      <p:sp>
        <p:nvSpPr>
          <p:cNvPr id="14" name="Shape 12"/>
          <p:cNvSpPr/>
          <p:nvPr/>
        </p:nvSpPr>
        <p:spPr>
          <a:xfrm>
            <a:off x="640080" y="4206240"/>
            <a:ext cx="10881360" cy="1371600"/>
          </a:xfrm>
          <a:prstGeom prst="roundRect">
            <a:avLst>
              <a:gd name="adj" fmla="val 6667"/>
            </a:avLst>
          </a:prstGeom>
          <a:solidFill>
            <a:srgbClr val="E8E0D0"/>
          </a:solidFill>
          <a:ln w="12700">
            <a:solidFill>
              <a:srgbClr val="E8E0D0"/>
            </a:solidFill>
            <a:prstDash val="solid"/>
          </a:ln>
        </p:spPr>
      </p:sp>
      <p:sp>
        <p:nvSpPr>
          <p:cNvPr id="15" name="Text 13"/>
          <p:cNvSpPr/>
          <p:nvPr/>
        </p:nvSpPr>
        <p:spPr>
          <a:xfrm>
            <a:off x="1005840" y="4206240"/>
            <a:ext cx="10149840" cy="1371600"/>
          </a:xfrm>
          <a:prstGeom prst="rect">
            <a:avLst/>
          </a:prstGeom>
          <a:noFill/>
          <a:ln/>
        </p:spPr>
        <p:txBody>
          <a:bodyPr wrap="square" lIns="0" tIns="0" rIns="0" bIns="0" rtlCol="0" anchor="ctr"/>
          <a:lstStyle/>
          <a:p>
            <a:pPr marL="0" indent="0">
              <a:lnSpc>
                <a:spcPts val="2700"/>
              </a:lnSpc>
              <a:buNone/>
            </a:pPr>
            <a:r>
              <a:rPr lang="en-US" sz="1900" i="1" dirty="0">
                <a:solidFill>
                  <a:srgbClr val="1A2E2B"/>
                </a:solidFill>
                <a:latin typeface="Cambria" pitchFamily="34" charset="0"/>
                <a:ea typeface="Cambria" pitchFamily="34" charset="-122"/>
                <a:cs typeface="Cambria" pitchFamily="34" charset="-120"/>
              </a:rPr>
              <a:t>A language enters the domain of prayer only when it is the speaker's </a:t>
            </a:r>
            <a:r>
              <a:rPr lang="en-US" sz="1900" b="1" i="1" dirty="0">
                <a:solidFill>
                  <a:srgbClr val="0B3B36"/>
                </a:solidFill>
                <a:latin typeface="Cambria" pitchFamily="34" charset="0"/>
                <a:ea typeface="Cambria" pitchFamily="34" charset="-122"/>
                <a:cs typeface="Cambria" pitchFamily="34" charset="-120"/>
              </a:rPr>
              <a:t>language of the heart</a:t>
            </a:r>
            <a:r>
              <a:rPr lang="en-US" sz="1900" i="1" dirty="0">
                <a:solidFill>
                  <a:srgbClr val="1A2E2B"/>
                </a:solidFill>
                <a:latin typeface="Cambria" pitchFamily="34" charset="0"/>
                <a:ea typeface="Cambria" pitchFamily="34" charset="-122"/>
                <a:cs typeface="Cambria" pitchFamily="34" charset="-120"/>
              </a:rPr>
              <a:t> — not merely a language of work.</a:t>
            </a:r>
            <a:endParaRPr lang="en-US" sz="1900" dirty="0"/>
          </a:p>
        </p:txBody>
      </p:sp>
      <p:sp>
        <p:nvSpPr>
          <p:cNvPr id="16" name="Text 14"/>
          <p:cNvSpPr/>
          <p:nvPr/>
        </p:nvSpPr>
        <p:spPr>
          <a:xfrm>
            <a:off x="640080" y="5715000"/>
            <a:ext cx="10881360" cy="640080"/>
          </a:xfrm>
          <a:prstGeom prst="rect">
            <a:avLst/>
          </a:prstGeom>
          <a:noFill/>
          <a:ln/>
        </p:spPr>
        <p:txBody>
          <a:bodyPr wrap="square" lIns="0" tIns="0" rIns="0" bIns="0" rtlCol="0" anchor="ctr"/>
          <a:lstStyle/>
          <a:p>
            <a:pPr marL="0" indent="0">
              <a:lnSpc>
                <a:spcPts val="1700"/>
              </a:lnSpc>
              <a:buNone/>
            </a:pPr>
            <a:r>
              <a:rPr lang="en-US" sz="1200" i="1" dirty="0">
                <a:solidFill>
                  <a:srgbClr val="E8E0D0"/>
                </a:solidFill>
                <a:latin typeface="Calibri" pitchFamily="34" charset="0"/>
                <a:ea typeface="Calibri" pitchFamily="34" charset="-122"/>
                <a:cs typeface="Calibri" pitchFamily="34" charset="-120"/>
              </a:rPr>
              <a:t>Limitation: the corpus is restricted to Indonesian-language recordings, so speakers with no Indonesian were screened out — a selection bias stated openly.</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2F20A-B1C5-42EE-D12C-2DFDAA68146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1DC7767-773C-B84D-B777-95C5587C0C22}"/>
              </a:ext>
            </a:extLst>
          </p:cNvPr>
          <p:cNvSpPr/>
          <p:nvPr/>
        </p:nvSpPr>
        <p:spPr>
          <a:xfrm>
            <a:off x="-1645920" y="4754880"/>
            <a:ext cx="4023360" cy="4023360"/>
          </a:xfrm>
          <a:prstGeom prst="ellipse">
            <a:avLst/>
          </a:prstGeom>
          <a:solidFill>
            <a:srgbClr val="12524A"/>
          </a:solidFill>
          <a:ln w="12700">
            <a:solidFill>
              <a:srgbClr val="12524A"/>
            </a:solidFill>
            <a:prstDash val="solid"/>
          </a:ln>
        </p:spPr>
      </p:sp>
      <p:sp>
        <p:nvSpPr>
          <p:cNvPr id="4" name="Text 2">
            <a:extLst>
              <a:ext uri="{FF2B5EF4-FFF2-40B4-BE49-F238E27FC236}">
                <a16:creationId xmlns:a16="http://schemas.microsoft.com/office/drawing/2014/main" id="{EC07532B-7406-9CD1-C8D8-5C7B9B592AD1}"/>
              </a:ext>
            </a:extLst>
          </p:cNvPr>
          <p:cNvSpPr/>
          <p:nvPr/>
        </p:nvSpPr>
        <p:spPr>
          <a:xfrm>
            <a:off x="640080" y="713232"/>
            <a:ext cx="10881360" cy="64008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Three findings, one formulation</a:t>
            </a:r>
            <a:endParaRPr lang="en-US" sz="3200" dirty="0"/>
          </a:p>
        </p:txBody>
      </p:sp>
      <p:sp>
        <p:nvSpPr>
          <p:cNvPr id="6" name="Text 4">
            <a:extLst>
              <a:ext uri="{FF2B5EF4-FFF2-40B4-BE49-F238E27FC236}">
                <a16:creationId xmlns:a16="http://schemas.microsoft.com/office/drawing/2014/main" id="{142A2BBB-6E6D-57DA-E477-5D561CEE6F49}"/>
              </a:ext>
            </a:extLst>
          </p:cNvPr>
          <p:cNvSpPr/>
          <p:nvPr/>
        </p:nvSpPr>
        <p:spPr>
          <a:xfrm>
            <a:off x="685800" y="1664208"/>
            <a:ext cx="420624" cy="420624"/>
          </a:xfrm>
          <a:prstGeom prst="rect">
            <a:avLst/>
          </a:prstGeom>
          <a:noFill/>
          <a:ln/>
        </p:spPr>
        <p:txBody>
          <a:bodyPr wrap="square" lIns="0" tIns="0" rIns="0" bIns="0" rtlCol="0" anchor="ctr"/>
          <a:lstStyle/>
          <a:p>
            <a:pPr marL="0" indent="0" algn="ctr">
              <a:buNone/>
            </a:pPr>
            <a:endParaRPr lang="en-US" sz="1600" dirty="0"/>
          </a:p>
        </p:txBody>
      </p:sp>
      <p:sp>
        <p:nvSpPr>
          <p:cNvPr id="7" name="Text 5">
            <a:extLst>
              <a:ext uri="{FF2B5EF4-FFF2-40B4-BE49-F238E27FC236}">
                <a16:creationId xmlns:a16="http://schemas.microsoft.com/office/drawing/2014/main" id="{AD83FCAF-A921-D2BD-111B-7170362463AC}"/>
              </a:ext>
            </a:extLst>
          </p:cNvPr>
          <p:cNvSpPr/>
          <p:nvPr/>
        </p:nvSpPr>
        <p:spPr>
          <a:xfrm>
            <a:off x="1325880" y="1554480"/>
            <a:ext cx="10149840" cy="658368"/>
          </a:xfrm>
          <a:prstGeom prst="rect">
            <a:avLst/>
          </a:prstGeom>
          <a:noFill/>
          <a:ln/>
        </p:spPr>
        <p:txBody>
          <a:bodyPr wrap="square" lIns="0" tIns="0" rIns="0" bIns="0" rtlCol="0" anchor="ctr"/>
          <a:lstStyle/>
          <a:p>
            <a:pPr marL="0" indent="0">
              <a:lnSpc>
                <a:spcPts val="2100"/>
              </a:lnSpc>
              <a:buNone/>
            </a:pPr>
            <a:r>
              <a:rPr lang="en-US" sz="1550" dirty="0">
                <a:solidFill>
                  <a:srgbClr val="FFFFFF"/>
                </a:solidFill>
                <a:latin typeface="Calibri" pitchFamily="34" charset="0"/>
                <a:ea typeface="Calibri" pitchFamily="34" charset="-122"/>
                <a:cs typeface="Calibri" pitchFamily="34" charset="-120"/>
              </a:rPr>
              <a:t>The religious domain is not monolithic — ritual, lectures, and private prayer call for different languages</a:t>
            </a:r>
            <a:endParaRPr lang="en-US" sz="1550" dirty="0"/>
          </a:p>
        </p:txBody>
      </p:sp>
      <p:sp>
        <p:nvSpPr>
          <p:cNvPr id="9" name="Text 7">
            <a:extLst>
              <a:ext uri="{FF2B5EF4-FFF2-40B4-BE49-F238E27FC236}">
                <a16:creationId xmlns:a16="http://schemas.microsoft.com/office/drawing/2014/main" id="{67609800-E85D-23FF-F17F-C454E81E468F}"/>
              </a:ext>
            </a:extLst>
          </p:cNvPr>
          <p:cNvSpPr/>
          <p:nvPr/>
        </p:nvSpPr>
        <p:spPr>
          <a:xfrm>
            <a:off x="685800" y="2505456"/>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2" name="Text 10">
            <a:extLst>
              <a:ext uri="{FF2B5EF4-FFF2-40B4-BE49-F238E27FC236}">
                <a16:creationId xmlns:a16="http://schemas.microsoft.com/office/drawing/2014/main" id="{A9A79B56-BB05-52F5-D30E-000D13934249}"/>
              </a:ext>
            </a:extLst>
          </p:cNvPr>
          <p:cNvSpPr/>
          <p:nvPr/>
        </p:nvSpPr>
        <p:spPr>
          <a:xfrm>
            <a:off x="685800" y="3346704"/>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a:extLst>
              <a:ext uri="{FF2B5EF4-FFF2-40B4-BE49-F238E27FC236}">
                <a16:creationId xmlns:a16="http://schemas.microsoft.com/office/drawing/2014/main" id="{8DCB379B-A51B-9F23-D55C-AA6BF84B5EA2}"/>
              </a:ext>
            </a:extLst>
          </p:cNvPr>
          <p:cNvSpPr/>
          <p:nvPr/>
        </p:nvSpPr>
        <p:spPr>
          <a:xfrm>
            <a:off x="1325880" y="3236976"/>
            <a:ext cx="10149840" cy="658368"/>
          </a:xfrm>
          <a:prstGeom prst="rect">
            <a:avLst/>
          </a:prstGeom>
          <a:noFill/>
          <a:ln/>
        </p:spPr>
        <p:txBody>
          <a:bodyPr wrap="square" lIns="0" tIns="0" rIns="0" bIns="0" rtlCol="0" anchor="ctr"/>
          <a:lstStyle/>
          <a:p>
            <a:pPr marL="0" indent="0">
              <a:lnSpc>
                <a:spcPts val="2100"/>
              </a:lnSpc>
              <a:buNone/>
            </a:pPr>
            <a:r>
              <a:rPr lang="en-US" sz="1550" dirty="0">
                <a:solidFill>
                  <a:srgbClr val="FFFFFF"/>
                </a:solidFill>
                <a:latin typeface="Calibri" pitchFamily="34" charset="0"/>
                <a:ea typeface="Calibri" pitchFamily="34" charset="-122"/>
                <a:cs typeface="Calibri" pitchFamily="34" charset="-120"/>
              </a:rPr>
              <a:t>Identity is layered and distributed across registers</a:t>
            </a:r>
            <a:endParaRPr lang="en-US" sz="1550" dirty="0"/>
          </a:p>
        </p:txBody>
      </p:sp>
      <p:sp>
        <p:nvSpPr>
          <p:cNvPr id="18" name="Text 2">
            <a:extLst>
              <a:ext uri="{FF2B5EF4-FFF2-40B4-BE49-F238E27FC236}">
                <a16:creationId xmlns:a16="http://schemas.microsoft.com/office/drawing/2014/main" id="{8A905203-5FC1-B5E6-B3B8-D420CFAC62E1}"/>
              </a:ext>
            </a:extLst>
          </p:cNvPr>
          <p:cNvSpPr/>
          <p:nvPr/>
        </p:nvSpPr>
        <p:spPr>
          <a:xfrm>
            <a:off x="792480" y="865632"/>
            <a:ext cx="10881360" cy="4722368"/>
          </a:xfrm>
          <a:prstGeom prst="rect">
            <a:avLst/>
          </a:prstGeom>
          <a:noFill/>
          <a:ln/>
        </p:spPr>
        <p:txBody>
          <a:bodyPr wrap="square" lIns="0" tIns="0" rIns="0" bIns="0" rtlCol="0" anchor="ctr"/>
          <a:lstStyle/>
          <a:p>
            <a:pPr marL="0" indent="0" algn="ctr">
              <a:buNone/>
            </a:pPr>
            <a:r>
              <a:rPr lang="en-US" sz="6000" dirty="0"/>
              <a:t>THANK YOU</a:t>
            </a:r>
          </a:p>
        </p:txBody>
      </p:sp>
    </p:spTree>
    <p:extLst>
      <p:ext uri="{BB962C8B-B14F-4D97-AF65-F5344CB8AC3E}">
        <p14:creationId xmlns:p14="http://schemas.microsoft.com/office/powerpoint/2010/main" val="131722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3036</Words>
  <Application>Microsoft Office PowerPoint</Application>
  <PresentationFormat>Widescreen</PresentationFormat>
  <Paragraphs>222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Indonesian in the Pilgrimage Corridor of the Holy Cities</dc:title>
  <dc:subject>PptxGenJS Presentation</dc:subject>
  <dc:creator>Mely Rizki Suryanita, Adi Hidayat, Mahardika Zifana, Wida Mulyanti</dc:creator>
  <cp:lastModifiedBy>melyrizki@hotmail.com</cp:lastModifiedBy>
  <cp:revision>2</cp:revision>
  <dcterms:created xsi:type="dcterms:W3CDTF">2026-08-09T21:59:23Z</dcterms:created>
  <dcterms:modified xsi:type="dcterms:W3CDTF">2026-08-10T00:18:34Z</dcterms:modified>
</cp:coreProperties>
</file>