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3" panose="020B0604020202020204" charset="0"/>
      <p:regular r:id="rId18"/>
    </p:embeddedFont>
    <p:embeddedFont>
      <p:font typeface="Source Serif 4 Semi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5" d="100"/>
          <a:sy n="55" d="100"/>
        </p:scale>
        <p:origin x="6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38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75BE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31523"/>
            <a:ext cx="7468553" cy="2524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How is </a:t>
            </a:r>
            <a:r>
              <a:rPr lang="en-US" sz="4800" dirty="0" err="1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Chatgpt</a:t>
            </a:r>
            <a:r>
              <a:rPr lang="en-US" sz="4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 transforming language education policy? 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837724" y="4206660"/>
            <a:ext cx="7468553" cy="1221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A systematic review of pedagogical language, emerging challenges, and policy developments (2023-2025)</a:t>
            </a:r>
            <a:endParaRPr lang="en-US" sz="28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97250EDC-CA70-4AEF-AED1-871796485F6E}"/>
              </a:ext>
            </a:extLst>
          </p:cNvPr>
          <p:cNvSpPr/>
          <p:nvPr/>
        </p:nvSpPr>
        <p:spPr>
          <a:xfrm>
            <a:off x="837723" y="571364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 err="1"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Dwiniasih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450" y="653772"/>
            <a:ext cx="5997178" cy="626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Implications for Practice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45450" y="1599605"/>
            <a:ext cx="7653099" cy="1022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This systematic review provides evidence-based foundations for responsible ChatGPT integration in language education, emphasizing the critical need for comprehensive policy development.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45450" y="2861429"/>
            <a:ext cx="7653099" cy="3452574"/>
          </a:xfrm>
          <a:prstGeom prst="roundRect">
            <a:avLst>
              <a:gd name="adj" fmla="val 259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53070" y="2869049"/>
            <a:ext cx="3818930" cy="1889046"/>
          </a:xfrm>
          <a:prstGeom prst="roundRect">
            <a:avLst>
              <a:gd name="adj" fmla="val 4735"/>
            </a:avLst>
          </a:prstGeom>
          <a:solidFill>
            <a:srgbClr val="F4D4F7"/>
          </a:solidFill>
          <a:ln/>
        </p:spPr>
      </p:sp>
      <p:sp>
        <p:nvSpPr>
          <p:cNvPr id="7" name="Text 4"/>
          <p:cNvSpPr/>
          <p:nvPr/>
        </p:nvSpPr>
        <p:spPr>
          <a:xfrm>
            <a:off x="965954" y="3081933"/>
            <a:ext cx="2505670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Educators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965954" y="3522940"/>
            <a:ext cx="3393162" cy="1022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Prioritize AI literacy development and authentic assessment design while maintaining pedagogical innovation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4572000" y="2869049"/>
            <a:ext cx="3818930" cy="1889046"/>
          </a:xfrm>
          <a:prstGeom prst="rect">
            <a:avLst/>
          </a:prstGeom>
          <a:solidFill>
            <a:srgbClr val="F4D4F7"/>
          </a:solidFill>
          <a:ln/>
        </p:spPr>
      </p:sp>
      <p:sp>
        <p:nvSpPr>
          <p:cNvPr id="10" name="Shape 7"/>
          <p:cNvSpPr/>
          <p:nvPr/>
        </p:nvSpPr>
        <p:spPr>
          <a:xfrm>
            <a:off x="4572000" y="2869049"/>
            <a:ext cx="22860" cy="1889046"/>
          </a:xfrm>
          <a:prstGeom prst="roundRect">
            <a:avLst>
              <a:gd name="adj" fmla="val 391318"/>
            </a:avLst>
          </a:prstGeom>
          <a:solidFill>
            <a:srgbClr val="DABADD"/>
          </a:solidFill>
          <a:ln/>
        </p:spPr>
      </p:sp>
      <p:sp>
        <p:nvSpPr>
          <p:cNvPr id="11" name="Text 8"/>
          <p:cNvSpPr/>
          <p:nvPr/>
        </p:nvSpPr>
        <p:spPr>
          <a:xfrm>
            <a:off x="4784884" y="3081933"/>
            <a:ext cx="2505670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Policymakers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4784884" y="3522940"/>
            <a:ext cx="3393162" cy="1022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Develop comprehensive governance frameworks addressing equity, ethics, and institutional guidelines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53070" y="4758095"/>
            <a:ext cx="7637859" cy="1548289"/>
          </a:xfrm>
          <a:prstGeom prst="rect">
            <a:avLst/>
          </a:prstGeom>
          <a:solidFill>
            <a:srgbClr val="F4D4F7"/>
          </a:solidFill>
          <a:ln/>
        </p:spPr>
      </p:sp>
      <p:sp>
        <p:nvSpPr>
          <p:cNvPr id="14" name="Shape 11"/>
          <p:cNvSpPr/>
          <p:nvPr/>
        </p:nvSpPr>
        <p:spPr>
          <a:xfrm>
            <a:off x="753070" y="4758095"/>
            <a:ext cx="7637859" cy="22860"/>
          </a:xfrm>
          <a:prstGeom prst="roundRect">
            <a:avLst>
              <a:gd name="adj" fmla="val 391318"/>
            </a:avLst>
          </a:prstGeom>
          <a:solidFill>
            <a:srgbClr val="DABADD"/>
          </a:solidFill>
          <a:ln/>
        </p:spPr>
      </p:sp>
      <p:sp>
        <p:nvSpPr>
          <p:cNvPr id="15" name="Text 12"/>
          <p:cNvSpPr/>
          <p:nvPr/>
        </p:nvSpPr>
        <p:spPr>
          <a:xfrm>
            <a:off x="965954" y="4970978"/>
            <a:ext cx="2505670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Researchers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965954" y="5411986"/>
            <a:ext cx="7212092" cy="681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Expand longitudinal studies examining cultural adaptation and long-term learning outcomes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745450" y="6553557"/>
            <a:ext cx="7653099" cy="1022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The path forward requires collaborative effort across stakeholders to realize ChatGPT's transformative potential while addressing implementation challenges and equity concerns.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450" y="653772"/>
            <a:ext cx="5997178" cy="626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Conclusions &amp; Recommendations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45450" y="1599605"/>
            <a:ext cx="7653099" cy="1022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 err="1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ChatGPT</a:t>
            </a:r>
            <a:r>
              <a:rPr lang="en-US" sz="16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offers significant transformation potential but requires comprehensive, evidence-based implementation approaches.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45450" y="2861429"/>
            <a:ext cx="7653099" cy="3452574"/>
          </a:xfrm>
          <a:prstGeom prst="roundRect">
            <a:avLst>
              <a:gd name="adj" fmla="val 259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53070" y="2869049"/>
            <a:ext cx="3818930" cy="1889046"/>
          </a:xfrm>
          <a:prstGeom prst="roundRect">
            <a:avLst>
              <a:gd name="adj" fmla="val 4735"/>
            </a:avLst>
          </a:prstGeom>
          <a:solidFill>
            <a:srgbClr val="F4D4F7"/>
          </a:solidFill>
          <a:ln/>
        </p:spPr>
      </p:sp>
      <p:sp>
        <p:nvSpPr>
          <p:cNvPr id="7" name="Text 4"/>
          <p:cNvSpPr/>
          <p:nvPr/>
        </p:nvSpPr>
        <p:spPr>
          <a:xfrm>
            <a:off x="965954" y="3081933"/>
            <a:ext cx="2505670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</a:rPr>
              <a:t>Proven Benefits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965954" y="3522940"/>
            <a:ext cx="3393162" cy="1022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650"/>
              </a:lnSpc>
            </a:pPr>
            <a:r>
              <a:rPr lang="en-US" sz="1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• Enhanced writing support and feedback</a:t>
            </a:r>
          </a:p>
          <a:p>
            <a:pPr algn="l">
              <a:lnSpc>
                <a:spcPts val="2650"/>
              </a:lnSpc>
            </a:pPr>
            <a:r>
              <a:rPr lang="en-US" sz="1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• Increased student engagement and motivation</a:t>
            </a:r>
          </a:p>
          <a:p>
            <a:pPr algn="l">
              <a:lnSpc>
                <a:spcPts val="2650"/>
              </a:lnSpc>
            </a:pPr>
            <a:r>
              <a:rPr lang="en-US" sz="1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• Personalized learning pathway development</a:t>
            </a:r>
          </a:p>
        </p:txBody>
      </p:sp>
      <p:sp>
        <p:nvSpPr>
          <p:cNvPr id="9" name="Shape 6"/>
          <p:cNvSpPr/>
          <p:nvPr/>
        </p:nvSpPr>
        <p:spPr>
          <a:xfrm>
            <a:off x="4572000" y="2869049"/>
            <a:ext cx="3818930" cy="1889046"/>
          </a:xfrm>
          <a:prstGeom prst="rect">
            <a:avLst/>
          </a:prstGeom>
          <a:solidFill>
            <a:srgbClr val="F4D4F7"/>
          </a:solidFill>
          <a:ln/>
        </p:spPr>
      </p:sp>
      <p:sp>
        <p:nvSpPr>
          <p:cNvPr id="10" name="Shape 7"/>
          <p:cNvSpPr/>
          <p:nvPr/>
        </p:nvSpPr>
        <p:spPr>
          <a:xfrm>
            <a:off x="4572000" y="2869049"/>
            <a:ext cx="22860" cy="1889046"/>
          </a:xfrm>
          <a:prstGeom prst="roundRect">
            <a:avLst>
              <a:gd name="adj" fmla="val 391318"/>
            </a:avLst>
          </a:prstGeom>
          <a:solidFill>
            <a:srgbClr val="DABADD"/>
          </a:solidFill>
          <a:ln/>
        </p:spPr>
      </p:sp>
      <p:sp>
        <p:nvSpPr>
          <p:cNvPr id="11" name="Text 8"/>
          <p:cNvSpPr/>
          <p:nvPr/>
        </p:nvSpPr>
        <p:spPr>
          <a:xfrm>
            <a:off x="4784884" y="3081933"/>
            <a:ext cx="2505670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Critical Challenges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4784884" y="3522940"/>
            <a:ext cx="3393162" cy="1022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• Assessment practice transformation needs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• Academic integrity policy requirements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• Educational equity and access concerns</a:t>
            </a:r>
          </a:p>
        </p:txBody>
      </p:sp>
      <p:sp>
        <p:nvSpPr>
          <p:cNvPr id="13" name="Shape 10"/>
          <p:cNvSpPr/>
          <p:nvPr/>
        </p:nvSpPr>
        <p:spPr>
          <a:xfrm>
            <a:off x="753070" y="4758095"/>
            <a:ext cx="7637859" cy="1548289"/>
          </a:xfrm>
          <a:prstGeom prst="rect">
            <a:avLst/>
          </a:prstGeom>
          <a:solidFill>
            <a:srgbClr val="F4D4F7"/>
          </a:solidFill>
          <a:ln/>
        </p:spPr>
      </p:sp>
      <p:sp>
        <p:nvSpPr>
          <p:cNvPr id="14" name="Shape 11"/>
          <p:cNvSpPr/>
          <p:nvPr/>
        </p:nvSpPr>
        <p:spPr>
          <a:xfrm>
            <a:off x="753070" y="4758095"/>
            <a:ext cx="7637859" cy="22860"/>
          </a:xfrm>
          <a:prstGeom prst="roundRect">
            <a:avLst>
              <a:gd name="adj" fmla="val 391318"/>
            </a:avLst>
          </a:prstGeom>
          <a:solidFill>
            <a:srgbClr val="DABADD"/>
          </a:solidFill>
          <a:ln/>
        </p:spPr>
      </p:sp>
      <p:sp>
        <p:nvSpPr>
          <p:cNvPr id="15" name="Text 12"/>
          <p:cNvSpPr/>
          <p:nvPr/>
        </p:nvSpPr>
        <p:spPr>
          <a:xfrm>
            <a:off x="965954" y="4970978"/>
            <a:ext cx="2505670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Recommendation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965954" y="5411986"/>
            <a:ext cx="7212092" cy="848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Measured implementation maximizing benefits while systematically addressing identified risks through coordinated institutional, technological, and policy responses.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750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81407"/>
            <a:ext cx="593752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Research Background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1844397"/>
            <a:ext cx="1196816" cy="212324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60256" y="20837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Traditional AI Era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60256" y="2579251"/>
            <a:ext cx="603242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Limited to narrow functionalities like automated essay scoring and grammar checking within predetermined parameters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967639"/>
            <a:ext cx="1196816" cy="17402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60256" y="42069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ChatGPT Revolution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60256" y="4702493"/>
            <a:ext cx="60324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Transformative capabilities offering conversational fluency, adaptive learning, and dynamic personalized experiences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707856"/>
            <a:ext cx="1196816" cy="17402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60256" y="59471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Research Imperative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60256" y="6442710"/>
            <a:ext cx="60324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Rapid adoption has outpaced systematic research, creating urgent need for comprehensive evidence synthesis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7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3059" y="520898"/>
            <a:ext cx="4457700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Research Objectives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63059" y="1362194"/>
            <a:ext cx="7817882" cy="606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This systematic review addresses four critical research questions to advance understanding of ChatGPT's role in language education.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663059" y="2181344"/>
            <a:ext cx="7817882" cy="1392317"/>
          </a:xfrm>
          <a:prstGeom prst="roundRect">
            <a:avLst>
              <a:gd name="adj" fmla="val 571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60108" y="2378393"/>
            <a:ext cx="2702481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Pedagogical Applications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60108" y="2770584"/>
            <a:ext cx="7423785" cy="606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Examine ChatGPT integration benefits and applications across diverse language education contexts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63059" y="3763089"/>
            <a:ext cx="7817882" cy="1392317"/>
          </a:xfrm>
          <a:prstGeom prst="roundRect">
            <a:avLst>
              <a:gd name="adj" fmla="val 571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60108" y="3960138"/>
            <a:ext cx="268986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Implementation Barriers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60108" y="4352330"/>
            <a:ext cx="7423785" cy="606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Identify challenges and limitations encountered across different educational settings and populations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63059" y="5344835"/>
            <a:ext cx="7817882" cy="1089303"/>
          </a:xfrm>
          <a:prstGeom prst="roundRect">
            <a:avLst>
              <a:gd name="adj" fmla="val 730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60108" y="5541883"/>
            <a:ext cx="22288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Policy Implications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860108" y="5934075"/>
            <a:ext cx="7423785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Analyze adoption considerations, equity issues, and institutional governance frameworks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663059" y="6623566"/>
            <a:ext cx="7817882" cy="1089303"/>
          </a:xfrm>
          <a:prstGeom prst="roundRect">
            <a:avLst>
              <a:gd name="adj" fmla="val 7305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60108" y="6820614"/>
            <a:ext cx="22288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Research Evolution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860108" y="7212806"/>
            <a:ext cx="7423785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Explore emerging patterns across geographic regions and cultural contexts globally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8030" y="519827"/>
            <a:ext cx="4448651" cy="556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Methodology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148030" y="1548289"/>
            <a:ext cx="2789515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Systematic Review Design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148030" y="2015252"/>
            <a:ext cx="450794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PRISMA guidelines rigorously followed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148030" y="2383750"/>
            <a:ext cx="450794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Mixed-methods analytical approach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6148030" y="2752249"/>
            <a:ext cx="450794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Comprehensive period: January 2023 - May 2025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6148030" y="3243620"/>
            <a:ext cx="2224326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Search Strategy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148030" y="3710583"/>
            <a:ext cx="4507944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Seven major databases systematically searched: ERIC, Web of Science, Scopus, IEEE Xplore, JSTOR, ProQuest, and Google Scholar.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11124843" y="1666399"/>
            <a:ext cx="2851547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250</a:t>
            </a:r>
            <a:endParaRPr lang="en-US" sz="4900" dirty="0"/>
          </a:p>
        </p:txBody>
      </p:sp>
      <p:sp>
        <p:nvSpPr>
          <p:cNvPr id="11" name="Text 8"/>
          <p:cNvSpPr/>
          <p:nvPr/>
        </p:nvSpPr>
        <p:spPr>
          <a:xfrm>
            <a:off x="11438453" y="2526387"/>
            <a:ext cx="2224326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Initial Articles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124843" y="2993350"/>
            <a:ext cx="285154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Comprehensive search results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11124843" y="3768209"/>
            <a:ext cx="2851547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61</a:t>
            </a:r>
            <a:endParaRPr lang="en-US" sz="4900" dirty="0"/>
          </a:p>
        </p:txBody>
      </p:sp>
      <p:sp>
        <p:nvSpPr>
          <p:cNvPr id="14" name="Text 11"/>
          <p:cNvSpPr/>
          <p:nvPr/>
        </p:nvSpPr>
        <p:spPr>
          <a:xfrm>
            <a:off x="11438453" y="4628198"/>
            <a:ext cx="2224326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Final Sample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1124843" y="5095161"/>
            <a:ext cx="285154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Rigorous selection process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11124843" y="5870019"/>
            <a:ext cx="2851547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0.89</a:t>
            </a:r>
            <a:endParaRPr lang="en-US" sz="4900" dirty="0"/>
          </a:p>
        </p:txBody>
      </p:sp>
      <p:sp>
        <p:nvSpPr>
          <p:cNvPr id="17" name="Text 14"/>
          <p:cNvSpPr/>
          <p:nvPr/>
        </p:nvSpPr>
        <p:spPr>
          <a:xfrm>
            <a:off x="11438453" y="6730008"/>
            <a:ext cx="2224326" cy="278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Inter-rater κ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11124843" y="7196971"/>
            <a:ext cx="285154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Excellent reliability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8862" y="329089"/>
            <a:ext cx="28911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Study Characteristics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418862" y="920353"/>
            <a:ext cx="13792676" cy="490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The final sample of 61 studies represents diverse methodological approaches and geographic contexts, providing comprehensive </a:t>
            </a:r>
          </a:p>
          <a:p>
            <a:pPr marL="0" indent="0" algn="l">
              <a:lnSpc>
                <a:spcPts val="15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coverage of ChatGPT integration research.</a:t>
            </a: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2" y="1380887"/>
            <a:ext cx="6750368" cy="362997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149078" y="5041344"/>
            <a:ext cx="119658" cy="119658"/>
          </a:xfrm>
          <a:prstGeom prst="roundRect">
            <a:avLst>
              <a:gd name="adj" fmla="val 15284"/>
            </a:avLst>
          </a:prstGeom>
          <a:solidFill>
            <a:srgbClr val="3D0B41"/>
          </a:solidFill>
          <a:ln/>
        </p:spPr>
      </p:sp>
      <p:sp>
        <p:nvSpPr>
          <p:cNvPr id="6" name="Text 3"/>
          <p:cNvSpPr/>
          <p:nvPr/>
        </p:nvSpPr>
        <p:spPr>
          <a:xfrm>
            <a:off x="2329696" y="5041344"/>
            <a:ext cx="237649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2023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3584853" y="5041344"/>
            <a:ext cx="119658" cy="119658"/>
          </a:xfrm>
          <a:prstGeom prst="roundRect">
            <a:avLst>
              <a:gd name="adj" fmla="val 15284"/>
            </a:avLst>
          </a:prstGeom>
          <a:solidFill>
            <a:srgbClr val="A01EAC"/>
          </a:solidFill>
          <a:ln/>
        </p:spPr>
      </p:sp>
      <p:sp>
        <p:nvSpPr>
          <p:cNvPr id="8" name="Text 5"/>
          <p:cNvSpPr/>
          <p:nvPr/>
        </p:nvSpPr>
        <p:spPr>
          <a:xfrm>
            <a:off x="3765471" y="5041344"/>
            <a:ext cx="237649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2024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5020628" y="5041344"/>
            <a:ext cx="119658" cy="119658"/>
          </a:xfrm>
          <a:prstGeom prst="roundRect">
            <a:avLst>
              <a:gd name="adj" fmla="val 15284"/>
            </a:avLst>
          </a:prstGeom>
          <a:solidFill>
            <a:srgbClr val="D964E4"/>
          </a:solidFill>
          <a:ln/>
        </p:spPr>
      </p:sp>
      <p:sp>
        <p:nvSpPr>
          <p:cNvPr id="10" name="Text 7"/>
          <p:cNvSpPr/>
          <p:nvPr/>
        </p:nvSpPr>
        <p:spPr>
          <a:xfrm>
            <a:off x="5201245" y="5041344"/>
            <a:ext cx="237649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2025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9932713" y="2236542"/>
            <a:ext cx="1472089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39%</a:t>
            </a:r>
            <a:endParaRPr lang="en-US" sz="23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243" y="1128968"/>
            <a:ext cx="1084923" cy="108492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0139959" y="2592386"/>
            <a:ext cx="850872" cy="10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Mixed Methods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8538831" y="2875013"/>
            <a:ext cx="4079237" cy="111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Most common approach</a:t>
            </a:r>
            <a:endParaRPr lang="en-US" sz="900" dirty="0"/>
          </a:p>
        </p:txBody>
      </p:sp>
      <p:sp>
        <p:nvSpPr>
          <p:cNvPr id="15" name="Text 11"/>
          <p:cNvSpPr/>
          <p:nvPr/>
        </p:nvSpPr>
        <p:spPr>
          <a:xfrm>
            <a:off x="9913260" y="4665343"/>
            <a:ext cx="1472089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36%</a:t>
            </a:r>
            <a:endParaRPr lang="en-US" sz="23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243" y="3324309"/>
            <a:ext cx="1084923" cy="108492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139959" y="5060096"/>
            <a:ext cx="850872" cy="10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Qualitative</a:t>
            </a:r>
            <a:endParaRPr lang="en-US" sz="1100" dirty="0"/>
          </a:p>
        </p:txBody>
      </p:sp>
      <p:sp>
        <p:nvSpPr>
          <p:cNvPr id="18" name="Text 13"/>
          <p:cNvSpPr/>
          <p:nvPr/>
        </p:nvSpPr>
        <p:spPr>
          <a:xfrm>
            <a:off x="8441559" y="5362177"/>
            <a:ext cx="4079237" cy="111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In-depth investigations</a:t>
            </a:r>
            <a:endParaRPr lang="en-US" sz="900" dirty="0"/>
          </a:p>
        </p:txBody>
      </p:sp>
      <p:sp>
        <p:nvSpPr>
          <p:cNvPr id="19" name="Text 14"/>
          <p:cNvSpPr/>
          <p:nvPr/>
        </p:nvSpPr>
        <p:spPr>
          <a:xfrm>
            <a:off x="9796526" y="7113599"/>
            <a:ext cx="1472089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25%</a:t>
            </a:r>
            <a:endParaRPr lang="en-US" sz="235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6243" y="5850377"/>
            <a:ext cx="1084923" cy="1084923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0139959" y="7430530"/>
            <a:ext cx="850872" cy="10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Quantitative</a:t>
            </a:r>
            <a:endParaRPr lang="en-US" sz="1100" dirty="0"/>
          </a:p>
        </p:txBody>
      </p:sp>
      <p:sp>
        <p:nvSpPr>
          <p:cNvPr id="22" name="Text 16"/>
          <p:cNvSpPr/>
          <p:nvPr/>
        </p:nvSpPr>
        <p:spPr>
          <a:xfrm>
            <a:off x="8558282" y="7674240"/>
            <a:ext cx="4079237" cy="111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Statistical analyses</a:t>
            </a:r>
            <a:endParaRPr lang="en-US" sz="900" dirty="0"/>
          </a:p>
        </p:txBody>
      </p:sp>
      <p:sp>
        <p:nvSpPr>
          <p:cNvPr id="23" name="Text 17"/>
          <p:cNvSpPr/>
          <p:nvPr/>
        </p:nvSpPr>
        <p:spPr>
          <a:xfrm>
            <a:off x="418862" y="9514165"/>
            <a:ext cx="13792676" cy="191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Studies span multiple countries and educational contexts, ensuring diverse cultural and linguistic representation in findings.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7467" y="540068"/>
            <a:ext cx="5146238" cy="577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Main Research Themes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87467" y="1412319"/>
            <a:ext cx="7769066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Thematic analysis revealed three primary research focus areas, with studies often addressing multiple themes simultaneously.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687467" y="2556510"/>
            <a:ext cx="3786307" cy="2780705"/>
          </a:xfrm>
          <a:prstGeom prst="roundRect">
            <a:avLst>
              <a:gd name="adj" fmla="val 3946"/>
            </a:avLst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67" y="2533650"/>
            <a:ext cx="3786307" cy="9144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40" y="2261949"/>
            <a:ext cx="589240" cy="5892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62748" y="2409230"/>
            <a:ext cx="235625" cy="294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1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906661" y="3047524"/>
            <a:ext cx="3347918" cy="577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Pedagogical Applications &amp; Benefits</a:t>
            </a:r>
            <a:endParaRPr lang="en-US" sz="1800" dirty="0"/>
          </a:p>
        </p:txBody>
      </p:sp>
      <p:sp>
        <p:nvSpPr>
          <p:cNvPr id="10" name="Text 5"/>
          <p:cNvSpPr/>
          <p:nvPr/>
        </p:nvSpPr>
        <p:spPr>
          <a:xfrm>
            <a:off x="906661" y="3742968"/>
            <a:ext cx="3347918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D75BE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62.3% of studies (n=38)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906661" y="4175046"/>
            <a:ext cx="3347918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Writing enhancement, instructional design innovation, and personalized learning experiences</a:t>
            </a:r>
            <a:endParaRPr lang="en-US" dirty="0"/>
          </a:p>
        </p:txBody>
      </p:sp>
      <p:sp>
        <p:nvSpPr>
          <p:cNvPr id="12" name="Shape 7"/>
          <p:cNvSpPr/>
          <p:nvPr/>
        </p:nvSpPr>
        <p:spPr>
          <a:xfrm>
            <a:off x="4670108" y="2556510"/>
            <a:ext cx="3786426" cy="2780705"/>
          </a:xfrm>
          <a:prstGeom prst="roundRect">
            <a:avLst>
              <a:gd name="adj" fmla="val 3946"/>
            </a:avLst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108" y="2533650"/>
            <a:ext cx="3786426" cy="91440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700" y="2261949"/>
            <a:ext cx="589240" cy="58924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445508" y="2409230"/>
            <a:ext cx="235625" cy="294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2</a:t>
            </a:r>
            <a:endParaRPr lang="en-US" sz="1850" dirty="0"/>
          </a:p>
        </p:txBody>
      </p:sp>
      <p:sp>
        <p:nvSpPr>
          <p:cNvPr id="16" name="Text 9"/>
          <p:cNvSpPr/>
          <p:nvPr/>
        </p:nvSpPr>
        <p:spPr>
          <a:xfrm>
            <a:off x="4889302" y="3047524"/>
            <a:ext cx="3090862" cy="288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Implementation Challenges</a:t>
            </a:r>
            <a:endParaRPr lang="en-US" sz="1800" dirty="0"/>
          </a:p>
        </p:txBody>
      </p:sp>
      <p:sp>
        <p:nvSpPr>
          <p:cNvPr id="17" name="Text 10"/>
          <p:cNvSpPr/>
          <p:nvPr/>
        </p:nvSpPr>
        <p:spPr>
          <a:xfrm>
            <a:off x="4889302" y="3454122"/>
            <a:ext cx="3348037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D75BE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45.9% of studies (n=28)</a:t>
            </a:r>
            <a:endParaRPr lang="en-US" sz="1500" dirty="0"/>
          </a:p>
        </p:txBody>
      </p:sp>
      <p:sp>
        <p:nvSpPr>
          <p:cNvPr id="18" name="Text 11"/>
          <p:cNvSpPr/>
          <p:nvPr/>
        </p:nvSpPr>
        <p:spPr>
          <a:xfrm>
            <a:off x="4889302" y="3886200"/>
            <a:ext cx="3348037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Infrastructure barriers, teacher training needs, and assessment transformation requirements</a:t>
            </a:r>
            <a:endParaRPr lang="en-US" dirty="0"/>
          </a:p>
        </p:txBody>
      </p:sp>
      <p:sp>
        <p:nvSpPr>
          <p:cNvPr id="19" name="Shape 12"/>
          <p:cNvSpPr/>
          <p:nvPr/>
        </p:nvSpPr>
        <p:spPr>
          <a:xfrm>
            <a:off x="687467" y="5828109"/>
            <a:ext cx="7769066" cy="1863209"/>
          </a:xfrm>
          <a:prstGeom prst="roundRect">
            <a:avLst>
              <a:gd name="adj" fmla="val 5889"/>
            </a:avLst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67" y="5805249"/>
            <a:ext cx="7769066" cy="91440"/>
          </a:xfrm>
          <a:prstGeom prst="rect">
            <a:avLst/>
          </a:prstGeom>
        </p:spPr>
      </p:pic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380" y="5533549"/>
            <a:ext cx="589240" cy="58924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454188" y="5680829"/>
            <a:ext cx="235625" cy="294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3</a:t>
            </a:r>
            <a:endParaRPr lang="en-US" sz="1850" dirty="0"/>
          </a:p>
        </p:txBody>
      </p:sp>
      <p:sp>
        <p:nvSpPr>
          <p:cNvPr id="23" name="Text 14"/>
          <p:cNvSpPr/>
          <p:nvPr/>
        </p:nvSpPr>
        <p:spPr>
          <a:xfrm>
            <a:off x="906661" y="6319123"/>
            <a:ext cx="3170753" cy="288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Policy &amp; Equity Implications</a:t>
            </a:r>
            <a:endParaRPr lang="en-US" sz="1800" dirty="0"/>
          </a:p>
        </p:txBody>
      </p:sp>
      <p:sp>
        <p:nvSpPr>
          <p:cNvPr id="24" name="Text 15"/>
          <p:cNvSpPr/>
          <p:nvPr/>
        </p:nvSpPr>
        <p:spPr>
          <a:xfrm>
            <a:off x="906661" y="6725722"/>
            <a:ext cx="7330678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D75BE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24.6% of studies (n=15)</a:t>
            </a:r>
            <a:endParaRPr lang="en-US" sz="1500" dirty="0"/>
          </a:p>
        </p:txBody>
      </p:sp>
      <p:sp>
        <p:nvSpPr>
          <p:cNvPr id="25" name="Text 16"/>
          <p:cNvSpPr/>
          <p:nvPr/>
        </p:nvSpPr>
        <p:spPr>
          <a:xfrm>
            <a:off x="906661" y="7157799"/>
            <a:ext cx="7330678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Institutional guidelines, linguistic justice concerns, and ethical framework development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8043" y="668417"/>
            <a:ext cx="3618667" cy="452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Pedagogical Benefits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38043" y="1208490"/>
            <a:ext cx="8067913" cy="452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Evidence consistently demonstrates ChatGPT's transformative potential across multiple </a:t>
            </a:r>
          </a:p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dimensions of language education.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43" y="1769745"/>
            <a:ext cx="461129" cy="46112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8043" y="2423041"/>
            <a:ext cx="1926669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Writing Enhancement</a:t>
            </a: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538043" y="2741175"/>
            <a:ext cx="8067913" cy="536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18 studies</a:t>
            </a: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documented significant improvements in writing quality and academic performance </a:t>
            </a:r>
          </a:p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across skill levels.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43" y="3294459"/>
            <a:ext cx="461129" cy="46112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8043" y="3947755"/>
            <a:ext cx="1808798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Student Engagement</a:t>
            </a:r>
            <a:endParaRPr lang="en-US" dirty="0"/>
          </a:p>
        </p:txBody>
      </p:sp>
      <p:sp>
        <p:nvSpPr>
          <p:cNvPr id="10" name="Text 5"/>
          <p:cNvSpPr/>
          <p:nvPr/>
        </p:nvSpPr>
        <p:spPr>
          <a:xfrm>
            <a:off x="538043" y="4265890"/>
            <a:ext cx="8067913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31 studies</a:t>
            </a: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reported increased motivation and participation across diverse educational contexts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43" y="4819174"/>
            <a:ext cx="461129" cy="46112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38043" y="5472470"/>
            <a:ext cx="1808798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Instructional Design</a:t>
            </a:r>
            <a:endParaRPr lang="en-US" dirty="0"/>
          </a:p>
        </p:txBody>
      </p:sp>
      <p:sp>
        <p:nvSpPr>
          <p:cNvPr id="13" name="Text 7"/>
          <p:cNvSpPr/>
          <p:nvPr/>
        </p:nvSpPr>
        <p:spPr>
          <a:xfrm>
            <a:off x="549618" y="5790605"/>
            <a:ext cx="8067913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16 studies</a:t>
            </a: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identified AI literacy as an emerging core competency for modern educators.</a:t>
            </a:r>
            <a:endParaRPr lang="en-US" sz="16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43" y="6343888"/>
            <a:ext cx="461129" cy="46112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38043" y="6997184"/>
            <a:ext cx="1960007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Personalized Learning</a:t>
            </a:r>
            <a:endParaRPr lang="en-US" dirty="0"/>
          </a:p>
        </p:txBody>
      </p:sp>
      <p:sp>
        <p:nvSpPr>
          <p:cNvPr id="16" name="Text 9"/>
          <p:cNvSpPr/>
          <p:nvPr/>
        </p:nvSpPr>
        <p:spPr>
          <a:xfrm>
            <a:off x="538043" y="7315319"/>
            <a:ext cx="8067913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19 studies</a:t>
            </a:r>
            <a:r>
              <a:rPr lang="en-US" sz="16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demonstrated adaptive instruction capabilities tailored to individual learner needs.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79659"/>
            <a:ext cx="894992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Critical Implementation Barriers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262426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Despite promising benefits, educators face significant challenges that require systematic attention and policy intervention.</a:t>
            </a:r>
            <a:endParaRPr lang="en-US" sz="1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962513"/>
            <a:ext cx="239316" cy="29920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291007"/>
            <a:ext cx="6357818" cy="304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37724" y="3471624"/>
            <a:ext cx="380964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Assessment Transformation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837724" y="3967163"/>
            <a:ext cx="635781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18 studies</a:t>
            </a: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highlighted inadequacy of traditional evaluation methods, demanding new authentic assessment frameworks</a:t>
            </a:r>
            <a:endParaRPr lang="en-US" sz="18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858" y="2962513"/>
            <a:ext cx="239316" cy="29920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858" y="3291007"/>
            <a:ext cx="6357818" cy="304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434858" y="34716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Academic Integrity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7434858" y="3967163"/>
            <a:ext cx="635781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26 studies</a:t>
            </a: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raised concerns about originality and intellectual ownership, requiring updated integrity policies</a:t>
            </a:r>
            <a:endParaRPr lang="en-US" sz="18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151953"/>
            <a:ext cx="239316" cy="299204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504378"/>
            <a:ext cx="6357818" cy="30480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837724" y="5708928"/>
            <a:ext cx="313324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Infrastructure Barriers</a:t>
            </a:r>
            <a:endParaRPr lang="en-US" sz="2200" dirty="0"/>
          </a:p>
        </p:txBody>
      </p:sp>
      <p:sp>
        <p:nvSpPr>
          <p:cNvPr id="15" name="Text 7"/>
          <p:cNvSpPr/>
          <p:nvPr/>
        </p:nvSpPr>
        <p:spPr>
          <a:xfrm>
            <a:off x="837724" y="6204466"/>
            <a:ext cx="635781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22 studies</a:t>
            </a: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documented digital divide impacts, particularly affecting emerging economies and underserved populations</a:t>
            </a:r>
            <a:endParaRPr lang="en-US" sz="185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858" y="5151953"/>
            <a:ext cx="239316" cy="299204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858" y="5504378"/>
            <a:ext cx="6357818" cy="30480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7434858" y="5708928"/>
            <a:ext cx="300239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Teacher Preparedness</a:t>
            </a:r>
            <a:endParaRPr lang="en-US" sz="2200" dirty="0"/>
          </a:p>
        </p:txBody>
      </p:sp>
      <p:sp>
        <p:nvSpPr>
          <p:cNvPr id="19" name="Text 9"/>
          <p:cNvSpPr/>
          <p:nvPr/>
        </p:nvSpPr>
        <p:spPr>
          <a:xfrm>
            <a:off x="7434858" y="6204466"/>
            <a:ext cx="635781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 studies</a:t>
            </a:r>
            <a:r>
              <a:rPr lang="en-US" sz="18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identified AI literacy gaps among educators, necessitating comprehensive professional development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2443" y="386953"/>
            <a:ext cx="4026932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Policy &amp; Equity Concerns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492443" y="1082159"/>
            <a:ext cx="13645515" cy="597694"/>
          </a:xfrm>
          <a:prstGeom prst="roundRect">
            <a:avLst>
              <a:gd name="adj" fmla="val 9888"/>
            </a:avLst>
          </a:prstGeom>
          <a:solidFill>
            <a:srgbClr val="FFB3B4"/>
          </a:solidFill>
          <a:ln/>
        </p:spPr>
      </p:sp>
      <p:sp>
        <p:nvSpPr>
          <p:cNvPr id="5" name="Text 2"/>
          <p:cNvSpPr/>
          <p:nvPr/>
        </p:nvSpPr>
        <p:spPr>
          <a:xfrm>
            <a:off x="671724" y="1257895"/>
            <a:ext cx="13047821" cy="225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Critical Research Gap:</a:t>
            </a:r>
            <a:r>
              <a:rPr lang="en-US" sz="16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Only 24.6% of studies addressed policy implications, revealing dangerous disconnect between rapid adoption and governance frameworks.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92443" y="1978700"/>
            <a:ext cx="1655445" cy="206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Key Equity Issues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3" y="2421136"/>
            <a:ext cx="70247" cy="7024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03302" y="2343745"/>
            <a:ext cx="6440329" cy="225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Linguistic Justice (n=11):</a:t>
            </a:r>
            <a:r>
              <a:rPr lang="en-US" sz="16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English-centric bias perpetuates language hierarchies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3" y="2927628"/>
            <a:ext cx="70247" cy="702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3302" y="2850237"/>
            <a:ext cx="6440329" cy="225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Institutional Guidelines (n=12):</a:t>
            </a:r>
            <a:r>
              <a:rPr lang="en-US" sz="16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Inconsistent policy frameworks across institutions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3" y="3434120"/>
            <a:ext cx="70247" cy="7024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03302" y="3356729"/>
            <a:ext cx="6440329" cy="508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Cultural Adaptation (n=8):</a:t>
            </a:r>
            <a:r>
              <a:rPr lang="en-US" sz="16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Urgent need for culturally responsive implementation</a:t>
            </a:r>
          </a:p>
          <a:p>
            <a:pPr marL="0" indent="0" algn="l">
              <a:lnSpc>
                <a:spcPts val="17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strategies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879" y="2185512"/>
            <a:ext cx="5978636" cy="597863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07647" y="7184008"/>
            <a:ext cx="6440210" cy="450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"AI democratization potential remains limited by existing inequalities, risking reinforcement of linguistic hierarchies rather than dismantling them."</a:t>
            </a:r>
            <a:endParaRPr lang="en-US" sz="1600" dirty="0"/>
          </a:p>
        </p:txBody>
      </p:sp>
      <p:sp>
        <p:nvSpPr>
          <p:cNvPr id="15" name="Shape 8"/>
          <p:cNvSpPr/>
          <p:nvPr/>
        </p:nvSpPr>
        <p:spPr>
          <a:xfrm>
            <a:off x="1076952" y="7392353"/>
            <a:ext cx="15240" cy="450294"/>
          </a:xfrm>
          <a:prstGeom prst="rect">
            <a:avLst/>
          </a:prstGeom>
          <a:solidFill>
            <a:srgbClr val="D75BE2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777</Words>
  <Application>Microsoft Office PowerPoint</Application>
  <PresentationFormat>Custom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Source Serif 4 Semi Bold</vt:lpstr>
      <vt:lpstr>Source Sans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Lenovo</dc:creator>
  <cp:lastModifiedBy>dwi niasih</cp:lastModifiedBy>
  <cp:revision>4</cp:revision>
  <dcterms:created xsi:type="dcterms:W3CDTF">2025-09-11T03:32:41Z</dcterms:created>
  <dcterms:modified xsi:type="dcterms:W3CDTF">2025-09-11T05:27:55Z</dcterms:modified>
</cp:coreProperties>
</file>